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228b8944d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228b8944d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228b8944d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228b8944d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228b8944d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228b8944d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d43a1908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d43a1908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398d9b6d1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398d9b6d1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d43a190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d43a190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228b8944d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228b8944d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228b8944d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228b8944d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2b536815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2b536815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228b8944d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228b8944d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2b536815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2b536815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2b53681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2b53681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228b8944d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228b8944d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228b8944d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228b8944d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298e77c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298e77c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CH"/>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de-CH"/>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p13"/>
          <p:cNvSpPr txBox="1"/>
          <p:nvPr>
            <p:ph type="title"/>
          </p:nvPr>
        </p:nvSpPr>
        <p:spPr>
          <a:xfrm>
            <a:off x="311700" y="591225"/>
            <a:ext cx="8520600" cy="639600"/>
          </a:xfrm>
          <a:prstGeom prst="rect">
            <a:avLst/>
          </a:prstGeom>
          <a:solidFill>
            <a:srgbClr val="A2C4C9"/>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de-CH" sz="3200">
                <a:solidFill>
                  <a:srgbClr val="4C1130"/>
                </a:solidFill>
                <a:latin typeface="Times New Roman"/>
                <a:ea typeface="Times New Roman"/>
                <a:cs typeface="Times New Roman"/>
                <a:sym typeface="Times New Roman"/>
              </a:rPr>
              <a:t>Welcome to all</a:t>
            </a:r>
            <a:endParaRPr sz="3200">
              <a:solidFill>
                <a:srgbClr val="4C1130"/>
              </a:solidFill>
              <a:latin typeface="Times New Roman"/>
              <a:ea typeface="Times New Roman"/>
              <a:cs typeface="Times New Roman"/>
              <a:sym typeface="Times New Roman"/>
            </a:endParaRPr>
          </a:p>
        </p:txBody>
      </p:sp>
      <p:pic>
        <p:nvPicPr>
          <p:cNvPr id="87" name="Google Shape;87;p13"/>
          <p:cNvPicPr preferRelativeResize="0"/>
          <p:nvPr/>
        </p:nvPicPr>
        <p:blipFill>
          <a:blip r:embed="rId4">
            <a:alphaModFix/>
          </a:blip>
          <a:stretch>
            <a:fillRect/>
          </a:stretch>
        </p:blipFill>
        <p:spPr>
          <a:xfrm>
            <a:off x="930875" y="2242725"/>
            <a:ext cx="7147251" cy="2856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39" name="Shape 139"/>
        <p:cNvGrpSpPr/>
        <p:nvPr/>
      </p:nvGrpSpPr>
      <p:grpSpPr>
        <a:xfrm>
          <a:off x="0" y="0"/>
          <a:ext cx="0" cy="0"/>
          <a:chOff x="0" y="0"/>
          <a:chExt cx="0" cy="0"/>
        </a:xfrm>
      </p:grpSpPr>
      <p:sp>
        <p:nvSpPr>
          <p:cNvPr id="140" name="Google Shape;140;p22"/>
          <p:cNvSpPr txBox="1"/>
          <p:nvPr>
            <p:ph type="title"/>
          </p:nvPr>
        </p:nvSpPr>
        <p:spPr>
          <a:xfrm>
            <a:off x="727650" y="728200"/>
            <a:ext cx="7688700" cy="535200"/>
          </a:xfrm>
          <a:prstGeom prst="rect">
            <a:avLst/>
          </a:prstGeom>
          <a:solidFill>
            <a:srgbClr val="F6B26B"/>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de-CH">
                <a:latin typeface="Times New Roman"/>
                <a:ea typeface="Times New Roman"/>
                <a:cs typeface="Times New Roman"/>
                <a:sym typeface="Times New Roman"/>
              </a:rPr>
              <a:t>ADVANTAGE</a:t>
            </a:r>
            <a:endParaRPr>
              <a:latin typeface="Times New Roman"/>
              <a:ea typeface="Times New Roman"/>
              <a:cs typeface="Times New Roman"/>
              <a:sym typeface="Times New Roman"/>
            </a:endParaRPr>
          </a:p>
        </p:txBody>
      </p:sp>
      <p:sp>
        <p:nvSpPr>
          <p:cNvPr id="141" name="Google Shape;141;p22"/>
          <p:cNvSpPr txBox="1"/>
          <p:nvPr>
            <p:ph idx="1" type="body"/>
          </p:nvPr>
        </p:nvSpPr>
        <p:spPr>
          <a:xfrm>
            <a:off x="729450" y="1555050"/>
            <a:ext cx="7688700" cy="3145200"/>
          </a:xfrm>
          <a:prstGeom prst="rect">
            <a:avLst/>
          </a:prstGeom>
          <a:solidFill>
            <a:srgbClr val="93C47D"/>
          </a:solidFill>
        </p:spPr>
        <p:txBody>
          <a:bodyPr anchorCtr="0" anchor="t" bIns="91425" lIns="91425" spcFirstLastPara="1" rIns="91425" wrap="square" tIns="91425">
            <a:noAutofit/>
          </a:bodyPr>
          <a:lstStyle/>
          <a:p>
            <a:pPr indent="0" lvl="0" marL="0" rtl="0" algn="l">
              <a:lnSpc>
                <a:spcPct val="95000"/>
              </a:lnSpc>
              <a:spcBef>
                <a:spcPts val="0"/>
              </a:spcBef>
              <a:spcAft>
                <a:spcPts val="1200"/>
              </a:spcAft>
              <a:buNone/>
            </a:pPr>
            <a:r>
              <a:rPr lang="de-CH" sz="2250">
                <a:solidFill>
                  <a:srgbClr val="000000"/>
                </a:solidFill>
                <a:latin typeface="Times New Roman"/>
                <a:ea typeface="Times New Roman"/>
                <a:cs typeface="Times New Roman"/>
                <a:sym typeface="Times New Roman"/>
              </a:rPr>
              <a:t>Direct benefits include economic support for hotels, retail shops, transportation services, entertainment venues and attractions, while indirect benefits include government spending on related infrastructure, plus the domestic spending of Indians employed in the tourism sector</a:t>
            </a:r>
            <a:r>
              <a:rPr lang="de-CH" sz="2550">
                <a:solidFill>
                  <a:srgbClr val="000000"/>
                </a:solidFill>
                <a:latin typeface="Times New Roman"/>
                <a:ea typeface="Times New Roman"/>
                <a:cs typeface="Times New Roman"/>
                <a:sym typeface="Times New Roman"/>
              </a:rPr>
              <a:t>.</a:t>
            </a:r>
            <a:r>
              <a:rPr lang="de-CH" sz="2250">
                <a:solidFill>
                  <a:srgbClr val="000000"/>
                </a:solidFill>
                <a:latin typeface="Times New Roman"/>
                <a:ea typeface="Times New Roman"/>
                <a:cs typeface="Times New Roman"/>
                <a:sym typeface="Times New Roman"/>
              </a:rPr>
              <a:t>When a lively tourism industry induces the government to invest in national parks and preserves, the environment may benefit.</a:t>
            </a:r>
            <a:endParaRPr sz="3600">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45" name="Shape 145"/>
        <p:cNvGrpSpPr/>
        <p:nvPr/>
      </p:nvGrpSpPr>
      <p:grpSpPr>
        <a:xfrm>
          <a:off x="0" y="0"/>
          <a:ext cx="0" cy="0"/>
          <a:chOff x="0" y="0"/>
          <a:chExt cx="0" cy="0"/>
        </a:xfrm>
      </p:grpSpPr>
      <p:sp>
        <p:nvSpPr>
          <p:cNvPr id="146" name="Google Shape;146;p23"/>
          <p:cNvSpPr txBox="1"/>
          <p:nvPr>
            <p:ph type="title"/>
          </p:nvPr>
        </p:nvSpPr>
        <p:spPr>
          <a:xfrm>
            <a:off x="727650" y="727575"/>
            <a:ext cx="7688700" cy="535200"/>
          </a:xfrm>
          <a:prstGeom prst="rect">
            <a:avLst/>
          </a:prstGeom>
          <a:solidFill>
            <a:srgbClr val="F6B26B"/>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de-CH"/>
              <a:t>DISADVANTAGE</a:t>
            </a:r>
            <a:endParaRPr/>
          </a:p>
        </p:txBody>
      </p:sp>
      <p:sp>
        <p:nvSpPr>
          <p:cNvPr id="147" name="Google Shape;147;p23"/>
          <p:cNvSpPr txBox="1"/>
          <p:nvPr>
            <p:ph idx="1" type="body"/>
          </p:nvPr>
        </p:nvSpPr>
        <p:spPr>
          <a:xfrm>
            <a:off x="729450" y="1581275"/>
            <a:ext cx="7688700" cy="3253500"/>
          </a:xfrm>
          <a:prstGeom prst="rect">
            <a:avLst/>
          </a:prstGeom>
          <a:solidFill>
            <a:srgbClr val="93C47D"/>
          </a:solidFill>
        </p:spPr>
        <p:txBody>
          <a:bodyPr anchorCtr="0" anchor="t" bIns="91425" lIns="91425" spcFirstLastPara="1" rIns="91425" wrap="square" tIns="91425">
            <a:normAutofit lnSpcReduction="10000"/>
          </a:bodyPr>
          <a:lstStyle/>
          <a:p>
            <a:pPr indent="-361435" lvl="0" marL="457200" rtl="0" algn="l">
              <a:spcBef>
                <a:spcPts val="0"/>
              </a:spcBef>
              <a:spcAft>
                <a:spcPts val="0"/>
              </a:spcAft>
              <a:buClr>
                <a:srgbClr val="202124"/>
              </a:buClr>
              <a:buSzPts val="2092"/>
              <a:buFont typeface="Times New Roman"/>
              <a:buChar char="●"/>
            </a:pPr>
            <a:r>
              <a:rPr lang="de-CH" sz="2091">
                <a:solidFill>
                  <a:srgbClr val="202124"/>
                </a:solidFill>
                <a:latin typeface="Times New Roman"/>
                <a:ea typeface="Times New Roman"/>
                <a:cs typeface="Times New Roman"/>
                <a:sym typeface="Times New Roman"/>
              </a:rPr>
              <a:t>Loss of Potential Economic Benefits .</a:t>
            </a:r>
            <a:endParaRPr sz="2091">
              <a:solidFill>
                <a:srgbClr val="202124"/>
              </a:solidFill>
              <a:latin typeface="Times New Roman"/>
              <a:ea typeface="Times New Roman"/>
              <a:cs typeface="Times New Roman"/>
              <a:sym typeface="Times New Roman"/>
            </a:endParaRPr>
          </a:p>
          <a:p>
            <a:pPr indent="-361435" lvl="0" marL="457200" rtl="0" algn="l">
              <a:spcBef>
                <a:spcPts val="0"/>
              </a:spcBef>
              <a:spcAft>
                <a:spcPts val="0"/>
              </a:spcAft>
              <a:buClr>
                <a:srgbClr val="202124"/>
              </a:buClr>
              <a:buSzPts val="2092"/>
              <a:buFont typeface="Times New Roman"/>
              <a:buChar char="●"/>
            </a:pPr>
            <a:r>
              <a:rPr lang="de-CH" sz="2091">
                <a:solidFill>
                  <a:srgbClr val="202124"/>
                </a:solidFill>
                <a:latin typeface="Times New Roman"/>
                <a:ea typeface="Times New Roman"/>
                <a:cs typeface="Times New Roman"/>
                <a:sym typeface="Times New Roman"/>
              </a:rPr>
              <a:t>Economic and Employment Distortions .</a:t>
            </a:r>
            <a:endParaRPr sz="2091">
              <a:solidFill>
                <a:srgbClr val="202124"/>
              </a:solidFill>
              <a:latin typeface="Times New Roman"/>
              <a:ea typeface="Times New Roman"/>
              <a:cs typeface="Times New Roman"/>
              <a:sym typeface="Times New Roman"/>
            </a:endParaRPr>
          </a:p>
          <a:p>
            <a:pPr indent="-361435" lvl="0" marL="457200" rtl="0" algn="l">
              <a:spcBef>
                <a:spcPts val="0"/>
              </a:spcBef>
              <a:spcAft>
                <a:spcPts val="0"/>
              </a:spcAft>
              <a:buClr>
                <a:srgbClr val="202124"/>
              </a:buClr>
              <a:buSzPts val="2092"/>
              <a:buFont typeface="Times New Roman"/>
              <a:buChar char="●"/>
            </a:pPr>
            <a:r>
              <a:rPr lang="de-CH" sz="2091">
                <a:solidFill>
                  <a:srgbClr val="202124"/>
                </a:solidFill>
                <a:latin typeface="Times New Roman"/>
                <a:ea typeface="Times New Roman"/>
                <a:cs typeface="Times New Roman"/>
                <a:sym typeface="Times New Roman"/>
              </a:rPr>
              <a:t>Inflation and Loss of Amenities for Residents .</a:t>
            </a:r>
            <a:endParaRPr sz="2091">
              <a:solidFill>
                <a:srgbClr val="202124"/>
              </a:solidFill>
              <a:latin typeface="Times New Roman"/>
              <a:ea typeface="Times New Roman"/>
              <a:cs typeface="Times New Roman"/>
              <a:sym typeface="Times New Roman"/>
            </a:endParaRPr>
          </a:p>
          <a:p>
            <a:pPr indent="-361435" lvl="0" marL="457200" rtl="0" algn="l">
              <a:spcBef>
                <a:spcPts val="0"/>
              </a:spcBef>
              <a:spcAft>
                <a:spcPts val="0"/>
              </a:spcAft>
              <a:buClr>
                <a:srgbClr val="202124"/>
              </a:buClr>
              <a:buSzPts val="2092"/>
              <a:buFont typeface="Times New Roman"/>
              <a:buChar char="●"/>
            </a:pPr>
            <a:r>
              <a:rPr lang="de-CH" sz="2091">
                <a:solidFill>
                  <a:srgbClr val="202124"/>
                </a:solidFill>
                <a:latin typeface="Times New Roman"/>
                <a:ea typeface="Times New Roman"/>
                <a:cs typeface="Times New Roman"/>
                <a:sym typeface="Times New Roman"/>
              </a:rPr>
              <a:t>Fluctuations in Productivity Index .</a:t>
            </a:r>
            <a:endParaRPr sz="2091">
              <a:solidFill>
                <a:srgbClr val="202124"/>
              </a:solidFill>
              <a:latin typeface="Times New Roman"/>
              <a:ea typeface="Times New Roman"/>
              <a:cs typeface="Times New Roman"/>
              <a:sym typeface="Times New Roman"/>
            </a:endParaRPr>
          </a:p>
          <a:p>
            <a:pPr indent="-361435" lvl="0" marL="457200" rtl="0" algn="l">
              <a:spcBef>
                <a:spcPts val="0"/>
              </a:spcBef>
              <a:spcAft>
                <a:spcPts val="0"/>
              </a:spcAft>
              <a:buClr>
                <a:srgbClr val="202124"/>
              </a:buClr>
              <a:buSzPts val="2092"/>
              <a:buFont typeface="Times New Roman"/>
              <a:buChar char="●"/>
            </a:pPr>
            <a:r>
              <a:rPr lang="de-CH" sz="2091">
                <a:solidFill>
                  <a:srgbClr val="202124"/>
                </a:solidFill>
                <a:latin typeface="Times New Roman"/>
                <a:ea typeface="Times New Roman"/>
                <a:cs typeface="Times New Roman"/>
                <a:sym typeface="Times New Roman"/>
              </a:rPr>
              <a:t>Water Pollution .</a:t>
            </a:r>
            <a:endParaRPr sz="2091">
              <a:solidFill>
                <a:srgbClr val="202124"/>
              </a:solidFill>
              <a:latin typeface="Times New Roman"/>
              <a:ea typeface="Times New Roman"/>
              <a:cs typeface="Times New Roman"/>
              <a:sym typeface="Times New Roman"/>
            </a:endParaRPr>
          </a:p>
          <a:p>
            <a:pPr indent="-361435" lvl="0" marL="457200" rtl="0" algn="l">
              <a:spcBef>
                <a:spcPts val="0"/>
              </a:spcBef>
              <a:spcAft>
                <a:spcPts val="0"/>
              </a:spcAft>
              <a:buClr>
                <a:srgbClr val="202124"/>
              </a:buClr>
              <a:buSzPts val="2092"/>
              <a:buFont typeface="Times New Roman"/>
              <a:buChar char="●"/>
            </a:pPr>
            <a:r>
              <a:rPr lang="de-CH" sz="2091">
                <a:solidFill>
                  <a:srgbClr val="202124"/>
                </a:solidFill>
                <a:latin typeface="Times New Roman"/>
                <a:ea typeface="Times New Roman"/>
                <a:cs typeface="Times New Roman"/>
                <a:sym typeface="Times New Roman"/>
              </a:rPr>
              <a:t>Air Pollution .</a:t>
            </a:r>
            <a:endParaRPr sz="2091">
              <a:solidFill>
                <a:srgbClr val="202124"/>
              </a:solidFill>
              <a:latin typeface="Times New Roman"/>
              <a:ea typeface="Times New Roman"/>
              <a:cs typeface="Times New Roman"/>
              <a:sym typeface="Times New Roman"/>
            </a:endParaRPr>
          </a:p>
          <a:p>
            <a:pPr indent="-361435" lvl="0" marL="457200" rtl="0" algn="l">
              <a:spcBef>
                <a:spcPts val="0"/>
              </a:spcBef>
              <a:spcAft>
                <a:spcPts val="0"/>
              </a:spcAft>
              <a:buClr>
                <a:srgbClr val="202124"/>
              </a:buClr>
              <a:buSzPts val="2092"/>
              <a:buFont typeface="Times New Roman"/>
              <a:buChar char="●"/>
            </a:pPr>
            <a:r>
              <a:rPr lang="de-CH" sz="2091">
                <a:solidFill>
                  <a:srgbClr val="202124"/>
                </a:solidFill>
                <a:latin typeface="Times New Roman"/>
                <a:ea typeface="Times New Roman"/>
                <a:cs typeface="Times New Roman"/>
                <a:sym typeface="Times New Roman"/>
              </a:rPr>
              <a:t>Noise Pollution .</a:t>
            </a:r>
            <a:endParaRPr sz="2091">
              <a:solidFill>
                <a:srgbClr val="202124"/>
              </a:solidFill>
              <a:latin typeface="Times New Roman"/>
              <a:ea typeface="Times New Roman"/>
              <a:cs typeface="Times New Roman"/>
              <a:sym typeface="Times New Roman"/>
            </a:endParaRPr>
          </a:p>
          <a:p>
            <a:pPr indent="-361435" lvl="0" marL="457200" rtl="0" algn="l">
              <a:spcBef>
                <a:spcPts val="0"/>
              </a:spcBef>
              <a:spcAft>
                <a:spcPts val="0"/>
              </a:spcAft>
              <a:buClr>
                <a:srgbClr val="202124"/>
              </a:buClr>
              <a:buSzPts val="2092"/>
              <a:buFont typeface="Times New Roman"/>
              <a:buChar char="●"/>
            </a:pPr>
            <a:r>
              <a:rPr lang="de-CH" sz="2091">
                <a:solidFill>
                  <a:srgbClr val="202124"/>
                </a:solidFill>
                <a:latin typeface="Times New Roman"/>
                <a:ea typeface="Times New Roman"/>
                <a:cs typeface="Times New Roman"/>
                <a:sym typeface="Times New Roman"/>
              </a:rPr>
              <a:t>Visual Pollution .</a:t>
            </a:r>
            <a:endParaRPr sz="2091">
              <a:solidFill>
                <a:srgbClr val="202124"/>
              </a:solidFill>
              <a:latin typeface="Times New Roman"/>
              <a:ea typeface="Times New Roman"/>
              <a:cs typeface="Times New Roman"/>
              <a:sym typeface="Times New Roman"/>
            </a:endParaRPr>
          </a:p>
          <a:p>
            <a:pPr indent="0" lvl="0" marL="0" rtl="0" algn="l">
              <a:spcBef>
                <a:spcPts val="3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51" name="Shape 151"/>
        <p:cNvGrpSpPr/>
        <p:nvPr/>
      </p:nvGrpSpPr>
      <p:grpSpPr>
        <a:xfrm>
          <a:off x="0" y="0"/>
          <a:ext cx="0" cy="0"/>
          <a:chOff x="0" y="0"/>
          <a:chExt cx="0" cy="0"/>
        </a:xfrm>
      </p:grpSpPr>
      <p:sp>
        <p:nvSpPr>
          <p:cNvPr id="152" name="Google Shape;152;p24"/>
          <p:cNvSpPr txBox="1"/>
          <p:nvPr>
            <p:ph type="title"/>
          </p:nvPr>
        </p:nvSpPr>
        <p:spPr>
          <a:xfrm>
            <a:off x="669975" y="753775"/>
            <a:ext cx="7688700" cy="535200"/>
          </a:xfrm>
          <a:prstGeom prst="rect">
            <a:avLst/>
          </a:prstGeom>
          <a:solidFill>
            <a:srgbClr val="F6B26B"/>
          </a:solidFill>
        </p:spPr>
        <p:txBody>
          <a:bodyPr anchorCtr="0" anchor="t" bIns="91425" lIns="91425" spcFirstLastPara="1" rIns="91425" wrap="square" tIns="91425">
            <a:normAutofit/>
          </a:bodyPr>
          <a:lstStyle/>
          <a:p>
            <a:pPr indent="0" lvl="0" marL="0" rtl="0" algn="ctr">
              <a:spcBef>
                <a:spcPts val="0"/>
              </a:spcBef>
              <a:spcAft>
                <a:spcPts val="0"/>
              </a:spcAft>
              <a:buNone/>
            </a:pPr>
            <a:r>
              <a:rPr lang="de-CH" sz="2150">
                <a:solidFill>
                  <a:srgbClr val="000000"/>
                </a:solidFill>
                <a:latin typeface="Times New Roman"/>
                <a:ea typeface="Times New Roman"/>
                <a:cs typeface="Times New Roman"/>
                <a:sym typeface="Times New Roman"/>
              </a:rPr>
              <a:t>Explore India from Kashmir to Kaniyakumari</a:t>
            </a:r>
            <a:endParaRPr sz="3700">
              <a:solidFill>
                <a:srgbClr val="000000"/>
              </a:solidFill>
              <a:latin typeface="Times New Roman"/>
              <a:ea typeface="Times New Roman"/>
              <a:cs typeface="Times New Roman"/>
              <a:sym typeface="Times New Roman"/>
            </a:endParaRPr>
          </a:p>
        </p:txBody>
      </p:sp>
      <p:sp>
        <p:nvSpPr>
          <p:cNvPr id="153" name="Google Shape;153;p24"/>
          <p:cNvSpPr txBox="1"/>
          <p:nvPr>
            <p:ph idx="1" type="body"/>
          </p:nvPr>
        </p:nvSpPr>
        <p:spPr>
          <a:xfrm>
            <a:off x="727650" y="1621700"/>
            <a:ext cx="7688700" cy="2729700"/>
          </a:xfrm>
          <a:prstGeom prst="rect">
            <a:avLst/>
          </a:prstGeom>
          <a:solidFill>
            <a:srgbClr val="93C47D"/>
          </a:solidFill>
        </p:spPr>
        <p:txBody>
          <a:bodyPr anchorCtr="0" anchor="t" bIns="91425" lIns="91425" spcFirstLastPara="1" rIns="91425" wrap="square" tIns="91425">
            <a:normAutofit/>
          </a:bodyPr>
          <a:lstStyle/>
          <a:p>
            <a:pPr indent="-358775" lvl="0" marL="457200" marR="292100" rtl="0" algn="l">
              <a:spcBef>
                <a:spcPts val="0"/>
              </a:spcBef>
              <a:spcAft>
                <a:spcPts val="0"/>
              </a:spcAft>
              <a:buClr>
                <a:srgbClr val="000000"/>
              </a:buClr>
              <a:buSzPts val="2050"/>
              <a:buFont typeface="Arial"/>
              <a:buChar char="●"/>
            </a:pPr>
            <a:r>
              <a:rPr lang="de-CH" sz="2050">
                <a:solidFill>
                  <a:srgbClr val="000000"/>
                </a:solidFill>
                <a:latin typeface="Arial"/>
                <a:ea typeface="Arial"/>
                <a:cs typeface="Arial"/>
                <a:sym typeface="Arial"/>
              </a:rPr>
              <a:t> </a:t>
            </a:r>
            <a:r>
              <a:rPr lang="de-CH" sz="2050">
                <a:solidFill>
                  <a:srgbClr val="000000"/>
                </a:solidFill>
                <a:latin typeface="Times New Roman"/>
                <a:ea typeface="Times New Roman"/>
                <a:cs typeface="Times New Roman"/>
                <a:sym typeface="Times New Roman"/>
              </a:rPr>
              <a:t>ALL</a:t>
            </a:r>
            <a:endParaRPr sz="2050">
              <a:solidFill>
                <a:srgbClr val="000000"/>
              </a:solidFill>
              <a:latin typeface="Times New Roman"/>
              <a:ea typeface="Times New Roman"/>
              <a:cs typeface="Times New Roman"/>
              <a:sym typeface="Times New Roman"/>
            </a:endParaRPr>
          </a:p>
          <a:p>
            <a:pPr indent="-358775" lvl="0" marL="457200" marR="292100" rtl="0" algn="l">
              <a:spcBef>
                <a:spcPts val="0"/>
              </a:spcBef>
              <a:spcAft>
                <a:spcPts val="0"/>
              </a:spcAft>
              <a:buClr>
                <a:srgbClr val="000000"/>
              </a:buClr>
              <a:buSzPts val="2050"/>
              <a:buFont typeface="Times New Roman"/>
              <a:buChar char="●"/>
            </a:pPr>
            <a:r>
              <a:rPr lang="de-CH" sz="2050">
                <a:solidFill>
                  <a:srgbClr val="000000"/>
                </a:solidFill>
                <a:latin typeface="Times New Roman"/>
                <a:ea typeface="Times New Roman"/>
                <a:cs typeface="Times New Roman"/>
                <a:sym typeface="Times New Roman"/>
              </a:rPr>
              <a:t> NORTH</a:t>
            </a:r>
            <a:endParaRPr sz="2050">
              <a:solidFill>
                <a:srgbClr val="000000"/>
              </a:solidFill>
              <a:latin typeface="Times New Roman"/>
              <a:ea typeface="Times New Roman"/>
              <a:cs typeface="Times New Roman"/>
              <a:sym typeface="Times New Roman"/>
            </a:endParaRPr>
          </a:p>
          <a:p>
            <a:pPr indent="-358775" lvl="0" marL="457200" marR="292100" rtl="0" algn="l">
              <a:spcBef>
                <a:spcPts val="0"/>
              </a:spcBef>
              <a:spcAft>
                <a:spcPts val="0"/>
              </a:spcAft>
              <a:buClr>
                <a:srgbClr val="000000"/>
              </a:buClr>
              <a:buSzPts val="2050"/>
              <a:buFont typeface="Times New Roman"/>
              <a:buChar char="●"/>
            </a:pPr>
            <a:r>
              <a:rPr lang="de-CH" sz="2050">
                <a:solidFill>
                  <a:srgbClr val="000000"/>
                </a:solidFill>
                <a:latin typeface="Times New Roman"/>
                <a:ea typeface="Times New Roman"/>
                <a:cs typeface="Times New Roman"/>
                <a:sym typeface="Times New Roman"/>
              </a:rPr>
              <a:t> CENTRAL</a:t>
            </a:r>
            <a:endParaRPr sz="2050">
              <a:solidFill>
                <a:srgbClr val="000000"/>
              </a:solidFill>
              <a:latin typeface="Times New Roman"/>
              <a:ea typeface="Times New Roman"/>
              <a:cs typeface="Times New Roman"/>
              <a:sym typeface="Times New Roman"/>
            </a:endParaRPr>
          </a:p>
          <a:p>
            <a:pPr indent="-358775" lvl="0" marL="457200" marR="292100" rtl="0" algn="l">
              <a:spcBef>
                <a:spcPts val="0"/>
              </a:spcBef>
              <a:spcAft>
                <a:spcPts val="0"/>
              </a:spcAft>
              <a:buClr>
                <a:srgbClr val="000000"/>
              </a:buClr>
              <a:buSzPts val="2050"/>
              <a:buFont typeface="Times New Roman"/>
              <a:buChar char="●"/>
            </a:pPr>
            <a:r>
              <a:rPr lang="de-CH" sz="2050">
                <a:solidFill>
                  <a:srgbClr val="000000"/>
                </a:solidFill>
                <a:latin typeface="Times New Roman"/>
                <a:ea typeface="Times New Roman"/>
                <a:cs typeface="Times New Roman"/>
                <a:sym typeface="Times New Roman"/>
              </a:rPr>
              <a:t> NORTH-EASTERN</a:t>
            </a:r>
            <a:endParaRPr sz="2050">
              <a:solidFill>
                <a:srgbClr val="000000"/>
              </a:solidFill>
              <a:latin typeface="Times New Roman"/>
              <a:ea typeface="Times New Roman"/>
              <a:cs typeface="Times New Roman"/>
              <a:sym typeface="Times New Roman"/>
            </a:endParaRPr>
          </a:p>
          <a:p>
            <a:pPr indent="-358775" lvl="0" marL="457200" marR="292100" rtl="0" algn="l">
              <a:spcBef>
                <a:spcPts val="0"/>
              </a:spcBef>
              <a:spcAft>
                <a:spcPts val="0"/>
              </a:spcAft>
              <a:buClr>
                <a:srgbClr val="000000"/>
              </a:buClr>
              <a:buSzPts val="2050"/>
              <a:buFont typeface="Times New Roman"/>
              <a:buChar char="●"/>
            </a:pPr>
            <a:r>
              <a:rPr lang="de-CH" sz="2050">
                <a:solidFill>
                  <a:srgbClr val="000000"/>
                </a:solidFill>
                <a:latin typeface="Times New Roman"/>
                <a:ea typeface="Times New Roman"/>
                <a:cs typeface="Times New Roman"/>
                <a:sym typeface="Times New Roman"/>
              </a:rPr>
              <a:t> SOUTH</a:t>
            </a:r>
            <a:endParaRPr sz="205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57" name="Shape 157"/>
        <p:cNvGrpSpPr/>
        <p:nvPr/>
      </p:nvGrpSpPr>
      <p:grpSpPr>
        <a:xfrm>
          <a:off x="0" y="0"/>
          <a:ext cx="0" cy="0"/>
          <a:chOff x="0" y="0"/>
          <a:chExt cx="0" cy="0"/>
        </a:xfrm>
      </p:grpSpPr>
      <p:sp>
        <p:nvSpPr>
          <p:cNvPr id="158" name="Google Shape;158;p25"/>
          <p:cNvSpPr txBox="1"/>
          <p:nvPr>
            <p:ph type="title"/>
          </p:nvPr>
        </p:nvSpPr>
        <p:spPr>
          <a:xfrm>
            <a:off x="727650" y="700900"/>
            <a:ext cx="7688700" cy="535200"/>
          </a:xfrm>
          <a:prstGeom prst="rect">
            <a:avLst/>
          </a:prstGeom>
          <a:solidFill>
            <a:srgbClr val="F6B26B"/>
          </a:solidFill>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de-CH" sz="2240">
                <a:latin typeface="Times New Roman"/>
                <a:ea typeface="Times New Roman"/>
                <a:cs typeface="Times New Roman"/>
                <a:sym typeface="Times New Roman"/>
              </a:rPr>
              <a:t>SCOPE FOR EXTENSION INTO A MAJOR PROJECT</a:t>
            </a:r>
            <a:endParaRPr sz="2140">
              <a:latin typeface="Times New Roman"/>
              <a:ea typeface="Times New Roman"/>
              <a:cs typeface="Times New Roman"/>
              <a:sym typeface="Times New Roman"/>
            </a:endParaRPr>
          </a:p>
        </p:txBody>
      </p:sp>
      <p:sp>
        <p:nvSpPr>
          <p:cNvPr id="159" name="Google Shape;159;p25"/>
          <p:cNvSpPr txBox="1"/>
          <p:nvPr>
            <p:ph idx="1" type="body"/>
          </p:nvPr>
        </p:nvSpPr>
        <p:spPr>
          <a:xfrm>
            <a:off x="727650" y="1514850"/>
            <a:ext cx="7688700" cy="2823000"/>
          </a:xfrm>
          <a:prstGeom prst="rect">
            <a:avLst/>
          </a:prstGeom>
          <a:solidFill>
            <a:srgbClr val="93C47D"/>
          </a:solidFill>
        </p:spPr>
        <p:txBody>
          <a:bodyPr anchorCtr="0" anchor="t" bIns="91425" lIns="91425" spcFirstLastPara="1" rIns="91425" wrap="square" tIns="91425">
            <a:normAutofit/>
          </a:bodyPr>
          <a:lstStyle/>
          <a:p>
            <a:pPr indent="0" lvl="0" marL="0" rtl="0" algn="l">
              <a:spcBef>
                <a:spcPts val="0"/>
              </a:spcBef>
              <a:spcAft>
                <a:spcPts val="1200"/>
              </a:spcAft>
              <a:buNone/>
            </a:pPr>
            <a:r>
              <a:rPr lang="de-CH" sz="2100">
                <a:solidFill>
                  <a:srgbClr val="000000"/>
                </a:solidFill>
                <a:latin typeface="Times New Roman"/>
                <a:ea typeface="Times New Roman"/>
                <a:cs typeface="Times New Roman"/>
                <a:sym typeface="Times New Roman"/>
              </a:rPr>
              <a:t>Extension in major project we will add the hotels ,hospitals, travel and toursit agency . We will attach Hotels with all type like for all class of  family so they can not make any misunderstanding about the place  is costly or cheap. When he reach their favourite destination they will became happy and give us a big thanks .Hospitals are neccesity for everyone.It will be add in major project.</a:t>
            </a:r>
            <a:endParaRPr sz="2100">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63" name="Shape 163"/>
        <p:cNvGrpSpPr/>
        <p:nvPr/>
      </p:nvGrpSpPr>
      <p:grpSpPr>
        <a:xfrm>
          <a:off x="0" y="0"/>
          <a:ext cx="0" cy="0"/>
          <a:chOff x="0" y="0"/>
          <a:chExt cx="0" cy="0"/>
        </a:xfrm>
      </p:grpSpPr>
      <p:sp>
        <p:nvSpPr>
          <p:cNvPr id="164" name="Google Shape;164;p26"/>
          <p:cNvSpPr txBox="1"/>
          <p:nvPr>
            <p:ph type="title"/>
          </p:nvPr>
        </p:nvSpPr>
        <p:spPr>
          <a:xfrm>
            <a:off x="669975" y="743850"/>
            <a:ext cx="7688700" cy="535200"/>
          </a:xfrm>
          <a:prstGeom prst="rect">
            <a:avLst/>
          </a:prstGeom>
          <a:solidFill>
            <a:srgbClr val="F6B26B"/>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de-CH">
                <a:solidFill>
                  <a:srgbClr val="000000"/>
                </a:solidFill>
                <a:latin typeface="Times New Roman"/>
                <a:ea typeface="Times New Roman"/>
                <a:cs typeface="Times New Roman"/>
                <a:sym typeface="Times New Roman"/>
              </a:rPr>
              <a:t>Conclusion </a:t>
            </a:r>
            <a:endParaRPr>
              <a:solidFill>
                <a:srgbClr val="000000"/>
              </a:solidFill>
              <a:latin typeface="Times New Roman"/>
              <a:ea typeface="Times New Roman"/>
              <a:cs typeface="Times New Roman"/>
              <a:sym typeface="Times New Roman"/>
            </a:endParaRPr>
          </a:p>
        </p:txBody>
      </p:sp>
      <p:sp>
        <p:nvSpPr>
          <p:cNvPr id="165" name="Google Shape;165;p26"/>
          <p:cNvSpPr txBox="1"/>
          <p:nvPr>
            <p:ph idx="1" type="body"/>
          </p:nvPr>
        </p:nvSpPr>
        <p:spPr>
          <a:xfrm>
            <a:off x="729450" y="1580600"/>
            <a:ext cx="7688700" cy="2759400"/>
          </a:xfrm>
          <a:prstGeom prst="rect">
            <a:avLst/>
          </a:prstGeom>
          <a:solidFill>
            <a:srgbClr val="93C47D"/>
          </a:solidFill>
        </p:spPr>
        <p:txBody>
          <a:bodyPr anchorCtr="0" anchor="t" bIns="91425" lIns="91425" spcFirstLastPara="1" rIns="91425" wrap="square" tIns="91425">
            <a:normAutofit/>
          </a:bodyPr>
          <a:lstStyle/>
          <a:p>
            <a:pPr indent="0" lvl="0" marL="0" rtl="0" algn="l">
              <a:spcBef>
                <a:spcPts val="0"/>
              </a:spcBef>
              <a:spcAft>
                <a:spcPts val="1200"/>
              </a:spcAft>
              <a:buNone/>
            </a:pPr>
            <a:r>
              <a:rPr lang="de-CH" sz="2000">
                <a:solidFill>
                  <a:srgbClr val="000000"/>
                </a:solidFill>
                <a:latin typeface="Times New Roman"/>
                <a:ea typeface="Times New Roman"/>
                <a:cs typeface="Times New Roman"/>
                <a:sym typeface="Times New Roman"/>
              </a:rPr>
              <a:t>We are Sticking to it with our statements and the topic is "Tour in India". we all know like at the starting we discuss about the topic and later we told the how it the help the people and how it will ,demand in market and there are so many advantages of this website.Many othere countries people also visited in our country .we shown it using as a graph.</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idx="1" type="body"/>
          </p:nvPr>
        </p:nvSpPr>
        <p:spPr>
          <a:xfrm>
            <a:off x="723300" y="3782101"/>
            <a:ext cx="7697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171" name="Google Shape;171;p27"/>
          <p:cNvPicPr preferRelativeResize="0"/>
          <p:nvPr/>
        </p:nvPicPr>
        <p:blipFill>
          <a:blip r:embed="rId3">
            <a:alphaModFix/>
          </a:blip>
          <a:stretch>
            <a:fillRect/>
          </a:stretch>
        </p:blipFill>
        <p:spPr>
          <a:xfrm>
            <a:off x="621600" y="406850"/>
            <a:ext cx="8050227" cy="43298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9EEB"/>
        </a:solidFill>
      </p:bgPr>
    </p:bg>
    <p:spTree>
      <p:nvGrpSpPr>
        <p:cNvPr id="91" name="Shape 91"/>
        <p:cNvGrpSpPr/>
        <p:nvPr/>
      </p:nvGrpSpPr>
      <p:grpSpPr>
        <a:xfrm>
          <a:off x="0" y="0"/>
          <a:ext cx="0" cy="0"/>
          <a:chOff x="0" y="0"/>
          <a:chExt cx="0" cy="0"/>
        </a:xfrm>
      </p:grpSpPr>
      <p:sp>
        <p:nvSpPr>
          <p:cNvPr id="92" name="Google Shape;92;p14"/>
          <p:cNvSpPr txBox="1"/>
          <p:nvPr>
            <p:ph type="title"/>
          </p:nvPr>
        </p:nvSpPr>
        <p:spPr>
          <a:xfrm>
            <a:off x="704250" y="864950"/>
            <a:ext cx="7735500" cy="3924900"/>
          </a:xfrm>
          <a:prstGeom prst="rect">
            <a:avLst/>
          </a:prstGeom>
          <a:solidFill>
            <a:srgbClr val="CFE2F3"/>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de-CH">
                <a:solidFill>
                  <a:srgbClr val="38761D"/>
                </a:solidFill>
              </a:rPr>
              <a:t>GLA UNIVERSITY</a:t>
            </a:r>
            <a:endParaRPr>
              <a:solidFill>
                <a:srgbClr val="38761D"/>
              </a:solidFill>
            </a:endParaRPr>
          </a:p>
          <a:p>
            <a:pPr indent="0" lvl="0" marL="0" rtl="0" algn="ctr">
              <a:spcBef>
                <a:spcPts val="0"/>
              </a:spcBef>
              <a:spcAft>
                <a:spcPts val="0"/>
              </a:spcAft>
              <a:buNone/>
            </a:pPr>
            <a:r>
              <a:rPr lang="de-CH"/>
              <a:t>DEPARTMENT OF COMPUTER SCIENCE</a:t>
            </a:r>
            <a:endParaRPr/>
          </a:p>
          <a:p>
            <a:pPr indent="0" lvl="0" marL="0" rtl="0" algn="ctr">
              <a:spcBef>
                <a:spcPts val="0"/>
              </a:spcBef>
              <a:spcAft>
                <a:spcPts val="0"/>
              </a:spcAft>
              <a:buNone/>
            </a:pPr>
            <a:r>
              <a:rPr lang="de-CH"/>
              <a:t>MINI PROJECT II</a:t>
            </a:r>
            <a:endParaRPr/>
          </a:p>
          <a:p>
            <a:pPr indent="0" lvl="0" marL="0" rtl="0" algn="ctr">
              <a:spcBef>
                <a:spcPts val="0"/>
              </a:spcBef>
              <a:spcAft>
                <a:spcPts val="0"/>
              </a:spcAft>
              <a:buNone/>
            </a:pPr>
            <a:r>
              <a:rPr lang="de-CH"/>
              <a:t>ON </a:t>
            </a:r>
            <a:endParaRPr/>
          </a:p>
          <a:p>
            <a:pPr indent="0" lvl="0" marL="0" rtl="0" algn="ctr">
              <a:spcBef>
                <a:spcPts val="0"/>
              </a:spcBef>
              <a:spcAft>
                <a:spcPts val="0"/>
              </a:spcAft>
              <a:buNone/>
            </a:pPr>
            <a:r>
              <a:rPr lang="de-CH">
                <a:solidFill>
                  <a:srgbClr val="FF0000"/>
                </a:solidFill>
              </a:rPr>
              <a:t>TOUR IN INDIA </a:t>
            </a:r>
            <a:endParaRPr>
              <a:solidFill>
                <a:srgbClr val="FF0000"/>
              </a:solidFill>
            </a:endParaRPr>
          </a:p>
          <a:p>
            <a:pPr indent="0" lvl="0" marL="0" rtl="0" algn="ctr">
              <a:spcBef>
                <a:spcPts val="0"/>
              </a:spcBef>
              <a:spcAft>
                <a:spcPts val="0"/>
              </a:spcAft>
              <a:buNone/>
            </a:pPr>
            <a:r>
              <a:t/>
            </a:r>
            <a:endParaRPr/>
          </a:p>
          <a:p>
            <a:pPr indent="0" lvl="0" marL="0" rtl="0" algn="ctr">
              <a:spcBef>
                <a:spcPts val="0"/>
              </a:spcBef>
              <a:spcAft>
                <a:spcPts val="0"/>
              </a:spcAft>
              <a:buNone/>
            </a:pPr>
            <a:r>
              <a:rPr lang="de-CH" sz="1555"/>
              <a:t>By </a:t>
            </a:r>
            <a:endParaRPr sz="1555"/>
          </a:p>
          <a:p>
            <a:pPr indent="0" lvl="0" marL="0" rtl="0" algn="ctr">
              <a:spcBef>
                <a:spcPts val="0"/>
              </a:spcBef>
              <a:spcAft>
                <a:spcPts val="0"/>
              </a:spcAft>
              <a:buNone/>
            </a:pPr>
            <a:r>
              <a:t/>
            </a:r>
            <a:endParaRPr sz="1555"/>
          </a:p>
          <a:p>
            <a:pPr indent="0" lvl="0" marL="0" rtl="0" algn="ctr">
              <a:spcBef>
                <a:spcPts val="0"/>
              </a:spcBef>
              <a:spcAft>
                <a:spcPts val="0"/>
              </a:spcAft>
              <a:buNone/>
            </a:pPr>
            <a:r>
              <a:rPr lang="de-CH" sz="1555"/>
              <a:t>Ved Prakash Chaubey ,Nikhil Mishra,Rajan Sharma</a:t>
            </a:r>
            <a:endParaRPr sz="1555"/>
          </a:p>
          <a:p>
            <a:pPr indent="0" lvl="0" marL="0" rtl="0" algn="ctr">
              <a:spcBef>
                <a:spcPts val="0"/>
              </a:spcBef>
              <a:spcAft>
                <a:spcPts val="0"/>
              </a:spcAft>
              <a:buNone/>
            </a:pPr>
            <a:r>
              <a:t/>
            </a:r>
            <a:endParaRPr sz="1555"/>
          </a:p>
          <a:p>
            <a:pPr indent="0" lvl="0" marL="0" rtl="0" algn="r">
              <a:spcBef>
                <a:spcPts val="0"/>
              </a:spcBef>
              <a:spcAft>
                <a:spcPts val="0"/>
              </a:spcAft>
              <a:buNone/>
            </a:pPr>
            <a:r>
              <a:rPr lang="de-CH" sz="1444"/>
              <a:t>Under the </a:t>
            </a:r>
            <a:r>
              <a:rPr lang="de-CH" sz="1444"/>
              <a:t>guidance</a:t>
            </a:r>
            <a:r>
              <a:rPr lang="de-CH" sz="1444"/>
              <a:t> of</a:t>
            </a:r>
            <a:r>
              <a:rPr lang="de-CH" sz="3222"/>
              <a:t> </a:t>
            </a:r>
            <a:endParaRPr sz="3222"/>
          </a:p>
          <a:p>
            <a:pPr indent="0" lvl="0" marL="0" rtl="0" algn="r">
              <a:spcBef>
                <a:spcPts val="0"/>
              </a:spcBef>
              <a:spcAft>
                <a:spcPts val="0"/>
              </a:spcAft>
              <a:buNone/>
            </a:pPr>
            <a:r>
              <a:rPr lang="de-CH" sz="2088">
                <a:solidFill>
                  <a:srgbClr val="FF0000"/>
                </a:solidFill>
                <a:highlight>
                  <a:srgbClr val="FFFFFF"/>
                </a:highlight>
                <a:latin typeface="Calibri"/>
                <a:ea typeface="Calibri"/>
                <a:cs typeface="Calibri"/>
                <a:sym typeface="Calibri"/>
              </a:rPr>
              <a:t>Md.Farman Si</a:t>
            </a:r>
            <a:r>
              <a:rPr lang="de-CH" sz="1866">
                <a:solidFill>
                  <a:srgbClr val="FF0000"/>
                </a:solidFill>
                <a:highlight>
                  <a:srgbClr val="FFFFFF"/>
                </a:highlight>
                <a:latin typeface="Calibri"/>
                <a:ea typeface="Calibri"/>
                <a:cs typeface="Calibri"/>
                <a:sym typeface="Calibri"/>
              </a:rPr>
              <a:t>r</a:t>
            </a:r>
            <a:endParaRPr sz="3666"/>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96" name="Shape 96"/>
        <p:cNvGrpSpPr/>
        <p:nvPr/>
      </p:nvGrpSpPr>
      <p:grpSpPr>
        <a:xfrm>
          <a:off x="0" y="0"/>
          <a:ext cx="0" cy="0"/>
          <a:chOff x="0" y="0"/>
          <a:chExt cx="0" cy="0"/>
        </a:xfrm>
      </p:grpSpPr>
      <p:sp>
        <p:nvSpPr>
          <p:cNvPr id="97" name="Google Shape;97;p15"/>
          <p:cNvSpPr txBox="1"/>
          <p:nvPr>
            <p:ph type="title"/>
          </p:nvPr>
        </p:nvSpPr>
        <p:spPr>
          <a:xfrm>
            <a:off x="672550" y="738300"/>
            <a:ext cx="7688700" cy="535200"/>
          </a:xfrm>
          <a:prstGeom prst="rect">
            <a:avLst/>
          </a:prstGeom>
          <a:solidFill>
            <a:srgbClr val="F6B26B"/>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CH">
                <a:latin typeface="Times New Roman"/>
                <a:ea typeface="Times New Roman"/>
                <a:cs typeface="Times New Roman"/>
                <a:sym typeface="Times New Roman"/>
              </a:rPr>
              <a:t>PURPOSE</a:t>
            </a:r>
            <a:endParaRPr>
              <a:latin typeface="Times New Roman"/>
              <a:ea typeface="Times New Roman"/>
              <a:cs typeface="Times New Roman"/>
              <a:sym typeface="Times New Roman"/>
            </a:endParaRPr>
          </a:p>
        </p:txBody>
      </p:sp>
      <p:sp>
        <p:nvSpPr>
          <p:cNvPr id="98" name="Google Shape;98;p15"/>
          <p:cNvSpPr txBox="1"/>
          <p:nvPr>
            <p:ph idx="1" type="body"/>
          </p:nvPr>
        </p:nvSpPr>
        <p:spPr>
          <a:xfrm>
            <a:off x="672550" y="1589550"/>
            <a:ext cx="7688700" cy="2842800"/>
          </a:xfrm>
          <a:prstGeom prst="rect">
            <a:avLst/>
          </a:prstGeom>
          <a:solidFill>
            <a:srgbClr val="93C47D"/>
          </a:solidFill>
        </p:spPr>
        <p:txBody>
          <a:bodyPr anchorCtr="0" anchor="t" bIns="91425" lIns="91425" spcFirstLastPara="1" rIns="91425" wrap="square" tIns="91425">
            <a:normAutofit/>
          </a:bodyPr>
          <a:lstStyle/>
          <a:p>
            <a:pPr indent="0" lvl="0" marL="0" rtl="0" algn="l">
              <a:spcBef>
                <a:spcPts val="0"/>
              </a:spcBef>
              <a:spcAft>
                <a:spcPts val="0"/>
              </a:spcAft>
              <a:buNone/>
            </a:pPr>
            <a:r>
              <a:rPr lang="de-CH" sz="1900">
                <a:solidFill>
                  <a:srgbClr val="000000"/>
                </a:solidFill>
                <a:latin typeface="Times New Roman"/>
                <a:ea typeface="Times New Roman"/>
                <a:cs typeface="Times New Roman"/>
                <a:sym typeface="Times New Roman"/>
              </a:rPr>
              <a:t>The purpose of th</a:t>
            </a:r>
            <a:r>
              <a:rPr lang="de-CH" sz="1900">
                <a:solidFill>
                  <a:srgbClr val="000000"/>
                </a:solidFill>
                <a:latin typeface="Times New Roman"/>
                <a:ea typeface="Times New Roman"/>
                <a:cs typeface="Times New Roman"/>
                <a:sym typeface="Times New Roman"/>
              </a:rPr>
              <a:t>is mini - site is to develop  a valuable set of </a:t>
            </a:r>
            <a:r>
              <a:rPr lang="de-CH" sz="1900">
                <a:solidFill>
                  <a:srgbClr val="000000"/>
                </a:solidFill>
                <a:latin typeface="Times New Roman"/>
                <a:ea typeface="Times New Roman"/>
                <a:cs typeface="Times New Roman"/>
                <a:sym typeface="Times New Roman"/>
              </a:rPr>
              <a:t>information</a:t>
            </a:r>
            <a:r>
              <a:rPr lang="de-CH" sz="1900">
                <a:solidFill>
                  <a:srgbClr val="000000"/>
                </a:solidFill>
                <a:latin typeface="Times New Roman"/>
                <a:ea typeface="Times New Roman"/>
                <a:cs typeface="Times New Roman"/>
                <a:sym typeface="Times New Roman"/>
              </a:rPr>
              <a:t> source that provides tourism with information and news about places and  situation about the weather ,climate , rule of government  which should  have to follow by the tourism .</a:t>
            </a:r>
            <a:endParaRPr sz="19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rPr lang="de-CH" sz="1900">
                <a:solidFill>
                  <a:srgbClr val="000000"/>
                </a:solidFill>
                <a:latin typeface="Times New Roman"/>
                <a:ea typeface="Times New Roman"/>
                <a:cs typeface="Times New Roman"/>
                <a:sym typeface="Times New Roman"/>
              </a:rPr>
              <a:t>This website will also serve as a local as well as for </a:t>
            </a:r>
            <a:r>
              <a:rPr lang="de-CH" sz="1900">
                <a:solidFill>
                  <a:srgbClr val="000000"/>
                </a:solidFill>
                <a:latin typeface="Times New Roman"/>
                <a:ea typeface="Times New Roman"/>
                <a:cs typeface="Times New Roman"/>
                <a:sym typeface="Times New Roman"/>
              </a:rPr>
              <a:t>foreigners</a:t>
            </a:r>
            <a:r>
              <a:rPr lang="de-CH" sz="1900">
                <a:solidFill>
                  <a:srgbClr val="000000"/>
                </a:solidFill>
                <a:latin typeface="Times New Roman"/>
                <a:ea typeface="Times New Roman"/>
                <a:cs typeface="Times New Roman"/>
                <a:sym typeface="Times New Roman"/>
              </a:rPr>
              <a:t> and give social </a:t>
            </a:r>
            <a:r>
              <a:rPr lang="de-CH" sz="1900">
                <a:solidFill>
                  <a:srgbClr val="000000"/>
                </a:solidFill>
                <a:latin typeface="Times New Roman"/>
                <a:ea typeface="Times New Roman"/>
                <a:cs typeface="Times New Roman"/>
                <a:sym typeface="Times New Roman"/>
              </a:rPr>
              <a:t>environment</a:t>
            </a:r>
            <a:r>
              <a:rPr lang="de-CH" sz="1900">
                <a:solidFill>
                  <a:srgbClr val="000000"/>
                </a:solidFill>
                <a:latin typeface="Times New Roman"/>
                <a:ea typeface="Times New Roman"/>
                <a:cs typeface="Times New Roman"/>
                <a:sym typeface="Times New Roman"/>
              </a:rPr>
              <a:t> that allows for tourism to discuss and chat about the place related topics.</a:t>
            </a:r>
            <a:endParaRPr sz="19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02" name="Shape 102"/>
        <p:cNvGrpSpPr/>
        <p:nvPr/>
      </p:nvGrpSpPr>
      <p:grpSpPr>
        <a:xfrm>
          <a:off x="0" y="0"/>
          <a:ext cx="0" cy="0"/>
          <a:chOff x="0" y="0"/>
          <a:chExt cx="0" cy="0"/>
        </a:xfrm>
      </p:grpSpPr>
      <p:sp>
        <p:nvSpPr>
          <p:cNvPr id="103" name="Google Shape;103;p16"/>
          <p:cNvSpPr txBox="1"/>
          <p:nvPr>
            <p:ph type="title"/>
          </p:nvPr>
        </p:nvSpPr>
        <p:spPr>
          <a:xfrm>
            <a:off x="497825" y="619750"/>
            <a:ext cx="8217000" cy="635400"/>
          </a:xfrm>
          <a:prstGeom prst="rect">
            <a:avLst/>
          </a:prstGeom>
          <a:solidFill>
            <a:srgbClr val="F6B26B"/>
          </a:solidFill>
        </p:spPr>
        <p:txBody>
          <a:bodyPr anchorCtr="0" anchor="t" bIns="91425" lIns="91425" spcFirstLastPara="1" rIns="91425" wrap="square" tIns="91425">
            <a:normAutofit/>
          </a:bodyPr>
          <a:lstStyle/>
          <a:p>
            <a:pPr indent="0" lvl="0" marL="0" rtl="0" algn="ctr">
              <a:spcBef>
                <a:spcPts val="0"/>
              </a:spcBef>
              <a:spcAft>
                <a:spcPts val="0"/>
              </a:spcAft>
              <a:buNone/>
            </a:pPr>
            <a:r>
              <a:rPr lang="de-CH"/>
              <a:t>Tour In India</a:t>
            </a:r>
            <a:endParaRPr/>
          </a:p>
        </p:txBody>
      </p:sp>
      <p:sp>
        <p:nvSpPr>
          <p:cNvPr id="104" name="Google Shape;104;p16"/>
          <p:cNvSpPr txBox="1"/>
          <p:nvPr>
            <p:ph idx="1" type="body"/>
          </p:nvPr>
        </p:nvSpPr>
        <p:spPr>
          <a:xfrm>
            <a:off x="577475" y="1516900"/>
            <a:ext cx="8057700" cy="3002400"/>
          </a:xfrm>
          <a:prstGeom prst="rect">
            <a:avLst/>
          </a:prstGeom>
          <a:solidFill>
            <a:srgbClr val="93C47D"/>
          </a:solidFill>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de-CH" sz="2200">
                <a:solidFill>
                  <a:srgbClr val="000000"/>
                </a:solidFill>
                <a:latin typeface="Times New Roman"/>
                <a:ea typeface="Times New Roman"/>
                <a:cs typeface="Times New Roman"/>
                <a:sym typeface="Times New Roman"/>
              </a:rPr>
              <a:t>OBJECTIVE : India is a diverse country. India has a wide variety of culture, climate, religions and tourist spots. Therefore India is a tourist hotspot.Our objective is to provide true and essential information to the tourist so they can not misplaced their destination and enjoy their vacations and holiday .</a:t>
            </a:r>
            <a:endParaRPr sz="2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de-CH" sz="2200">
                <a:solidFill>
                  <a:srgbClr val="000000"/>
                </a:solidFill>
                <a:latin typeface="Times New Roman"/>
                <a:ea typeface="Times New Roman"/>
                <a:cs typeface="Times New Roman"/>
                <a:sym typeface="Times New Roman"/>
              </a:rPr>
              <a:t>And we want the spread the all cultures and religions in society so people can also visit in Temple,Mosque,gurdwara,church.</a:t>
            </a:r>
            <a:endParaRPr sz="2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754700"/>
            <a:ext cx="7688700" cy="535200"/>
          </a:xfrm>
          <a:prstGeom prst="rect">
            <a:avLst/>
          </a:prstGeom>
          <a:solidFill>
            <a:srgbClr val="F6B26B"/>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de-CH"/>
              <a:t>METHODOLOGY </a:t>
            </a:r>
            <a:endParaRPr/>
          </a:p>
        </p:txBody>
      </p:sp>
      <p:sp>
        <p:nvSpPr>
          <p:cNvPr id="110" name="Google Shape;110;p17"/>
          <p:cNvSpPr txBox="1"/>
          <p:nvPr>
            <p:ph idx="1" type="body"/>
          </p:nvPr>
        </p:nvSpPr>
        <p:spPr>
          <a:xfrm>
            <a:off x="729450" y="1521850"/>
            <a:ext cx="7688700" cy="3299400"/>
          </a:xfrm>
          <a:prstGeom prst="rect">
            <a:avLst/>
          </a:prstGeom>
          <a:solidFill>
            <a:srgbClr val="93C47D"/>
          </a:solidFill>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de-CH" sz="2015">
                <a:solidFill>
                  <a:srgbClr val="000000"/>
                </a:solidFill>
                <a:highlight>
                  <a:srgbClr val="93C47D"/>
                </a:highlight>
                <a:latin typeface="Times New Roman"/>
                <a:ea typeface="Times New Roman"/>
                <a:cs typeface="Times New Roman"/>
                <a:sym typeface="Times New Roman"/>
              </a:rPr>
              <a:t>The elaboration of Web pages includes </a:t>
            </a:r>
            <a:endParaRPr sz="2015">
              <a:solidFill>
                <a:srgbClr val="000000"/>
              </a:solidFill>
              <a:highlight>
                <a:srgbClr val="93C47D"/>
              </a:highlight>
              <a:latin typeface="Times New Roman"/>
              <a:ea typeface="Times New Roman"/>
              <a:cs typeface="Times New Roman"/>
              <a:sym typeface="Times New Roman"/>
            </a:endParaRPr>
          </a:p>
          <a:p>
            <a:pPr indent="0" lvl="0" marL="0" rtl="0" algn="l">
              <a:lnSpc>
                <a:spcPct val="95000"/>
              </a:lnSpc>
              <a:spcBef>
                <a:spcPts val="1200"/>
              </a:spcBef>
              <a:spcAft>
                <a:spcPts val="0"/>
              </a:spcAft>
              <a:buSzPts val="935"/>
              <a:buNone/>
            </a:pPr>
            <a:r>
              <a:rPr lang="de-CH" sz="2015">
                <a:solidFill>
                  <a:srgbClr val="000000"/>
                </a:solidFill>
                <a:highlight>
                  <a:srgbClr val="93C47D"/>
                </a:highlight>
                <a:latin typeface="Times New Roman"/>
                <a:ea typeface="Times New Roman"/>
                <a:cs typeface="Times New Roman"/>
                <a:sym typeface="Times New Roman"/>
              </a:rPr>
              <a:t>the phases of Analysis.</a:t>
            </a:r>
            <a:endParaRPr sz="2015">
              <a:solidFill>
                <a:srgbClr val="000000"/>
              </a:solidFill>
              <a:highlight>
                <a:srgbClr val="93C47D"/>
              </a:highlight>
              <a:latin typeface="Times New Roman"/>
              <a:ea typeface="Times New Roman"/>
              <a:cs typeface="Times New Roman"/>
              <a:sym typeface="Times New Roman"/>
            </a:endParaRPr>
          </a:p>
          <a:p>
            <a:pPr indent="0" lvl="0" marL="0" rtl="0" algn="l">
              <a:lnSpc>
                <a:spcPct val="95000"/>
              </a:lnSpc>
              <a:spcBef>
                <a:spcPts val="1200"/>
              </a:spcBef>
              <a:spcAft>
                <a:spcPts val="0"/>
              </a:spcAft>
              <a:buSzPts val="935"/>
              <a:buNone/>
            </a:pPr>
            <a:r>
              <a:rPr lang="de-CH" sz="2015">
                <a:solidFill>
                  <a:srgbClr val="000000"/>
                </a:solidFill>
                <a:highlight>
                  <a:srgbClr val="93C47D"/>
                </a:highlight>
                <a:latin typeface="Times New Roman"/>
                <a:ea typeface="Times New Roman"/>
                <a:cs typeface="Times New Roman"/>
                <a:sym typeface="Times New Roman"/>
              </a:rPr>
              <a:t>Planning : For planning we use Backlog </a:t>
            </a:r>
            <a:endParaRPr sz="2015">
              <a:solidFill>
                <a:srgbClr val="000000"/>
              </a:solidFill>
              <a:highlight>
                <a:srgbClr val="93C47D"/>
              </a:highlight>
              <a:latin typeface="Times New Roman"/>
              <a:ea typeface="Times New Roman"/>
              <a:cs typeface="Times New Roman"/>
              <a:sym typeface="Times New Roman"/>
            </a:endParaRPr>
          </a:p>
          <a:p>
            <a:pPr indent="0" lvl="0" marL="0" rtl="0" algn="l">
              <a:lnSpc>
                <a:spcPct val="95000"/>
              </a:lnSpc>
              <a:spcBef>
                <a:spcPts val="1200"/>
              </a:spcBef>
              <a:spcAft>
                <a:spcPts val="0"/>
              </a:spcAft>
              <a:buSzPts val="935"/>
              <a:buNone/>
            </a:pPr>
            <a:r>
              <a:rPr lang="de-CH" sz="2015">
                <a:solidFill>
                  <a:srgbClr val="000000"/>
                </a:solidFill>
                <a:highlight>
                  <a:srgbClr val="93C47D"/>
                </a:highlight>
                <a:latin typeface="Times New Roman"/>
                <a:ea typeface="Times New Roman"/>
                <a:cs typeface="Times New Roman"/>
                <a:sym typeface="Times New Roman"/>
              </a:rPr>
              <a:t>Content.</a:t>
            </a:r>
            <a:endParaRPr sz="2015">
              <a:solidFill>
                <a:srgbClr val="000000"/>
              </a:solidFill>
              <a:highlight>
                <a:srgbClr val="93C47D"/>
              </a:highlight>
              <a:latin typeface="Times New Roman"/>
              <a:ea typeface="Times New Roman"/>
              <a:cs typeface="Times New Roman"/>
              <a:sym typeface="Times New Roman"/>
            </a:endParaRPr>
          </a:p>
          <a:p>
            <a:pPr indent="0" lvl="0" marL="0" rtl="0" algn="l">
              <a:lnSpc>
                <a:spcPct val="95000"/>
              </a:lnSpc>
              <a:spcBef>
                <a:spcPts val="1200"/>
              </a:spcBef>
              <a:spcAft>
                <a:spcPts val="0"/>
              </a:spcAft>
              <a:buSzPts val="935"/>
              <a:buNone/>
            </a:pPr>
            <a:r>
              <a:rPr lang="de-CH" sz="2015">
                <a:solidFill>
                  <a:srgbClr val="000000"/>
                </a:solidFill>
                <a:highlight>
                  <a:srgbClr val="93C47D"/>
                </a:highlight>
                <a:latin typeface="Times New Roman"/>
                <a:ea typeface="Times New Roman"/>
                <a:cs typeface="Times New Roman"/>
                <a:sym typeface="Times New Roman"/>
              </a:rPr>
              <a:t>Design :For designing we use </a:t>
            </a:r>
            <a:r>
              <a:rPr lang="de-CH" sz="2015">
                <a:solidFill>
                  <a:srgbClr val="000000"/>
                </a:solidFill>
                <a:highlight>
                  <a:srgbClr val="93C47D"/>
                </a:highlight>
                <a:latin typeface="Times New Roman"/>
                <a:ea typeface="Times New Roman"/>
                <a:cs typeface="Times New Roman"/>
                <a:sym typeface="Times New Roman"/>
              </a:rPr>
              <a:t>traditional</a:t>
            </a:r>
            <a:r>
              <a:rPr lang="de-CH" sz="2015">
                <a:solidFill>
                  <a:srgbClr val="000000"/>
                </a:solidFill>
                <a:highlight>
                  <a:srgbClr val="93C47D"/>
                </a:highlight>
                <a:latin typeface="Times New Roman"/>
                <a:ea typeface="Times New Roman"/>
                <a:cs typeface="Times New Roman"/>
                <a:sym typeface="Times New Roman"/>
              </a:rPr>
              <a:t> or also scrum approach.</a:t>
            </a:r>
            <a:endParaRPr sz="2015">
              <a:solidFill>
                <a:srgbClr val="000000"/>
              </a:solidFill>
              <a:highlight>
                <a:srgbClr val="93C47D"/>
              </a:highlight>
              <a:latin typeface="Times New Roman"/>
              <a:ea typeface="Times New Roman"/>
              <a:cs typeface="Times New Roman"/>
              <a:sym typeface="Times New Roman"/>
            </a:endParaRPr>
          </a:p>
          <a:p>
            <a:pPr indent="0" lvl="0" marL="0" rtl="0" algn="l">
              <a:lnSpc>
                <a:spcPct val="95000"/>
              </a:lnSpc>
              <a:spcBef>
                <a:spcPts val="1200"/>
              </a:spcBef>
              <a:spcAft>
                <a:spcPts val="0"/>
              </a:spcAft>
              <a:buSzPts val="935"/>
              <a:buNone/>
            </a:pPr>
            <a:r>
              <a:rPr lang="de-CH" sz="2015">
                <a:solidFill>
                  <a:srgbClr val="000000"/>
                </a:solidFill>
                <a:highlight>
                  <a:srgbClr val="93C47D"/>
                </a:highlight>
                <a:latin typeface="Times New Roman"/>
                <a:ea typeface="Times New Roman"/>
                <a:cs typeface="Times New Roman"/>
                <a:sym typeface="Times New Roman"/>
              </a:rPr>
              <a:t>Programming : We use pair programming.</a:t>
            </a:r>
            <a:endParaRPr sz="2015">
              <a:solidFill>
                <a:srgbClr val="000000"/>
              </a:solidFill>
              <a:highlight>
                <a:srgbClr val="93C47D"/>
              </a:highlight>
              <a:latin typeface="Times New Roman"/>
              <a:ea typeface="Times New Roman"/>
              <a:cs typeface="Times New Roman"/>
              <a:sym typeface="Times New Roman"/>
            </a:endParaRPr>
          </a:p>
          <a:p>
            <a:pPr indent="0" lvl="0" marL="0" rtl="0" algn="l">
              <a:lnSpc>
                <a:spcPct val="95000"/>
              </a:lnSpc>
              <a:spcBef>
                <a:spcPts val="1200"/>
              </a:spcBef>
              <a:spcAft>
                <a:spcPts val="1200"/>
              </a:spcAft>
              <a:buSzPts val="935"/>
              <a:buNone/>
            </a:pPr>
            <a:r>
              <a:rPr lang="de-CH" sz="2015">
                <a:solidFill>
                  <a:srgbClr val="000000"/>
                </a:solidFill>
                <a:highlight>
                  <a:srgbClr val="93C47D"/>
                </a:highlight>
                <a:latin typeface="Times New Roman"/>
                <a:ea typeface="Times New Roman"/>
                <a:cs typeface="Times New Roman"/>
                <a:sym typeface="Times New Roman"/>
              </a:rPr>
              <a:t>Testing.</a:t>
            </a:r>
            <a:endParaRPr sz="1590">
              <a:solidFill>
                <a:srgbClr val="000000"/>
              </a:solidFill>
              <a:highlight>
                <a:srgbClr val="93C47D"/>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14" name="Shape 114"/>
        <p:cNvGrpSpPr/>
        <p:nvPr/>
      </p:nvGrpSpPr>
      <p:grpSpPr>
        <a:xfrm>
          <a:off x="0" y="0"/>
          <a:ext cx="0" cy="0"/>
          <a:chOff x="0" y="0"/>
          <a:chExt cx="0" cy="0"/>
        </a:xfrm>
      </p:grpSpPr>
      <p:sp>
        <p:nvSpPr>
          <p:cNvPr id="115" name="Google Shape;115;p18"/>
          <p:cNvSpPr txBox="1"/>
          <p:nvPr>
            <p:ph type="title"/>
          </p:nvPr>
        </p:nvSpPr>
        <p:spPr>
          <a:xfrm>
            <a:off x="661175" y="749675"/>
            <a:ext cx="7688700" cy="535200"/>
          </a:xfrm>
          <a:prstGeom prst="rect">
            <a:avLst/>
          </a:prstGeom>
          <a:solidFill>
            <a:srgbClr val="F6B26B"/>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CH">
                <a:latin typeface="Times New Roman"/>
                <a:ea typeface="Times New Roman"/>
                <a:cs typeface="Times New Roman"/>
                <a:sym typeface="Times New Roman"/>
              </a:rPr>
              <a:t>How it help the </a:t>
            </a:r>
            <a:r>
              <a:rPr lang="de-CH">
                <a:latin typeface="Times New Roman"/>
                <a:ea typeface="Times New Roman"/>
                <a:cs typeface="Times New Roman"/>
                <a:sym typeface="Times New Roman"/>
              </a:rPr>
              <a:t>Tourist</a:t>
            </a:r>
            <a:endParaRPr>
              <a:latin typeface="Times New Roman"/>
              <a:ea typeface="Times New Roman"/>
              <a:cs typeface="Times New Roman"/>
              <a:sym typeface="Times New Roman"/>
            </a:endParaRPr>
          </a:p>
        </p:txBody>
      </p:sp>
      <p:sp>
        <p:nvSpPr>
          <p:cNvPr id="116" name="Google Shape;116;p18"/>
          <p:cNvSpPr txBox="1"/>
          <p:nvPr>
            <p:ph idx="1" type="body"/>
          </p:nvPr>
        </p:nvSpPr>
        <p:spPr>
          <a:xfrm>
            <a:off x="727650" y="1612300"/>
            <a:ext cx="7688700" cy="2671800"/>
          </a:xfrm>
          <a:prstGeom prst="rect">
            <a:avLst/>
          </a:prstGeom>
          <a:solidFill>
            <a:srgbClr val="93C47D"/>
          </a:solidFill>
        </p:spPr>
        <p:txBody>
          <a:bodyPr anchorCtr="0" anchor="t" bIns="91425" lIns="91425" spcFirstLastPara="1" rIns="91425" wrap="square" tIns="91425">
            <a:normAutofit/>
          </a:bodyPr>
          <a:lstStyle/>
          <a:p>
            <a:pPr indent="0" lvl="0" marL="0" rtl="0" algn="l">
              <a:spcBef>
                <a:spcPts val="0"/>
              </a:spcBef>
              <a:spcAft>
                <a:spcPts val="0"/>
              </a:spcAft>
              <a:buNone/>
            </a:pPr>
            <a:r>
              <a:rPr lang="de-CH" sz="2100">
                <a:solidFill>
                  <a:srgbClr val="000000"/>
                </a:solidFill>
                <a:latin typeface="Times New Roman"/>
                <a:ea typeface="Times New Roman"/>
                <a:cs typeface="Times New Roman"/>
                <a:sym typeface="Times New Roman"/>
              </a:rPr>
              <a:t>It will secure the life.</a:t>
            </a:r>
            <a:endParaRPr sz="21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de-CH" sz="2100">
                <a:solidFill>
                  <a:srgbClr val="000000"/>
                </a:solidFill>
                <a:latin typeface="Times New Roman"/>
                <a:ea typeface="Times New Roman"/>
                <a:cs typeface="Times New Roman"/>
                <a:sym typeface="Times New Roman"/>
              </a:rPr>
              <a:t>It will show the right path to the touristers.</a:t>
            </a:r>
            <a:endParaRPr sz="21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de-CH" sz="2100">
                <a:solidFill>
                  <a:srgbClr val="000000"/>
                </a:solidFill>
                <a:latin typeface="Times New Roman"/>
                <a:ea typeface="Times New Roman"/>
                <a:cs typeface="Times New Roman"/>
                <a:sym typeface="Times New Roman"/>
              </a:rPr>
              <a:t>Reduce the treacherous.</a:t>
            </a:r>
            <a:endParaRPr sz="21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21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20" name="Shape 120"/>
        <p:cNvGrpSpPr/>
        <p:nvPr/>
      </p:nvGrpSpPr>
      <p:grpSpPr>
        <a:xfrm>
          <a:off x="0" y="0"/>
          <a:ext cx="0" cy="0"/>
          <a:chOff x="0" y="0"/>
          <a:chExt cx="0" cy="0"/>
        </a:xfrm>
      </p:grpSpPr>
      <p:sp>
        <p:nvSpPr>
          <p:cNvPr id="121" name="Google Shape;121;p19"/>
          <p:cNvSpPr txBox="1"/>
          <p:nvPr>
            <p:ph type="title"/>
          </p:nvPr>
        </p:nvSpPr>
        <p:spPr>
          <a:xfrm>
            <a:off x="682425" y="731875"/>
            <a:ext cx="7688700" cy="535200"/>
          </a:xfrm>
          <a:prstGeom prst="rect">
            <a:avLst/>
          </a:prstGeom>
          <a:solidFill>
            <a:srgbClr val="F6B26B"/>
          </a:solidFill>
        </p:spPr>
        <p:txBody>
          <a:bodyPr anchorCtr="0" anchor="t" bIns="91425" lIns="91425" spcFirstLastPara="1" rIns="91425" wrap="square" tIns="91425">
            <a:normAutofit fontScale="90000"/>
          </a:bodyPr>
          <a:lstStyle/>
          <a:p>
            <a:pPr indent="0" lvl="0" marL="553821" rtl="0" algn="ctr">
              <a:spcBef>
                <a:spcPts val="0"/>
              </a:spcBef>
              <a:spcAft>
                <a:spcPts val="0"/>
              </a:spcAft>
              <a:buNone/>
            </a:pPr>
            <a:r>
              <a:rPr lang="de-CH" sz="2400">
                <a:solidFill>
                  <a:srgbClr val="000000"/>
                </a:solidFill>
                <a:latin typeface="Times"/>
                <a:ea typeface="Times"/>
                <a:cs typeface="Times"/>
                <a:sym typeface="Times"/>
              </a:rPr>
              <a:t>The number of FTAs in India during:</a:t>
            </a:r>
            <a:endParaRPr>
              <a:solidFill>
                <a:srgbClr val="000000"/>
              </a:solidFill>
            </a:endParaRPr>
          </a:p>
        </p:txBody>
      </p:sp>
      <p:sp>
        <p:nvSpPr>
          <p:cNvPr id="122" name="Google Shape;122;p19"/>
          <p:cNvSpPr txBox="1"/>
          <p:nvPr>
            <p:ph idx="1" type="body"/>
          </p:nvPr>
        </p:nvSpPr>
        <p:spPr>
          <a:xfrm>
            <a:off x="682425" y="1445825"/>
            <a:ext cx="7688700" cy="3043500"/>
          </a:xfrm>
          <a:prstGeom prst="rect">
            <a:avLst/>
          </a:prstGeom>
          <a:solidFill>
            <a:srgbClr val="93C47D"/>
          </a:solidFill>
        </p:spPr>
        <p:txBody>
          <a:bodyPr anchorCtr="0" anchor="t" bIns="91425" lIns="91425" spcFirstLastPara="1" rIns="91425" wrap="square" tIns="91425">
            <a:normAutofit lnSpcReduction="20000"/>
          </a:bodyPr>
          <a:lstStyle/>
          <a:p>
            <a:pPr indent="0" lvl="0" marL="553821" rtl="0" algn="l">
              <a:lnSpc>
                <a:spcPct val="100000"/>
              </a:lnSpc>
              <a:spcBef>
                <a:spcPts val="0"/>
              </a:spcBef>
              <a:spcAft>
                <a:spcPts val="0"/>
              </a:spcAft>
              <a:buNone/>
            </a:pPr>
            <a:r>
              <a:t/>
            </a:r>
            <a:endParaRPr sz="2400">
              <a:solidFill>
                <a:srgbClr val="DA5003"/>
              </a:solidFill>
              <a:latin typeface="Times"/>
              <a:ea typeface="Times"/>
              <a:cs typeface="Times"/>
              <a:sym typeface="Times"/>
            </a:endParaRPr>
          </a:p>
          <a:p>
            <a:pPr indent="0" lvl="0" marL="1019633" rtl="0" algn="l">
              <a:lnSpc>
                <a:spcPct val="100000"/>
              </a:lnSpc>
              <a:spcBef>
                <a:spcPts val="571"/>
              </a:spcBef>
              <a:spcAft>
                <a:spcPts val="0"/>
              </a:spcAft>
              <a:buNone/>
            </a:pPr>
            <a:r>
              <a:rPr lang="de-CH" sz="2004">
                <a:solidFill>
                  <a:srgbClr val="000000"/>
                </a:solidFill>
                <a:latin typeface="Arial"/>
                <a:ea typeface="Arial"/>
                <a:cs typeface="Arial"/>
                <a:sym typeface="Arial"/>
              </a:rPr>
              <a:t>• </a:t>
            </a:r>
            <a:r>
              <a:rPr lang="de-CH" sz="2004">
                <a:solidFill>
                  <a:srgbClr val="000000"/>
                </a:solidFill>
                <a:latin typeface="Times"/>
                <a:ea typeface="Times"/>
                <a:cs typeface="Times"/>
                <a:sym typeface="Times"/>
              </a:rPr>
              <a:t>2010: </a:t>
            </a:r>
            <a:r>
              <a:rPr b="1" lang="de-CH" sz="2004">
                <a:solidFill>
                  <a:srgbClr val="000000"/>
                </a:solidFill>
                <a:latin typeface="Times"/>
                <a:ea typeface="Times"/>
                <a:cs typeface="Times"/>
                <a:sym typeface="Times"/>
              </a:rPr>
              <a:t>5.78 million </a:t>
            </a:r>
            <a:endParaRPr b="1" sz="2004">
              <a:solidFill>
                <a:srgbClr val="000000"/>
              </a:solidFill>
              <a:latin typeface="Times"/>
              <a:ea typeface="Times"/>
              <a:cs typeface="Times"/>
              <a:sym typeface="Times"/>
            </a:endParaRPr>
          </a:p>
          <a:p>
            <a:pPr indent="0" lvl="0" marL="1019633" rtl="0" algn="l">
              <a:lnSpc>
                <a:spcPct val="100000"/>
              </a:lnSpc>
              <a:spcBef>
                <a:spcPts val="571"/>
              </a:spcBef>
              <a:spcAft>
                <a:spcPts val="0"/>
              </a:spcAft>
              <a:buNone/>
            </a:pPr>
            <a:r>
              <a:rPr b="1" lang="de-CH" sz="2004">
                <a:solidFill>
                  <a:srgbClr val="000000"/>
                </a:solidFill>
                <a:latin typeface="Times"/>
                <a:ea typeface="Times"/>
                <a:cs typeface="Times"/>
                <a:sym typeface="Times"/>
              </a:rPr>
              <a:t>………...</a:t>
            </a:r>
            <a:endParaRPr b="1" sz="2004">
              <a:solidFill>
                <a:srgbClr val="000000"/>
              </a:solidFill>
              <a:latin typeface="Times"/>
              <a:ea typeface="Times"/>
              <a:cs typeface="Times"/>
              <a:sym typeface="Times"/>
            </a:endParaRPr>
          </a:p>
          <a:p>
            <a:pPr indent="0" lvl="0" marL="1019650" rtl="0" algn="l">
              <a:lnSpc>
                <a:spcPct val="100000"/>
              </a:lnSpc>
              <a:spcBef>
                <a:spcPts val="539"/>
              </a:spcBef>
              <a:spcAft>
                <a:spcPts val="0"/>
              </a:spcAft>
              <a:buNone/>
            </a:pPr>
            <a:r>
              <a:rPr lang="de-CH" sz="2006">
                <a:solidFill>
                  <a:srgbClr val="000000"/>
                </a:solidFill>
                <a:latin typeface="Arial"/>
                <a:ea typeface="Arial"/>
                <a:cs typeface="Arial"/>
                <a:sym typeface="Arial"/>
              </a:rPr>
              <a:t>• </a:t>
            </a:r>
            <a:r>
              <a:rPr lang="de-CH" sz="2006">
                <a:solidFill>
                  <a:srgbClr val="000000"/>
                </a:solidFill>
                <a:latin typeface="Times"/>
                <a:ea typeface="Times"/>
                <a:cs typeface="Times"/>
                <a:sym typeface="Times"/>
              </a:rPr>
              <a:t>2018: </a:t>
            </a:r>
            <a:r>
              <a:rPr b="1" lang="de-CH" sz="2006">
                <a:solidFill>
                  <a:srgbClr val="000000"/>
                </a:solidFill>
                <a:latin typeface="Times"/>
                <a:ea typeface="Times"/>
                <a:cs typeface="Times"/>
                <a:sym typeface="Times"/>
              </a:rPr>
              <a:t>10.29 million </a:t>
            </a:r>
            <a:endParaRPr b="1" sz="2006">
              <a:solidFill>
                <a:srgbClr val="000000"/>
              </a:solidFill>
              <a:latin typeface="Times"/>
              <a:ea typeface="Times"/>
              <a:cs typeface="Times"/>
              <a:sym typeface="Times"/>
            </a:endParaRPr>
          </a:p>
          <a:p>
            <a:pPr indent="0" lvl="0" marL="1019633" rtl="0" algn="l">
              <a:lnSpc>
                <a:spcPct val="100000"/>
              </a:lnSpc>
              <a:spcBef>
                <a:spcPts val="543"/>
              </a:spcBef>
              <a:spcAft>
                <a:spcPts val="0"/>
              </a:spcAft>
              <a:buNone/>
            </a:pPr>
            <a:r>
              <a:rPr lang="de-CH" sz="2004">
                <a:solidFill>
                  <a:srgbClr val="000000"/>
                </a:solidFill>
                <a:latin typeface="Arial"/>
                <a:ea typeface="Arial"/>
                <a:cs typeface="Arial"/>
                <a:sym typeface="Arial"/>
              </a:rPr>
              <a:t>• </a:t>
            </a:r>
            <a:r>
              <a:rPr lang="de-CH" sz="2004">
                <a:solidFill>
                  <a:srgbClr val="000000"/>
                </a:solidFill>
                <a:latin typeface="Times"/>
                <a:ea typeface="Times"/>
                <a:cs typeface="Times"/>
                <a:sym typeface="Times"/>
              </a:rPr>
              <a:t>2019: </a:t>
            </a:r>
            <a:r>
              <a:rPr b="1" lang="de-CH" sz="2004">
                <a:solidFill>
                  <a:srgbClr val="000000"/>
                </a:solidFill>
                <a:latin typeface="Times"/>
                <a:ea typeface="Times"/>
                <a:cs typeface="Times"/>
                <a:sym typeface="Times"/>
              </a:rPr>
              <a:t>10</a:t>
            </a:r>
            <a:r>
              <a:rPr b="1" lang="de-CH" sz="2004">
                <a:solidFill>
                  <a:srgbClr val="000000"/>
                </a:solidFill>
                <a:latin typeface="Times"/>
                <a:ea typeface="Times"/>
                <a:cs typeface="Times"/>
                <a:sym typeface="Times"/>
              </a:rPr>
              <a:t>.86 million </a:t>
            </a:r>
            <a:endParaRPr b="1" sz="2004">
              <a:solidFill>
                <a:srgbClr val="000000"/>
              </a:solidFill>
              <a:latin typeface="Times"/>
              <a:ea typeface="Times"/>
              <a:cs typeface="Times"/>
              <a:sym typeface="Times"/>
            </a:endParaRPr>
          </a:p>
          <a:p>
            <a:pPr indent="-10363" lvl="0" marL="667207" marR="316637" rtl="0" algn="l">
              <a:lnSpc>
                <a:spcPct val="99960"/>
              </a:lnSpc>
              <a:spcBef>
                <a:spcPts val="3200"/>
              </a:spcBef>
              <a:spcAft>
                <a:spcPts val="0"/>
              </a:spcAft>
              <a:buNone/>
            </a:pPr>
            <a:r>
              <a:rPr lang="de-CH" sz="2400">
                <a:solidFill>
                  <a:srgbClr val="000000"/>
                </a:solidFill>
                <a:latin typeface="Times"/>
                <a:ea typeface="Times"/>
                <a:cs typeface="Times"/>
                <a:sym typeface="Times"/>
              </a:rPr>
              <a:t>The number of foreign tourist arrivals in the country in </a:t>
            </a:r>
            <a:r>
              <a:rPr b="1" lang="de-CH" sz="2400">
                <a:solidFill>
                  <a:srgbClr val="000000"/>
                </a:solidFill>
                <a:latin typeface="Times"/>
                <a:ea typeface="Times"/>
                <a:cs typeface="Times"/>
                <a:sym typeface="Times"/>
              </a:rPr>
              <a:t>2020 </a:t>
            </a:r>
            <a:r>
              <a:rPr lang="de-CH" sz="2400">
                <a:solidFill>
                  <a:srgbClr val="000000"/>
                </a:solidFill>
                <a:latin typeface="Times"/>
                <a:ea typeface="Times"/>
                <a:cs typeface="Times"/>
                <a:sym typeface="Times"/>
              </a:rPr>
              <a:t>showed an increase of about 4.1 % over 2010.</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26" name="Shape 126"/>
        <p:cNvGrpSpPr/>
        <p:nvPr/>
      </p:nvGrpSpPr>
      <p:grpSpPr>
        <a:xfrm>
          <a:off x="0" y="0"/>
          <a:ext cx="0" cy="0"/>
          <a:chOff x="0" y="0"/>
          <a:chExt cx="0" cy="0"/>
        </a:xfrm>
      </p:grpSpPr>
      <p:sp>
        <p:nvSpPr>
          <p:cNvPr id="127" name="Google Shape;127;p20"/>
          <p:cNvSpPr txBox="1"/>
          <p:nvPr>
            <p:ph idx="1" type="body"/>
          </p:nvPr>
        </p:nvSpPr>
        <p:spPr>
          <a:xfrm>
            <a:off x="1168375" y="4329975"/>
            <a:ext cx="5412000" cy="460500"/>
          </a:xfrm>
          <a:prstGeom prst="rect">
            <a:avLst/>
          </a:prstGeom>
          <a:solidFill>
            <a:srgbClr val="F6B26B"/>
          </a:solidFill>
        </p:spPr>
        <p:txBody>
          <a:bodyPr anchorCtr="0" anchor="ctr" bIns="91425" lIns="91425" spcFirstLastPara="1" rIns="91425" wrap="square" tIns="91425">
            <a:noAutofit/>
          </a:bodyPr>
          <a:lstStyle/>
          <a:p>
            <a:pPr indent="0" lvl="0" marL="0" rtl="0" algn="ctr">
              <a:spcBef>
                <a:spcPts val="0"/>
              </a:spcBef>
              <a:spcAft>
                <a:spcPts val="0"/>
              </a:spcAft>
              <a:buNone/>
            </a:pPr>
            <a:r>
              <a:rPr b="1" lang="de-CH" sz="2700">
                <a:solidFill>
                  <a:srgbClr val="000000"/>
                </a:solidFill>
              </a:rPr>
              <a:t>G</a:t>
            </a:r>
            <a:r>
              <a:rPr b="1" lang="de-CH" sz="2700">
                <a:solidFill>
                  <a:srgbClr val="000000"/>
                </a:solidFill>
              </a:rPr>
              <a:t>raph</a:t>
            </a:r>
            <a:endParaRPr b="1" sz="2700">
              <a:solidFill>
                <a:srgbClr val="000000"/>
              </a:solidFill>
            </a:endParaRPr>
          </a:p>
        </p:txBody>
      </p:sp>
      <p:pic>
        <p:nvPicPr>
          <p:cNvPr id="128" name="Google Shape;128;p20"/>
          <p:cNvPicPr preferRelativeResize="0"/>
          <p:nvPr/>
        </p:nvPicPr>
        <p:blipFill>
          <a:blip r:embed="rId3">
            <a:alphaModFix/>
          </a:blip>
          <a:stretch>
            <a:fillRect/>
          </a:stretch>
        </p:blipFill>
        <p:spPr>
          <a:xfrm>
            <a:off x="978437" y="796842"/>
            <a:ext cx="7059163" cy="3308129"/>
          </a:xfrm>
          <a:prstGeom prst="rect">
            <a:avLst/>
          </a:prstGeom>
          <a:noFill/>
          <a:ln>
            <a:noFill/>
          </a:ln>
        </p:spPr>
      </p:pic>
      <p:pic>
        <p:nvPicPr>
          <p:cNvPr id="129" name="Google Shape;129;p20"/>
          <p:cNvPicPr preferRelativeResize="0"/>
          <p:nvPr/>
        </p:nvPicPr>
        <p:blipFill>
          <a:blip r:embed="rId4">
            <a:alphaModFix/>
          </a:blip>
          <a:stretch>
            <a:fillRect/>
          </a:stretch>
        </p:blipFill>
        <p:spPr>
          <a:xfrm>
            <a:off x="1001213" y="364600"/>
            <a:ext cx="7141565" cy="4425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133" name="Shape 133"/>
        <p:cNvGrpSpPr/>
        <p:nvPr/>
      </p:nvGrpSpPr>
      <p:grpSpPr>
        <a:xfrm>
          <a:off x="0" y="0"/>
          <a:ext cx="0" cy="0"/>
          <a:chOff x="0" y="0"/>
          <a:chExt cx="0" cy="0"/>
        </a:xfrm>
      </p:grpSpPr>
      <p:sp>
        <p:nvSpPr>
          <p:cNvPr id="134" name="Google Shape;134;p21"/>
          <p:cNvSpPr txBox="1"/>
          <p:nvPr>
            <p:ph type="title"/>
          </p:nvPr>
        </p:nvSpPr>
        <p:spPr>
          <a:xfrm>
            <a:off x="727650" y="702075"/>
            <a:ext cx="7688700" cy="535200"/>
          </a:xfrm>
          <a:prstGeom prst="rect">
            <a:avLst/>
          </a:prstGeom>
          <a:solidFill>
            <a:srgbClr val="F6B26B"/>
          </a:solidFill>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de-CH" sz="2240">
                <a:latin typeface="Times New Roman"/>
                <a:ea typeface="Times New Roman"/>
                <a:cs typeface="Times New Roman"/>
                <a:sym typeface="Times New Roman"/>
              </a:rPr>
              <a:t>Hardware and Software  to be used</a:t>
            </a:r>
            <a:endParaRPr sz="2240">
              <a:latin typeface="Times New Roman"/>
              <a:ea typeface="Times New Roman"/>
              <a:cs typeface="Times New Roman"/>
              <a:sym typeface="Times New Roman"/>
            </a:endParaRPr>
          </a:p>
        </p:txBody>
      </p:sp>
      <p:sp>
        <p:nvSpPr>
          <p:cNvPr id="135" name="Google Shape;135;p21"/>
          <p:cNvSpPr txBox="1"/>
          <p:nvPr>
            <p:ph idx="1" type="body"/>
          </p:nvPr>
        </p:nvSpPr>
        <p:spPr>
          <a:xfrm>
            <a:off x="729450" y="1441200"/>
            <a:ext cx="7688700" cy="3219000"/>
          </a:xfrm>
          <a:prstGeom prst="rect">
            <a:avLst/>
          </a:prstGeom>
          <a:solidFill>
            <a:srgbClr val="93C47D"/>
          </a:solidFill>
        </p:spPr>
        <p:txBody>
          <a:bodyPr anchorCtr="0" anchor="t" bIns="91425" lIns="91425" spcFirstLastPara="1" rIns="91425" wrap="square" tIns="91425">
            <a:normAutofit fontScale="55000"/>
          </a:bodyPr>
          <a:lstStyle/>
          <a:p>
            <a:pPr indent="0" lvl="0" marL="0" rtl="0" algn="l">
              <a:spcBef>
                <a:spcPts val="0"/>
              </a:spcBef>
              <a:spcAft>
                <a:spcPts val="0"/>
              </a:spcAft>
              <a:buNone/>
            </a:pPr>
            <a:r>
              <a:rPr b="1" lang="de-CH" sz="2420">
                <a:solidFill>
                  <a:srgbClr val="000000"/>
                </a:solidFill>
                <a:latin typeface="Times New Roman"/>
                <a:ea typeface="Times New Roman"/>
                <a:cs typeface="Times New Roman"/>
                <a:sym typeface="Times New Roman"/>
              </a:rPr>
              <a:t>SOFTWARE</a:t>
            </a:r>
            <a:r>
              <a:rPr b="1" lang="de-CH" sz="2100">
                <a:solidFill>
                  <a:srgbClr val="000000"/>
                </a:solidFill>
                <a:latin typeface="Times New Roman"/>
                <a:ea typeface="Times New Roman"/>
                <a:cs typeface="Times New Roman"/>
                <a:sym typeface="Times New Roman"/>
              </a:rPr>
              <a:t> </a:t>
            </a:r>
            <a:endParaRPr b="1" sz="21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de-CH" sz="2242">
                <a:solidFill>
                  <a:srgbClr val="000000"/>
                </a:solidFill>
                <a:latin typeface="Times New Roman"/>
                <a:ea typeface="Times New Roman"/>
                <a:cs typeface="Times New Roman"/>
                <a:sym typeface="Times New Roman"/>
              </a:rPr>
              <a:t>W</a:t>
            </a:r>
            <a:r>
              <a:rPr lang="de-CH" sz="2882">
                <a:solidFill>
                  <a:srgbClr val="000000"/>
                </a:solidFill>
                <a:latin typeface="Times New Roman"/>
                <a:ea typeface="Times New Roman"/>
                <a:cs typeface="Times New Roman"/>
                <a:sym typeface="Times New Roman"/>
              </a:rPr>
              <a:t>e use HTML (hypertext markup language), CSS (cascading style sheet), PHP (hypertext pre-processor),java script, vs code and sublime text. (source code editor),Github</a:t>
            </a:r>
            <a:endParaRPr sz="2882">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de-CH" sz="2420">
                <a:solidFill>
                  <a:srgbClr val="000000"/>
                </a:solidFill>
                <a:latin typeface="Times New Roman"/>
                <a:ea typeface="Times New Roman"/>
                <a:cs typeface="Times New Roman"/>
                <a:sym typeface="Times New Roman"/>
              </a:rPr>
              <a:t>HARDWARE</a:t>
            </a:r>
            <a:endParaRPr b="1" sz="242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de-CH" sz="2385">
                <a:solidFill>
                  <a:srgbClr val="000000"/>
                </a:solidFill>
                <a:latin typeface="Times New Roman"/>
                <a:ea typeface="Times New Roman"/>
                <a:cs typeface="Times New Roman"/>
                <a:sym typeface="Times New Roman"/>
              </a:rPr>
              <a:t>HP,Mac book,Lenovo with 4GB RAM </a:t>
            </a:r>
            <a:endParaRPr sz="2385">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de-CH" sz="2385">
                <a:solidFill>
                  <a:srgbClr val="000000"/>
                </a:solidFill>
                <a:latin typeface="Times New Roman"/>
                <a:ea typeface="Times New Roman"/>
                <a:cs typeface="Times New Roman"/>
                <a:sym typeface="Times New Roman"/>
              </a:rPr>
              <a:t>Hard Disk Drive (500 GB SATA 5400 RPM OR Higher)</a:t>
            </a:r>
            <a:endParaRPr sz="2385">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de-CH" sz="2588">
                <a:solidFill>
                  <a:srgbClr val="000000"/>
                </a:solidFill>
                <a:highlight>
                  <a:srgbClr val="93C47D"/>
                </a:highlight>
                <a:latin typeface="Times New Roman"/>
                <a:ea typeface="Times New Roman"/>
                <a:cs typeface="Times New Roman"/>
                <a:sym typeface="Times New Roman"/>
              </a:rPr>
              <a:t>Latest Generation 64 bit multicore X86 Intel Pentium or equivalent AMD processor</a:t>
            </a:r>
            <a:endParaRPr sz="3118">
              <a:solidFill>
                <a:srgbClr val="000000"/>
              </a:solidFill>
              <a:highlight>
                <a:srgbClr val="93C47D"/>
              </a:highlight>
              <a:latin typeface="Times New Roman"/>
              <a:ea typeface="Times New Roman"/>
              <a:cs typeface="Times New Roman"/>
              <a:sym typeface="Times New Roman"/>
            </a:endParaRPr>
          </a:p>
          <a:p>
            <a:pPr indent="0" lvl="0" marL="0" rtl="0" algn="l">
              <a:spcBef>
                <a:spcPts val="1200"/>
              </a:spcBef>
              <a:spcAft>
                <a:spcPts val="1200"/>
              </a:spcAft>
              <a:buNone/>
            </a:pPr>
            <a:r>
              <a:t/>
            </a:r>
            <a:endParaRPr sz="210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