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424" r:id="rId7"/>
    <p:sldId id="411" r:id="rId8"/>
    <p:sldId id="414" r:id="rId9"/>
    <p:sldId id="415" r:id="rId10"/>
    <p:sldId id="416" r:id="rId11"/>
    <p:sldId id="426" r:id="rId12"/>
    <p:sldId id="417" r:id="rId13"/>
    <p:sldId id="418" r:id="rId14"/>
    <p:sldId id="419" r:id="rId15"/>
    <p:sldId id="420" r:id="rId16"/>
    <p:sldId id="421" r:id="rId17"/>
    <p:sldId id="425" r:id="rId18"/>
    <p:sldId id="422" r:id="rId19"/>
    <p:sldId id="423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4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IN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</a:t>
            </a:r>
            <a:r>
              <a:rPr lang="en-IN" sz="4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Behavior</a:t>
            </a:r>
            <a:r>
              <a:rPr lang="en-IN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Analysis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40390C8-5FFF-4E1B-84B1-3CEEA23AAC36}"/>
              </a:ext>
            </a:extLst>
          </p:cNvPr>
          <p:cNvSpPr txBox="1"/>
          <p:nvPr/>
        </p:nvSpPr>
        <p:spPr>
          <a:xfrm>
            <a:off x="5809129" y="1424089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30D09E-1906-4A68-B4C2-DAE5A09D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529" y="1919886"/>
            <a:ext cx="609599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Celebrate and reinforce success.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A majority (62%) of reviews are positive. Thank these customers and encourage them to share their experiences.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quote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Prioritize resolving negative feedback.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Address the 9% of negative reviews quickly to prevent issues from recurring and show you value customer concerns.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quote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Engage with neutral reviewers.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The 29% are undecided. Follow up to understand their experience and try to win them over, converting them into positive advocates.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1B510-FD8B-4AC1-BC2F-4ECBE249F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9" y="935482"/>
            <a:ext cx="5111506" cy="53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40390C8-5FFF-4E1B-84B1-3CEEA23AAC36}"/>
              </a:ext>
            </a:extLst>
          </p:cNvPr>
          <p:cNvSpPr txBox="1"/>
          <p:nvPr/>
        </p:nvSpPr>
        <p:spPr>
          <a:xfrm>
            <a:off x="5486398" y="744309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30D09E-1906-4A68-B4C2-DAE5A09D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399" y="1338495"/>
            <a:ext cx="60959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Prioritize fixing the Basketball.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It has the highest negative review rate. Investigate and resolve its specific quality or description issues immediately.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latin typeface="quote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Improve accuracy in product listings.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Ensure images and descriptions set the right expectations to prevent customer disappointment upon delivery.</a:t>
            </a:r>
            <a:b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5A69B-0D2A-467B-8D38-94309C1C9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7" y="540608"/>
            <a:ext cx="3977781" cy="3102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CC82B-70B6-4AE5-86DC-00B74DBF0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89" y="3596379"/>
            <a:ext cx="5156757" cy="3201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BD08A5-CB28-47C4-8C62-98014CEE2CD9}"/>
              </a:ext>
            </a:extLst>
          </p:cNvPr>
          <p:cNvSpPr txBox="1"/>
          <p:nvPr/>
        </p:nvSpPr>
        <p:spPr>
          <a:xfrm>
            <a:off x="5486399" y="3581879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BF75E8A-86E2-48C6-ACBF-BDFCF1BD7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399" y="4238836"/>
            <a:ext cx="60959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Focus on the worst performers first.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Prioritize investigating and fixing "Fitness Tracker" and "Tennis Racket" as they have the highest negative review rates.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latin typeface="quote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Improve product quality control.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The consistent negative rates across many items suggest a wider quality or supplier issue that needs a full audit.</a:t>
            </a:r>
            <a:b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3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40390C8-5FFF-4E1B-84B1-3CEEA23AAC36}"/>
              </a:ext>
            </a:extLst>
          </p:cNvPr>
          <p:cNvSpPr txBox="1"/>
          <p:nvPr/>
        </p:nvSpPr>
        <p:spPr>
          <a:xfrm>
            <a:off x="349622" y="3969461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30D09E-1906-4A68-B4C2-DAE5A09D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03" y="4517214"/>
            <a:ext cx="57662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Learn from their behavior.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Analyze the common journeys these customers take to understand what drives loyalty and replicate that experience for others.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latin typeface="quote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Personalize their experience.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Use their journey history to recommend relevant next steps and make their future interactions even smoother and more valuable.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D08A5-CB28-47C4-8C62-98014CEE2CD9}"/>
              </a:ext>
            </a:extLst>
          </p:cNvPr>
          <p:cNvSpPr txBox="1"/>
          <p:nvPr/>
        </p:nvSpPr>
        <p:spPr>
          <a:xfrm>
            <a:off x="6014519" y="3979920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BF75E8A-86E2-48C6-ACBF-BDFCF1BD7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577" y="4481354"/>
            <a:ext cx="609599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Protect and reward your loyal base.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Your 4% loyal customers are your most valuable asset. Create a loyalty program with exclusive perks to keep them.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latin typeface="quote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Re-engage occasional customers.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Win them back with personalized reactivation campaigns or special discounts to move them into the regular segment.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ACB19-B44B-448B-AB39-94271DA0F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3" y="628352"/>
            <a:ext cx="5238095" cy="3421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F10A4E-0CF6-4CC2-831A-BFB80708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93" y="785381"/>
            <a:ext cx="3343035" cy="32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40390C8-5FFF-4E1B-84B1-3CEEA23AAC36}"/>
              </a:ext>
            </a:extLst>
          </p:cNvPr>
          <p:cNvSpPr txBox="1"/>
          <p:nvPr/>
        </p:nvSpPr>
        <p:spPr>
          <a:xfrm>
            <a:off x="349622" y="3969461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30D09E-1906-4A68-B4C2-DAE5A09D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03" y="4517214"/>
            <a:ext cx="57662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Investigate low-engagement products.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Products with very few or no reviews are not being evaluated. Promote them more or offer incentives for first reviews.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latin typeface="quote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Encourage more reviews across the board.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Implement a follow-up system to gently ask for feedback after purchase to increase review volume for all products.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D08A5-CB28-47C4-8C62-98014CEE2CD9}"/>
              </a:ext>
            </a:extLst>
          </p:cNvPr>
          <p:cNvSpPr txBox="1"/>
          <p:nvPr/>
        </p:nvSpPr>
        <p:spPr>
          <a:xfrm>
            <a:off x="6014519" y="3979920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BF75E8A-86E2-48C6-ACBF-BDFCF1BD7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577" y="4619853"/>
            <a:ext cx="609599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Identify and fix low-rated products.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Products with ratings below average need immediate attention. Investigate the root cause of dissatisfaction.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Promote and learn from top-rated products.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Highlight your high-scoring products in marketing. Analyze what makes them successful and replicate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EFBF6-D137-4783-866F-E94C57363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6" y="716825"/>
            <a:ext cx="5692735" cy="3113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014B1-0648-4288-93F6-6A14DC8BF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49" y="698863"/>
            <a:ext cx="5643199" cy="31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6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Marketing Effectiveness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393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CC04876-BD30-4AEF-A815-BB1F6F41CF7E}"/>
              </a:ext>
            </a:extLst>
          </p:cNvPr>
          <p:cNvSpPr txBox="1"/>
          <p:nvPr/>
        </p:nvSpPr>
        <p:spPr>
          <a:xfrm flipV="1">
            <a:off x="5637904" y="5786717"/>
            <a:ext cx="583602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11041ED-45AC-460B-B22C-BF02171B4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823" y="1909098"/>
            <a:ext cx="59593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Focus on converting first-time buyers.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39% are new customers. Create a great post-purchase experience and targeted offers to turn them into repeat buyers.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latin typeface="quote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Re-engage inactive customers.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Win back the 35% who haven't returned with "we miss you" discounts or notifications about new products.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latin typeface="quote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Reward and retain repeat buyers.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Your 26% repeat customers are your core business. Build a loyalty program to keep them engaged and prevent them from becoming inactive.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D16E-260F-42DF-8DD1-CC976A417C05}"/>
              </a:ext>
            </a:extLst>
          </p:cNvPr>
          <p:cNvSpPr txBox="1"/>
          <p:nvPr/>
        </p:nvSpPr>
        <p:spPr>
          <a:xfrm>
            <a:off x="6140823" y="1351508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1BB8E-163E-4325-9F8B-9CC1D5AAC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3" y="1249037"/>
            <a:ext cx="4868584" cy="43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CC04876-BD30-4AEF-A815-BB1F6F41CF7E}"/>
              </a:ext>
            </a:extLst>
          </p:cNvPr>
          <p:cNvSpPr txBox="1"/>
          <p:nvPr/>
        </p:nvSpPr>
        <p:spPr>
          <a:xfrm flipV="1">
            <a:off x="5637904" y="5786717"/>
            <a:ext cx="583602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11041ED-45AC-460B-B22C-BF02171B4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06" y="1849466"/>
            <a:ext cx="59593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Stock best-sellers by region.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For example, ensure "Running Shoes" are well-stocked in Germany and the UK, where they are most popular.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Tailor marketing to local preferences.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Promote "Ski Boots" and "Cycling Helmets" in Switzerland and Austria, where interest is higher.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Explore underperforming markets.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Investigate why products like "Soccer Balls" have low sales in Spain or Italy and adjust strategy there.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D16E-260F-42DF-8DD1-CC976A417C05}"/>
              </a:ext>
            </a:extLst>
          </p:cNvPr>
          <p:cNvSpPr txBox="1"/>
          <p:nvPr/>
        </p:nvSpPr>
        <p:spPr>
          <a:xfrm>
            <a:off x="6140823" y="1351508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AF05E-760B-4422-879C-21449F8D3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9" y="1351508"/>
            <a:ext cx="5713834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509675"/>
            <a:ext cx="6787747" cy="1593507"/>
          </a:xfrm>
        </p:spPr>
        <p:txBody>
          <a:bodyPr/>
          <a:lstStyle/>
          <a:p>
            <a:r>
              <a:rPr lang="en-IN" sz="24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Statement: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05A2-444E-43EF-9FAD-3B01E7B1887B}"/>
              </a:ext>
            </a:extLst>
          </p:cNvPr>
          <p:cNvSpPr txBox="1"/>
          <p:nvPr/>
        </p:nvSpPr>
        <p:spPr>
          <a:xfrm>
            <a:off x="672353" y="1083832"/>
            <a:ext cx="7781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Shop Easy, an online retail business, is experiencing a decline in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engagement and conversion rates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despite investing heavily in marketing campaigns.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5FC4B-A0BA-4D36-BF38-476833DF6D02}"/>
              </a:ext>
            </a:extLst>
          </p:cNvPr>
          <p:cNvSpPr txBox="1"/>
          <p:nvPr/>
        </p:nvSpPr>
        <p:spPr>
          <a:xfrm>
            <a:off x="594360" y="2402541"/>
            <a:ext cx="44823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company has observed:</a:t>
            </a:r>
            <a:endParaRPr lang="en-IN" sz="1800" b="1" i="0" u="sng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Reduced Customer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Decreased Conversion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Marketing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Feedback Gaps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Journey &amp; Engagement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687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3CBC0BDE-4241-411E-930F-699F340A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9" y="1192859"/>
            <a:ext cx="6116537" cy="4472281"/>
          </a:xfrm>
          <a:prstGeom prst="rect">
            <a:avLst/>
          </a:prstGeom>
        </p:spPr>
      </p:pic>
      <p:sp>
        <p:nvSpPr>
          <p:cNvPr id="36" name="Rectangle 3">
            <a:extLst>
              <a:ext uri="{FF2B5EF4-FFF2-40B4-BE49-F238E27FC236}">
                <a16:creationId xmlns:a16="http://schemas.microsoft.com/office/drawing/2014/main" id="{1D812FA1-1C2D-4661-A470-B4FF70C8613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606987" y="2028617"/>
            <a:ext cx="505609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Fix High Drop-off Products (Boxing Gloves &amp; Ski Boots):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Improve sizing guides, add detailed specs, and include demo videos to reduce confusion.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 Trust Factors: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Highlight return/refund policies, warranties, and showcase authentic reviews with photos.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Smooth Checkout Process: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Reduce steps, show total cost (including shipping) upfront, and offer multiple payment options.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0390C8-5FFF-4E1B-84B1-3CEEA23AAC36}"/>
              </a:ext>
            </a:extLst>
          </p:cNvPr>
          <p:cNvSpPr txBox="1"/>
          <p:nvPr/>
        </p:nvSpPr>
        <p:spPr>
          <a:xfrm>
            <a:off x="6526306" y="1376082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95059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40390C8-5FFF-4E1B-84B1-3CEEA23AAC36}"/>
              </a:ext>
            </a:extLst>
          </p:cNvPr>
          <p:cNvSpPr txBox="1"/>
          <p:nvPr/>
        </p:nvSpPr>
        <p:spPr>
          <a:xfrm>
            <a:off x="6526306" y="1376082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FB72D-0117-478D-AD90-879CF897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0" y="1103908"/>
            <a:ext cx="6283117" cy="437801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530D09E-1906-4A68-B4C2-DAE5A09D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281" y="2017588"/>
            <a:ext cx="530824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 secure payment icons (SSL, verified gateways).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Highlight return policies, free shipping thresholds, and delivery timelines.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Offer time-limited discounts or free shipping to encourage completion.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A/B test different checkout designs and payment flows to find the most effective setup.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2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DB4EAC-5A6F-4A05-B709-152E356A3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17" y="704026"/>
            <a:ext cx="9412943" cy="3112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5247F-6BB5-403F-9E00-27B41AD4CF1E}"/>
              </a:ext>
            </a:extLst>
          </p:cNvPr>
          <p:cNvSpPr txBox="1"/>
          <p:nvPr/>
        </p:nvSpPr>
        <p:spPr>
          <a:xfrm>
            <a:off x="1721223" y="3632106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065E4-5E66-4348-AE2F-D3AA4430B443}"/>
              </a:ext>
            </a:extLst>
          </p:cNvPr>
          <p:cNvSpPr txBox="1"/>
          <p:nvPr/>
        </p:nvSpPr>
        <p:spPr>
          <a:xfrm>
            <a:off x="1748119" y="4001438"/>
            <a:ext cx="9260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clear CTAs, personalized product recommendations, and highlight popular/best-selling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detailed descriptions, better visuals (images/videos), and customer reviews to boost confidence.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Simplify checkout steps, allow guest checkout, and show upfront costs (shipping, taxes).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8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15247F-6BB5-403F-9E00-27B41AD4CF1E}"/>
              </a:ext>
            </a:extLst>
          </p:cNvPr>
          <p:cNvSpPr txBox="1"/>
          <p:nvPr/>
        </p:nvSpPr>
        <p:spPr>
          <a:xfrm>
            <a:off x="1721223" y="3632106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50ED5A-B374-476D-87A4-E144A813A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93" y="1549212"/>
            <a:ext cx="3321172" cy="3291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C04876-BD30-4AEF-A815-BB1F6F41CF7E}"/>
              </a:ext>
            </a:extLst>
          </p:cNvPr>
          <p:cNvSpPr txBox="1"/>
          <p:nvPr/>
        </p:nvSpPr>
        <p:spPr>
          <a:xfrm flipV="1">
            <a:off x="5637904" y="5786717"/>
            <a:ext cx="583602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11041ED-45AC-460B-B22C-BF02171B4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647" y="2200945"/>
            <a:ext cx="742277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Since customers spend the longest time here, ensure product details are clear, well-structured, and engaging (videos, FAQs, reviews).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Guide users quickly to relevant products with strong CTAs, personalized recommendations, and intuitive filters/search.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bg1"/>
                </a:solidFill>
              </a:rPr>
              <a:t>Even though time spent is lower than product page, checkout should be faster—enable autofill, saved addresses, and guest checkout to reduce friction.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D16E-260F-42DF-8DD1-CC976A417C05}"/>
              </a:ext>
            </a:extLst>
          </p:cNvPr>
          <p:cNvSpPr txBox="1"/>
          <p:nvPr/>
        </p:nvSpPr>
        <p:spPr>
          <a:xfrm>
            <a:off x="4589929" y="1549212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5373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Reviews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035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15247F-6BB5-403F-9E00-27B41AD4CF1E}"/>
              </a:ext>
            </a:extLst>
          </p:cNvPr>
          <p:cNvSpPr txBox="1"/>
          <p:nvPr/>
        </p:nvSpPr>
        <p:spPr>
          <a:xfrm>
            <a:off x="1721223" y="3632106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04876-BD30-4AEF-A815-BB1F6F41CF7E}"/>
              </a:ext>
            </a:extLst>
          </p:cNvPr>
          <p:cNvSpPr txBox="1"/>
          <p:nvPr/>
        </p:nvSpPr>
        <p:spPr>
          <a:xfrm flipV="1">
            <a:off x="5637904" y="5786717"/>
            <a:ext cx="583602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11041ED-45AC-460B-B22C-BF02171B4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506" y="1720840"/>
            <a:ext cx="59593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Fix low-rated products first.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Analyze their negative reviews to address quality or description issues.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latin typeface="quote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Highlight and promote your top-rated items.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Use them in marketing to build trust and set quality standards.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/>
              </a:solidFill>
              <a:effectLst/>
              <a:latin typeface="quote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quote-cjk-patch"/>
              </a:rPr>
              <a:t>Use reviews to guide future decisions.</a:t>
            </a:r>
            <a:r>
              <a:rPr lang="en-US" b="0" i="0" dirty="0">
                <a:solidFill>
                  <a:schemeClr val="bg1"/>
                </a:solidFill>
                <a:effectLst/>
                <a:latin typeface="quote-cjk-patch"/>
              </a:rPr>
              <a:t> Let customer feedback directly influence which products you sell and how you describe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D16E-260F-42DF-8DD1-CC976A417C05}"/>
              </a:ext>
            </a:extLst>
          </p:cNvPr>
          <p:cNvSpPr txBox="1"/>
          <p:nvPr/>
        </p:nvSpPr>
        <p:spPr>
          <a:xfrm>
            <a:off x="6338047" y="1212336"/>
            <a:ext cx="35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70C0"/>
                </a:solidFill>
              </a:rPr>
              <a:t>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E3C01-6EC1-4813-B4F1-B37EF69A9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72" y="1106539"/>
            <a:ext cx="5959334" cy="341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856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284</TotalTime>
  <Words>917</Words>
  <Application>Microsoft Office PowerPoint</Application>
  <PresentationFormat>Widescreen</PresentationFormat>
  <Paragraphs>97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quote-cjk-patch</vt:lpstr>
      <vt:lpstr>Custom</vt:lpstr>
      <vt:lpstr>Customer Behavior Analysis</vt:lpstr>
      <vt:lpstr>Problem Statement:</vt:lpstr>
      <vt:lpstr>Customer Journey &amp; Engagement Analysis</vt:lpstr>
      <vt:lpstr>PowerPoint Presentation</vt:lpstr>
      <vt:lpstr>PowerPoint Presentation</vt:lpstr>
      <vt:lpstr>PowerPoint Presentation</vt:lpstr>
      <vt:lpstr>PowerPoint Presentation</vt:lpstr>
      <vt:lpstr>Customer Reviews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Marketing Effectiveness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Behavior Analysis</dc:title>
  <dc:creator>Ramanathan Natarajan</dc:creator>
  <cp:lastModifiedBy>Ramanathan Natarajan</cp:lastModifiedBy>
  <cp:revision>11</cp:revision>
  <dcterms:created xsi:type="dcterms:W3CDTF">2025-09-11T12:53:57Z</dcterms:created>
  <dcterms:modified xsi:type="dcterms:W3CDTF">2025-09-11T21:20:50Z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