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0"/>
  </p:notesMasterIdLst>
  <p:handoutMasterIdLst>
    <p:handoutMasterId r:id="rId31"/>
  </p:handoutMasterIdLst>
  <p:sldIdLst>
    <p:sldId id="256" r:id="rId5"/>
    <p:sldId id="277" r:id="rId6"/>
    <p:sldId id="278" r:id="rId7"/>
    <p:sldId id="295" r:id="rId8"/>
    <p:sldId id="275" r:id="rId9"/>
    <p:sldId id="296" r:id="rId10"/>
    <p:sldId id="297" r:id="rId11"/>
    <p:sldId id="298" r:id="rId12"/>
    <p:sldId id="300" r:id="rId13"/>
    <p:sldId id="301" r:id="rId14"/>
    <p:sldId id="302" r:id="rId15"/>
    <p:sldId id="303" r:id="rId16"/>
    <p:sldId id="304" r:id="rId17"/>
    <p:sldId id="305" r:id="rId18"/>
    <p:sldId id="306" r:id="rId19"/>
    <p:sldId id="307" r:id="rId20"/>
    <p:sldId id="308" r:id="rId21"/>
    <p:sldId id="309" r:id="rId22"/>
    <p:sldId id="311" r:id="rId23"/>
    <p:sldId id="310" r:id="rId24"/>
    <p:sldId id="312" r:id="rId25"/>
    <p:sldId id="313" r:id="rId26"/>
    <p:sldId id="314" r:id="rId27"/>
    <p:sldId id="315" r:id="rId28"/>
    <p:sldId id="27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3A3"/>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p:cViewPr varScale="1">
        <p:scale>
          <a:sx n="85" d="100"/>
          <a:sy n="85" d="100"/>
        </p:scale>
        <p:origin x="590" y="6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6/20/2025</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6/20/2025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96000" y="3971365"/>
            <a:ext cx="4941771" cy="1643871"/>
          </a:xfrm>
        </p:spPr>
        <p:txBody>
          <a:bodyPr/>
          <a:lstStyle/>
          <a:p>
            <a:pPr algn="ctr"/>
            <a:r>
              <a:rPr lang="en-US" cap="none" dirty="0">
                <a:latin typeface="Arial" panose="020B0604020202020204" pitchFamily="34" charset="0"/>
                <a:cs typeface="Arial" panose="020B0604020202020204" pitchFamily="34" charset="0"/>
              </a:rPr>
              <a:t>Phonepe Transaction Insights</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D895C95F-DF12-4D19-8670-EC616A3F952B}"/>
              </a:ext>
            </a:extLst>
          </p:cNvPr>
          <p:cNvSpPr>
            <a:spLocks noGrp="1"/>
          </p:cNvSpPr>
          <p:nvPr>
            <p:ph type="sldNum" sz="quarter" idx="12"/>
          </p:nvPr>
        </p:nvSpPr>
        <p:spPr/>
        <p:txBody>
          <a:bodyPr/>
          <a:lstStyle/>
          <a:p>
            <a:fld id="{B5CEABB6-07DC-46E8-9B57-56EC44A396E5}" type="slidenum">
              <a:rPr lang="en-US" smtClean="0"/>
              <a:t>10</a:t>
            </a:fld>
            <a:endParaRPr lang="en-US" dirty="0"/>
          </a:p>
        </p:txBody>
      </p:sp>
      <p:pic>
        <p:nvPicPr>
          <p:cNvPr id="15" name="Picture 14">
            <a:extLst>
              <a:ext uri="{FF2B5EF4-FFF2-40B4-BE49-F238E27FC236}">
                <a16:creationId xmlns:a16="http://schemas.microsoft.com/office/drawing/2014/main" id="{99338336-6C34-4C8D-88E8-009A440F52A0}"/>
              </a:ext>
            </a:extLst>
          </p:cNvPr>
          <p:cNvPicPr>
            <a:picLocks noChangeAspect="1"/>
          </p:cNvPicPr>
          <p:nvPr/>
        </p:nvPicPr>
        <p:blipFill>
          <a:blip r:embed="rId2"/>
          <a:stretch>
            <a:fillRect/>
          </a:stretch>
        </p:blipFill>
        <p:spPr>
          <a:xfrm>
            <a:off x="465938" y="1997527"/>
            <a:ext cx="6744504" cy="3838496"/>
          </a:xfrm>
          <a:prstGeom prst="rect">
            <a:avLst/>
          </a:prstGeom>
        </p:spPr>
      </p:pic>
      <p:sp>
        <p:nvSpPr>
          <p:cNvPr id="16" name="TextBox 15">
            <a:extLst>
              <a:ext uri="{FF2B5EF4-FFF2-40B4-BE49-F238E27FC236}">
                <a16:creationId xmlns:a16="http://schemas.microsoft.com/office/drawing/2014/main" id="{A49BA613-41F9-48B3-8B57-0BCFCDDAD4AB}"/>
              </a:ext>
            </a:extLst>
          </p:cNvPr>
          <p:cNvSpPr txBox="1"/>
          <p:nvPr/>
        </p:nvSpPr>
        <p:spPr>
          <a:xfrm>
            <a:off x="1985681" y="639194"/>
            <a:ext cx="9054353" cy="584775"/>
          </a:xfrm>
          <a:prstGeom prst="rect">
            <a:avLst/>
          </a:prstGeom>
          <a:noFill/>
        </p:spPr>
        <p:txBody>
          <a:bodyPr wrap="square" rtlCol="0">
            <a:spAutoFit/>
          </a:bodyPr>
          <a:lstStyle/>
          <a:p>
            <a:r>
              <a:rPr lang="en-US" sz="3200" dirty="0">
                <a:latin typeface="Californian FB" panose="0207040306080B030204" pitchFamily="18" charset="0"/>
              </a:rPr>
              <a:t>User Registered Users Distribution by States</a:t>
            </a:r>
            <a:endParaRPr lang="en-IN" sz="3200" dirty="0">
              <a:latin typeface="Californian FB" panose="0207040306080B030204" pitchFamily="18" charset="0"/>
            </a:endParaRPr>
          </a:p>
        </p:txBody>
      </p:sp>
      <p:sp>
        <p:nvSpPr>
          <p:cNvPr id="17" name="TextBox 16">
            <a:extLst>
              <a:ext uri="{FF2B5EF4-FFF2-40B4-BE49-F238E27FC236}">
                <a16:creationId xmlns:a16="http://schemas.microsoft.com/office/drawing/2014/main" id="{F0E539F8-8178-417B-BECE-64E94D391C29}"/>
              </a:ext>
            </a:extLst>
          </p:cNvPr>
          <p:cNvSpPr txBox="1"/>
          <p:nvPr/>
        </p:nvSpPr>
        <p:spPr>
          <a:xfrm>
            <a:off x="6936237" y="1492318"/>
            <a:ext cx="2196353" cy="369332"/>
          </a:xfrm>
          <a:prstGeom prst="rect">
            <a:avLst/>
          </a:prstGeom>
          <a:noFill/>
        </p:spPr>
        <p:txBody>
          <a:bodyPr wrap="square" rtlCol="0">
            <a:spAutoFit/>
          </a:bodyPr>
          <a:lstStyle/>
          <a:p>
            <a:r>
              <a:rPr lang="en-IN" dirty="0">
                <a:solidFill>
                  <a:srgbClr val="2423A3"/>
                </a:solidFill>
              </a:rPr>
              <a:t>Key Findings</a:t>
            </a:r>
          </a:p>
        </p:txBody>
      </p:sp>
      <p:sp>
        <p:nvSpPr>
          <p:cNvPr id="18" name="Rectangle 1">
            <a:extLst>
              <a:ext uri="{FF2B5EF4-FFF2-40B4-BE49-F238E27FC236}">
                <a16:creationId xmlns:a16="http://schemas.microsoft.com/office/drawing/2014/main" id="{03FC3D06-A429-4431-96FC-6EA2979A9692}"/>
              </a:ext>
            </a:extLst>
          </p:cNvPr>
          <p:cNvSpPr>
            <a:spLocks noChangeArrowheads="1"/>
          </p:cNvSpPr>
          <p:nvPr/>
        </p:nvSpPr>
        <p:spPr bwMode="auto">
          <a:xfrm>
            <a:off x="7028873" y="1903136"/>
            <a:ext cx="5080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Maharashtra has the highest number of registered users, followed by Uttar Pradesh and Karnataka.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States like Andhra Pradesh, Karnataka, Telangana, and Tamil Nadu show strong adoption of Phonepe.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Northeastern states and union territories (e.g., Mizoram, Sikkim, Ladakh) show significantly fewer registered users, indicating lower outreach.</a:t>
            </a:r>
          </a:p>
        </p:txBody>
      </p:sp>
      <p:sp>
        <p:nvSpPr>
          <p:cNvPr id="19" name="Rectangle 2">
            <a:extLst>
              <a:ext uri="{FF2B5EF4-FFF2-40B4-BE49-F238E27FC236}">
                <a16:creationId xmlns:a16="http://schemas.microsoft.com/office/drawing/2014/main" id="{E4FDE166-1ECC-4774-820A-C3C2156CD83B}"/>
              </a:ext>
            </a:extLst>
          </p:cNvPr>
          <p:cNvSpPr>
            <a:spLocks noChangeArrowheads="1"/>
          </p:cNvSpPr>
          <p:nvPr/>
        </p:nvSpPr>
        <p:spPr bwMode="auto">
          <a:xfrm>
            <a:off x="7028873" y="4540468"/>
            <a:ext cx="525549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Run state-specific digital literacy programs and influencer-based promotions to boost adoption in low-user regions.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Partner with regional stakeholders for onboarding drives, cashback offers, or events promoting Phonepe usage.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Customize app experience with local languages and simpler UI for rural/under-digitalized areas to improve onboarding.</a:t>
            </a:r>
          </a:p>
        </p:txBody>
      </p:sp>
      <p:sp>
        <p:nvSpPr>
          <p:cNvPr id="20" name="TextBox 19">
            <a:extLst>
              <a:ext uri="{FF2B5EF4-FFF2-40B4-BE49-F238E27FC236}">
                <a16:creationId xmlns:a16="http://schemas.microsoft.com/office/drawing/2014/main" id="{A3605972-A2CC-4471-A910-9205DE4994F8}"/>
              </a:ext>
            </a:extLst>
          </p:cNvPr>
          <p:cNvSpPr txBox="1"/>
          <p:nvPr/>
        </p:nvSpPr>
        <p:spPr>
          <a:xfrm>
            <a:off x="6936236" y="4070338"/>
            <a:ext cx="2196353" cy="369332"/>
          </a:xfrm>
          <a:prstGeom prst="rect">
            <a:avLst/>
          </a:prstGeom>
          <a:noFill/>
        </p:spPr>
        <p:txBody>
          <a:bodyPr wrap="square" rtlCol="0">
            <a:spAutoFit/>
          </a:bodyPr>
          <a:lstStyle/>
          <a:p>
            <a:r>
              <a:rPr lang="en-IN" dirty="0">
                <a:solidFill>
                  <a:srgbClr val="2423A3"/>
                </a:solidFill>
              </a:rPr>
              <a:t>Recommendations</a:t>
            </a:r>
          </a:p>
        </p:txBody>
      </p:sp>
    </p:spTree>
    <p:extLst>
      <p:ext uri="{BB962C8B-B14F-4D97-AF65-F5344CB8AC3E}">
        <p14:creationId xmlns:p14="http://schemas.microsoft.com/office/powerpoint/2010/main" val="681617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D895C95F-DF12-4D19-8670-EC616A3F952B}"/>
              </a:ext>
            </a:extLst>
          </p:cNvPr>
          <p:cNvSpPr>
            <a:spLocks noGrp="1"/>
          </p:cNvSpPr>
          <p:nvPr>
            <p:ph type="sldNum" sz="quarter" idx="12"/>
          </p:nvPr>
        </p:nvSpPr>
        <p:spPr/>
        <p:txBody>
          <a:bodyPr/>
          <a:lstStyle/>
          <a:p>
            <a:fld id="{B5CEABB6-07DC-46E8-9B57-56EC44A396E5}" type="slidenum">
              <a:rPr lang="en-US" smtClean="0"/>
              <a:t>11</a:t>
            </a:fld>
            <a:endParaRPr lang="en-US" dirty="0"/>
          </a:p>
        </p:txBody>
      </p:sp>
      <p:sp>
        <p:nvSpPr>
          <p:cNvPr id="16" name="TextBox 15">
            <a:extLst>
              <a:ext uri="{FF2B5EF4-FFF2-40B4-BE49-F238E27FC236}">
                <a16:creationId xmlns:a16="http://schemas.microsoft.com/office/drawing/2014/main" id="{A49BA613-41F9-48B3-8B57-0BCFCDDAD4AB}"/>
              </a:ext>
            </a:extLst>
          </p:cNvPr>
          <p:cNvSpPr txBox="1"/>
          <p:nvPr/>
        </p:nvSpPr>
        <p:spPr>
          <a:xfrm>
            <a:off x="3058999" y="504417"/>
            <a:ext cx="6073590" cy="584775"/>
          </a:xfrm>
          <a:prstGeom prst="rect">
            <a:avLst/>
          </a:prstGeom>
          <a:noFill/>
        </p:spPr>
        <p:txBody>
          <a:bodyPr wrap="square" rtlCol="0">
            <a:spAutoFit/>
          </a:bodyPr>
          <a:lstStyle/>
          <a:p>
            <a:r>
              <a:rPr lang="en-US" sz="3200" dirty="0">
                <a:latin typeface="Californian FB" panose="0207040306080B030204" pitchFamily="18" charset="0"/>
              </a:rPr>
              <a:t>District User Penetration Analysis</a:t>
            </a:r>
            <a:endParaRPr lang="en-IN" sz="3200" dirty="0">
              <a:latin typeface="Californian FB" panose="0207040306080B030204" pitchFamily="18" charset="0"/>
            </a:endParaRPr>
          </a:p>
        </p:txBody>
      </p:sp>
      <p:sp>
        <p:nvSpPr>
          <p:cNvPr id="17" name="TextBox 16">
            <a:extLst>
              <a:ext uri="{FF2B5EF4-FFF2-40B4-BE49-F238E27FC236}">
                <a16:creationId xmlns:a16="http://schemas.microsoft.com/office/drawing/2014/main" id="{F0E539F8-8178-417B-BECE-64E94D391C29}"/>
              </a:ext>
            </a:extLst>
          </p:cNvPr>
          <p:cNvSpPr txBox="1"/>
          <p:nvPr/>
        </p:nvSpPr>
        <p:spPr>
          <a:xfrm>
            <a:off x="6936237" y="1492318"/>
            <a:ext cx="2196353" cy="369332"/>
          </a:xfrm>
          <a:prstGeom prst="rect">
            <a:avLst/>
          </a:prstGeom>
          <a:noFill/>
        </p:spPr>
        <p:txBody>
          <a:bodyPr wrap="square" rtlCol="0">
            <a:spAutoFit/>
          </a:bodyPr>
          <a:lstStyle/>
          <a:p>
            <a:r>
              <a:rPr lang="en-IN" dirty="0">
                <a:solidFill>
                  <a:srgbClr val="2423A3"/>
                </a:solidFill>
              </a:rPr>
              <a:t>Key Findings</a:t>
            </a:r>
          </a:p>
        </p:txBody>
      </p:sp>
      <p:sp>
        <p:nvSpPr>
          <p:cNvPr id="20" name="TextBox 19">
            <a:extLst>
              <a:ext uri="{FF2B5EF4-FFF2-40B4-BE49-F238E27FC236}">
                <a16:creationId xmlns:a16="http://schemas.microsoft.com/office/drawing/2014/main" id="{A3605972-A2CC-4471-A910-9205DE4994F8}"/>
              </a:ext>
            </a:extLst>
          </p:cNvPr>
          <p:cNvSpPr txBox="1"/>
          <p:nvPr/>
        </p:nvSpPr>
        <p:spPr>
          <a:xfrm>
            <a:off x="6936236" y="3941398"/>
            <a:ext cx="2196353" cy="369332"/>
          </a:xfrm>
          <a:prstGeom prst="rect">
            <a:avLst/>
          </a:prstGeom>
          <a:noFill/>
        </p:spPr>
        <p:txBody>
          <a:bodyPr wrap="square" rtlCol="0">
            <a:spAutoFit/>
          </a:bodyPr>
          <a:lstStyle/>
          <a:p>
            <a:r>
              <a:rPr lang="en-IN" dirty="0">
                <a:solidFill>
                  <a:srgbClr val="2423A3"/>
                </a:solidFill>
              </a:rPr>
              <a:t>Recommendations</a:t>
            </a:r>
          </a:p>
        </p:txBody>
      </p:sp>
      <p:sp>
        <p:nvSpPr>
          <p:cNvPr id="3" name="Rectangle 2">
            <a:extLst>
              <a:ext uri="{FF2B5EF4-FFF2-40B4-BE49-F238E27FC236}">
                <a16:creationId xmlns:a16="http://schemas.microsoft.com/office/drawing/2014/main" id="{DE67999A-1865-46E2-B2D7-E2C8B52370C0}"/>
              </a:ext>
            </a:extLst>
          </p:cNvPr>
          <p:cNvSpPr>
            <a:spLocks noChangeArrowheads="1"/>
          </p:cNvSpPr>
          <p:nvPr/>
        </p:nvSpPr>
        <p:spPr bwMode="auto">
          <a:xfrm>
            <a:off x="6936236" y="1962448"/>
            <a:ext cx="525549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Bengaluru Urban leads with the highest number of registered users, crossing 300M.</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Pune, Thane, and Jaipur show strong adoption, indicating tech-savvy populations.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All top 10 districts are major urban centers, reflecting higher digital awareness and smartphone penetration.</a:t>
            </a:r>
          </a:p>
        </p:txBody>
      </p:sp>
      <p:pic>
        <p:nvPicPr>
          <p:cNvPr id="5" name="Picture 4">
            <a:extLst>
              <a:ext uri="{FF2B5EF4-FFF2-40B4-BE49-F238E27FC236}">
                <a16:creationId xmlns:a16="http://schemas.microsoft.com/office/drawing/2014/main" id="{FDE73264-5AA5-440C-8963-84E2F30E3DC4}"/>
              </a:ext>
            </a:extLst>
          </p:cNvPr>
          <p:cNvPicPr>
            <a:picLocks noChangeAspect="1"/>
          </p:cNvPicPr>
          <p:nvPr/>
        </p:nvPicPr>
        <p:blipFill>
          <a:blip r:embed="rId2"/>
          <a:stretch>
            <a:fillRect/>
          </a:stretch>
        </p:blipFill>
        <p:spPr>
          <a:xfrm>
            <a:off x="599188" y="2078145"/>
            <a:ext cx="6337048" cy="3601965"/>
          </a:xfrm>
          <a:prstGeom prst="rect">
            <a:avLst/>
          </a:prstGeom>
        </p:spPr>
      </p:pic>
      <p:sp>
        <p:nvSpPr>
          <p:cNvPr id="6" name="Rectangle 3">
            <a:extLst>
              <a:ext uri="{FF2B5EF4-FFF2-40B4-BE49-F238E27FC236}">
                <a16:creationId xmlns:a16="http://schemas.microsoft.com/office/drawing/2014/main" id="{53FA5645-2929-4659-8CDD-461B326C50BE}"/>
              </a:ext>
            </a:extLst>
          </p:cNvPr>
          <p:cNvSpPr>
            <a:spLocks noChangeArrowheads="1"/>
          </p:cNvSpPr>
          <p:nvPr/>
        </p:nvSpPr>
        <p:spPr bwMode="auto">
          <a:xfrm>
            <a:off x="6936235" y="4532208"/>
            <a:ext cx="525549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Expand outreach in Tier-2 and Tier-3 districts by replicating strategies used in top-performing urban zones.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Partner with local businesses in mid-level districts to drive app adoption through merchant integrations.</a:t>
            </a:r>
          </a:p>
        </p:txBody>
      </p:sp>
    </p:spTree>
    <p:extLst>
      <p:ext uri="{BB962C8B-B14F-4D97-AF65-F5344CB8AC3E}">
        <p14:creationId xmlns:p14="http://schemas.microsoft.com/office/powerpoint/2010/main" val="34316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71EADC4-BAD1-470F-9F27-6362DC9A3DF0}"/>
              </a:ext>
            </a:extLst>
          </p:cNvPr>
          <p:cNvSpPr>
            <a:spLocks noGrp="1"/>
          </p:cNvSpPr>
          <p:nvPr>
            <p:ph type="sldNum" sz="quarter" idx="12"/>
          </p:nvPr>
        </p:nvSpPr>
        <p:spPr/>
        <p:txBody>
          <a:bodyPr/>
          <a:lstStyle/>
          <a:p>
            <a:fld id="{B5CEABB6-07DC-46E8-9B57-56EC44A396E5}" type="slidenum">
              <a:rPr lang="en-US" smtClean="0"/>
              <a:t>12</a:t>
            </a:fld>
            <a:endParaRPr lang="en-US" dirty="0"/>
          </a:p>
        </p:txBody>
      </p:sp>
      <p:pic>
        <p:nvPicPr>
          <p:cNvPr id="8" name="Picture 7">
            <a:extLst>
              <a:ext uri="{FF2B5EF4-FFF2-40B4-BE49-F238E27FC236}">
                <a16:creationId xmlns:a16="http://schemas.microsoft.com/office/drawing/2014/main" id="{0DB4700A-6A76-40D2-BD40-CBB831C2F986}"/>
              </a:ext>
            </a:extLst>
          </p:cNvPr>
          <p:cNvPicPr>
            <a:picLocks noChangeAspect="1"/>
          </p:cNvPicPr>
          <p:nvPr/>
        </p:nvPicPr>
        <p:blipFill>
          <a:blip r:embed="rId2"/>
          <a:stretch>
            <a:fillRect/>
          </a:stretch>
        </p:blipFill>
        <p:spPr>
          <a:xfrm>
            <a:off x="292857" y="1861650"/>
            <a:ext cx="6643379" cy="3338250"/>
          </a:xfrm>
          <a:prstGeom prst="rect">
            <a:avLst/>
          </a:prstGeom>
        </p:spPr>
      </p:pic>
      <p:sp>
        <p:nvSpPr>
          <p:cNvPr id="9" name="TextBox 8">
            <a:extLst>
              <a:ext uri="{FF2B5EF4-FFF2-40B4-BE49-F238E27FC236}">
                <a16:creationId xmlns:a16="http://schemas.microsoft.com/office/drawing/2014/main" id="{37EF44F9-157B-4053-BF61-BD561AA8A4BA}"/>
              </a:ext>
            </a:extLst>
          </p:cNvPr>
          <p:cNvSpPr txBox="1"/>
          <p:nvPr/>
        </p:nvSpPr>
        <p:spPr>
          <a:xfrm>
            <a:off x="3058999" y="504417"/>
            <a:ext cx="6073590" cy="584775"/>
          </a:xfrm>
          <a:prstGeom prst="rect">
            <a:avLst/>
          </a:prstGeom>
          <a:noFill/>
        </p:spPr>
        <p:txBody>
          <a:bodyPr wrap="square" rtlCol="0">
            <a:spAutoFit/>
          </a:bodyPr>
          <a:lstStyle/>
          <a:p>
            <a:r>
              <a:rPr lang="en-US" sz="3200" dirty="0">
                <a:latin typeface="Californian FB" panose="0207040306080B030204" pitchFamily="18" charset="0"/>
              </a:rPr>
              <a:t>Lowest Registered User by states</a:t>
            </a:r>
            <a:endParaRPr lang="en-IN" sz="3200" dirty="0">
              <a:latin typeface="Californian FB" panose="0207040306080B030204" pitchFamily="18" charset="0"/>
            </a:endParaRPr>
          </a:p>
        </p:txBody>
      </p:sp>
      <p:sp>
        <p:nvSpPr>
          <p:cNvPr id="10" name="TextBox 9">
            <a:extLst>
              <a:ext uri="{FF2B5EF4-FFF2-40B4-BE49-F238E27FC236}">
                <a16:creationId xmlns:a16="http://schemas.microsoft.com/office/drawing/2014/main" id="{E8417A08-ED46-40B6-AF48-F9DF805821DC}"/>
              </a:ext>
            </a:extLst>
          </p:cNvPr>
          <p:cNvSpPr txBox="1"/>
          <p:nvPr/>
        </p:nvSpPr>
        <p:spPr>
          <a:xfrm>
            <a:off x="6936237" y="1492318"/>
            <a:ext cx="2196353" cy="369332"/>
          </a:xfrm>
          <a:prstGeom prst="rect">
            <a:avLst/>
          </a:prstGeom>
          <a:noFill/>
        </p:spPr>
        <p:txBody>
          <a:bodyPr wrap="square" rtlCol="0">
            <a:spAutoFit/>
          </a:bodyPr>
          <a:lstStyle/>
          <a:p>
            <a:r>
              <a:rPr lang="en-IN" dirty="0">
                <a:solidFill>
                  <a:srgbClr val="2423A3"/>
                </a:solidFill>
              </a:rPr>
              <a:t>Key Findings</a:t>
            </a:r>
          </a:p>
        </p:txBody>
      </p:sp>
      <p:sp>
        <p:nvSpPr>
          <p:cNvPr id="11" name="TextBox 10">
            <a:extLst>
              <a:ext uri="{FF2B5EF4-FFF2-40B4-BE49-F238E27FC236}">
                <a16:creationId xmlns:a16="http://schemas.microsoft.com/office/drawing/2014/main" id="{4DD46E6D-B45D-47D8-9487-659889DC7988}"/>
              </a:ext>
            </a:extLst>
          </p:cNvPr>
          <p:cNvSpPr txBox="1"/>
          <p:nvPr/>
        </p:nvSpPr>
        <p:spPr>
          <a:xfrm>
            <a:off x="6936236" y="3985889"/>
            <a:ext cx="2196353" cy="369332"/>
          </a:xfrm>
          <a:prstGeom prst="rect">
            <a:avLst/>
          </a:prstGeom>
          <a:noFill/>
        </p:spPr>
        <p:txBody>
          <a:bodyPr wrap="square" rtlCol="0">
            <a:spAutoFit/>
          </a:bodyPr>
          <a:lstStyle/>
          <a:p>
            <a:r>
              <a:rPr lang="en-IN" dirty="0">
                <a:solidFill>
                  <a:srgbClr val="2423A3"/>
                </a:solidFill>
              </a:rPr>
              <a:t>Recommendations</a:t>
            </a:r>
          </a:p>
        </p:txBody>
      </p:sp>
      <p:sp>
        <p:nvSpPr>
          <p:cNvPr id="12" name="Rectangle 1">
            <a:extLst>
              <a:ext uri="{FF2B5EF4-FFF2-40B4-BE49-F238E27FC236}">
                <a16:creationId xmlns:a16="http://schemas.microsoft.com/office/drawing/2014/main" id="{75D891AC-D040-4188-9910-BF0E7BCA6378}"/>
              </a:ext>
            </a:extLst>
          </p:cNvPr>
          <p:cNvSpPr>
            <a:spLocks noChangeArrowheads="1"/>
          </p:cNvSpPr>
          <p:nvPr/>
        </p:nvSpPr>
        <p:spPr bwMode="auto">
          <a:xfrm>
            <a:off x="7064189" y="1861650"/>
            <a:ext cx="475972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Lakshadweep, andaman &amp; nicobar, and ladakh show the lowest digital adoption in terms of registered users.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Smaller northeastern states like mizoram, sikkim, and meghalaya have limited penetration, though better than uts.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Despite decent infrastructure in places like dadra &amp; nagar haveli &amp; daman &amp; diu, user growth is still low.</a:t>
            </a:r>
          </a:p>
        </p:txBody>
      </p:sp>
      <p:sp>
        <p:nvSpPr>
          <p:cNvPr id="13" name="Rectangle 2">
            <a:extLst>
              <a:ext uri="{FF2B5EF4-FFF2-40B4-BE49-F238E27FC236}">
                <a16:creationId xmlns:a16="http://schemas.microsoft.com/office/drawing/2014/main" id="{0BEDB5A1-DBB5-42A9-BE05-2C39FBA79199}"/>
              </a:ext>
            </a:extLst>
          </p:cNvPr>
          <p:cNvSpPr>
            <a:spLocks noChangeArrowheads="1"/>
          </p:cNvSpPr>
          <p:nvPr/>
        </p:nvSpPr>
        <p:spPr bwMode="auto">
          <a:xfrm>
            <a:off x="7064189" y="4539887"/>
            <a:ext cx="512781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Targeted Digital Literacy Campaigns in UTs and northeastern regions to increase awareness and adoption.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Incentivize Onboarding with promotional offers or cashbacks for first-time users in low-penetration areas.</a:t>
            </a:r>
          </a:p>
        </p:txBody>
      </p:sp>
    </p:spTree>
    <p:extLst>
      <p:ext uri="{BB962C8B-B14F-4D97-AF65-F5344CB8AC3E}">
        <p14:creationId xmlns:p14="http://schemas.microsoft.com/office/powerpoint/2010/main" val="763376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DA90-4856-4650-9A13-1FD6E2E4940A}"/>
              </a:ext>
            </a:extLst>
          </p:cNvPr>
          <p:cNvSpPr>
            <a:spLocks noGrp="1"/>
          </p:cNvSpPr>
          <p:nvPr>
            <p:ph type="ctrTitle"/>
          </p:nvPr>
        </p:nvSpPr>
        <p:spPr>
          <a:xfrm>
            <a:off x="6991349" y="2571235"/>
            <a:ext cx="4904816" cy="1715531"/>
          </a:xfrm>
        </p:spPr>
        <p:txBody>
          <a:bodyPr/>
          <a:lstStyle/>
          <a:p>
            <a:r>
              <a:rPr lang="en-US" noProof="1"/>
              <a:t>Transaction analysis across states and district</a:t>
            </a:r>
            <a:br>
              <a:rPr lang="en-US" noProof="1"/>
            </a:br>
            <a:endParaRPr lang="en-IN" dirty="0"/>
          </a:p>
        </p:txBody>
      </p:sp>
    </p:spTree>
    <p:extLst>
      <p:ext uri="{BB962C8B-B14F-4D97-AF65-F5344CB8AC3E}">
        <p14:creationId xmlns:p14="http://schemas.microsoft.com/office/powerpoint/2010/main" val="3690357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37F5D6AD-C357-43D1-9390-52FCF946430A}"/>
              </a:ext>
            </a:extLst>
          </p:cNvPr>
          <p:cNvSpPr>
            <a:spLocks noGrp="1"/>
          </p:cNvSpPr>
          <p:nvPr>
            <p:ph type="sldNum" sz="quarter" idx="12"/>
          </p:nvPr>
        </p:nvSpPr>
        <p:spPr/>
        <p:txBody>
          <a:bodyPr/>
          <a:lstStyle/>
          <a:p>
            <a:fld id="{B5CEABB6-07DC-46E8-9B57-56EC44A396E5}" type="slidenum">
              <a:rPr lang="en-US" smtClean="0"/>
              <a:t>14</a:t>
            </a:fld>
            <a:endParaRPr lang="en-US" dirty="0"/>
          </a:p>
        </p:txBody>
      </p:sp>
      <p:sp>
        <p:nvSpPr>
          <p:cNvPr id="21" name="TextBox 20">
            <a:extLst>
              <a:ext uri="{FF2B5EF4-FFF2-40B4-BE49-F238E27FC236}">
                <a16:creationId xmlns:a16="http://schemas.microsoft.com/office/drawing/2014/main" id="{518AA61C-E288-4919-A737-2FE379C75E9A}"/>
              </a:ext>
            </a:extLst>
          </p:cNvPr>
          <p:cNvSpPr txBox="1"/>
          <p:nvPr/>
        </p:nvSpPr>
        <p:spPr>
          <a:xfrm>
            <a:off x="3798793" y="387652"/>
            <a:ext cx="6100482" cy="646331"/>
          </a:xfrm>
          <a:prstGeom prst="rect">
            <a:avLst/>
          </a:prstGeom>
          <a:noFill/>
        </p:spPr>
        <p:txBody>
          <a:bodyPr wrap="square">
            <a:spAutoFit/>
          </a:bodyPr>
          <a:lstStyle/>
          <a:p>
            <a:r>
              <a:rPr lang="en-US" sz="3600" dirty="0">
                <a:latin typeface="Californian FB" panose="0207040306080B030204" pitchFamily="18" charset="0"/>
              </a:rPr>
              <a:t>Total Revenue by States</a:t>
            </a:r>
            <a:endParaRPr lang="en-IN" sz="3600" dirty="0">
              <a:latin typeface="Californian FB" panose="0207040306080B030204" pitchFamily="18" charset="0"/>
            </a:endParaRPr>
          </a:p>
        </p:txBody>
      </p:sp>
      <p:sp>
        <p:nvSpPr>
          <p:cNvPr id="32" name="TextBox 31">
            <a:extLst>
              <a:ext uri="{FF2B5EF4-FFF2-40B4-BE49-F238E27FC236}">
                <a16:creationId xmlns:a16="http://schemas.microsoft.com/office/drawing/2014/main" id="{C3144870-5833-4367-B610-E3D9A81FC027}"/>
              </a:ext>
            </a:extLst>
          </p:cNvPr>
          <p:cNvSpPr txBox="1"/>
          <p:nvPr/>
        </p:nvSpPr>
        <p:spPr>
          <a:xfrm>
            <a:off x="6849034" y="1542945"/>
            <a:ext cx="2196353" cy="369332"/>
          </a:xfrm>
          <a:prstGeom prst="rect">
            <a:avLst/>
          </a:prstGeom>
          <a:noFill/>
        </p:spPr>
        <p:txBody>
          <a:bodyPr wrap="square" rtlCol="0">
            <a:spAutoFit/>
          </a:bodyPr>
          <a:lstStyle/>
          <a:p>
            <a:r>
              <a:rPr lang="en-IN" dirty="0">
                <a:solidFill>
                  <a:srgbClr val="2423A3"/>
                </a:solidFill>
              </a:rPr>
              <a:t>Key Findings</a:t>
            </a:r>
          </a:p>
        </p:txBody>
      </p:sp>
      <p:sp>
        <p:nvSpPr>
          <p:cNvPr id="33" name="TextBox 32">
            <a:extLst>
              <a:ext uri="{FF2B5EF4-FFF2-40B4-BE49-F238E27FC236}">
                <a16:creationId xmlns:a16="http://schemas.microsoft.com/office/drawing/2014/main" id="{BF9907BD-3E30-4234-86E0-938B34A48279}"/>
              </a:ext>
            </a:extLst>
          </p:cNvPr>
          <p:cNvSpPr txBox="1"/>
          <p:nvPr/>
        </p:nvSpPr>
        <p:spPr>
          <a:xfrm>
            <a:off x="6849034" y="3624213"/>
            <a:ext cx="2196353" cy="369332"/>
          </a:xfrm>
          <a:prstGeom prst="rect">
            <a:avLst/>
          </a:prstGeom>
          <a:noFill/>
        </p:spPr>
        <p:txBody>
          <a:bodyPr wrap="square" rtlCol="0">
            <a:spAutoFit/>
          </a:bodyPr>
          <a:lstStyle/>
          <a:p>
            <a:r>
              <a:rPr lang="en-IN" dirty="0">
                <a:solidFill>
                  <a:srgbClr val="2423A3"/>
                </a:solidFill>
              </a:rPr>
              <a:t>Recommendations</a:t>
            </a:r>
          </a:p>
        </p:txBody>
      </p:sp>
      <p:sp>
        <p:nvSpPr>
          <p:cNvPr id="2" name="Rectangle 1">
            <a:extLst>
              <a:ext uri="{FF2B5EF4-FFF2-40B4-BE49-F238E27FC236}">
                <a16:creationId xmlns:a16="http://schemas.microsoft.com/office/drawing/2014/main" id="{8DADE056-0ADC-44C7-A917-24C18F4D6993}"/>
              </a:ext>
            </a:extLst>
          </p:cNvPr>
          <p:cNvSpPr>
            <a:spLocks noChangeArrowheads="1"/>
          </p:cNvSpPr>
          <p:nvPr/>
        </p:nvSpPr>
        <p:spPr bwMode="auto">
          <a:xfrm>
            <a:off x="7028330" y="2143795"/>
            <a:ext cx="516367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Telangana, Karnataka, and Maharashtra lead in total revenue, indicating high digital transaction value.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Smaller and northeastern states like Mizoram, Sikkim, and Lakshadweep contribute minimally.</a:t>
            </a:r>
          </a:p>
        </p:txBody>
      </p:sp>
      <p:sp>
        <p:nvSpPr>
          <p:cNvPr id="3" name="Rectangle 2">
            <a:extLst>
              <a:ext uri="{FF2B5EF4-FFF2-40B4-BE49-F238E27FC236}">
                <a16:creationId xmlns:a16="http://schemas.microsoft.com/office/drawing/2014/main" id="{E9615ADE-BCA9-44A5-978A-988CEDBCE5E6}"/>
              </a:ext>
            </a:extLst>
          </p:cNvPr>
          <p:cNvSpPr>
            <a:spLocks noChangeArrowheads="1"/>
          </p:cNvSpPr>
          <p:nvPr/>
        </p:nvSpPr>
        <p:spPr bwMode="auto">
          <a:xfrm>
            <a:off x="7028330" y="4140494"/>
            <a:ext cx="530714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Analyze high-performing states' strategies to replicate success in low-revenue regions.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Encourage merchant adoption and bulk payments in underperforming states to boost value per user.</a:t>
            </a:r>
          </a:p>
        </p:txBody>
      </p:sp>
      <p:pic>
        <p:nvPicPr>
          <p:cNvPr id="5" name="Picture 4">
            <a:extLst>
              <a:ext uri="{FF2B5EF4-FFF2-40B4-BE49-F238E27FC236}">
                <a16:creationId xmlns:a16="http://schemas.microsoft.com/office/drawing/2014/main" id="{6A7CA89A-DEBC-4A0A-9DB8-A6D8C6E25F1E}"/>
              </a:ext>
            </a:extLst>
          </p:cNvPr>
          <p:cNvPicPr>
            <a:picLocks noChangeAspect="1"/>
          </p:cNvPicPr>
          <p:nvPr/>
        </p:nvPicPr>
        <p:blipFill>
          <a:blip r:embed="rId2"/>
          <a:stretch>
            <a:fillRect/>
          </a:stretch>
        </p:blipFill>
        <p:spPr>
          <a:xfrm>
            <a:off x="331466" y="1743833"/>
            <a:ext cx="6616419" cy="3760759"/>
          </a:xfrm>
          <a:prstGeom prst="rect">
            <a:avLst/>
          </a:prstGeom>
        </p:spPr>
      </p:pic>
    </p:spTree>
    <p:extLst>
      <p:ext uri="{BB962C8B-B14F-4D97-AF65-F5344CB8AC3E}">
        <p14:creationId xmlns:p14="http://schemas.microsoft.com/office/powerpoint/2010/main" val="90039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D895C95F-DF12-4D19-8670-EC616A3F952B}"/>
              </a:ext>
            </a:extLst>
          </p:cNvPr>
          <p:cNvSpPr>
            <a:spLocks noGrp="1"/>
          </p:cNvSpPr>
          <p:nvPr>
            <p:ph type="sldNum" sz="quarter" idx="12"/>
          </p:nvPr>
        </p:nvSpPr>
        <p:spPr/>
        <p:txBody>
          <a:bodyPr/>
          <a:lstStyle/>
          <a:p>
            <a:fld id="{B5CEABB6-07DC-46E8-9B57-56EC44A396E5}" type="slidenum">
              <a:rPr lang="en-US" smtClean="0"/>
              <a:t>15</a:t>
            </a:fld>
            <a:endParaRPr lang="en-US" dirty="0"/>
          </a:p>
        </p:txBody>
      </p:sp>
      <p:sp>
        <p:nvSpPr>
          <p:cNvPr id="16" name="TextBox 15">
            <a:extLst>
              <a:ext uri="{FF2B5EF4-FFF2-40B4-BE49-F238E27FC236}">
                <a16:creationId xmlns:a16="http://schemas.microsoft.com/office/drawing/2014/main" id="{A49BA613-41F9-48B3-8B57-0BCFCDDAD4AB}"/>
              </a:ext>
            </a:extLst>
          </p:cNvPr>
          <p:cNvSpPr txBox="1"/>
          <p:nvPr/>
        </p:nvSpPr>
        <p:spPr>
          <a:xfrm>
            <a:off x="2672499" y="502138"/>
            <a:ext cx="6847001" cy="584775"/>
          </a:xfrm>
          <a:prstGeom prst="rect">
            <a:avLst/>
          </a:prstGeom>
          <a:noFill/>
        </p:spPr>
        <p:txBody>
          <a:bodyPr wrap="square" rtlCol="0">
            <a:spAutoFit/>
          </a:bodyPr>
          <a:lstStyle/>
          <a:p>
            <a:r>
              <a:rPr lang="en-US" sz="3200" dirty="0">
                <a:latin typeface="Californian FB" panose="0207040306080B030204" pitchFamily="18" charset="0"/>
              </a:rPr>
              <a:t>Top 10 District Total Transaction values</a:t>
            </a:r>
            <a:endParaRPr lang="en-IN" sz="3200" dirty="0">
              <a:latin typeface="Californian FB" panose="0207040306080B030204" pitchFamily="18" charset="0"/>
            </a:endParaRPr>
          </a:p>
        </p:txBody>
      </p:sp>
      <p:sp>
        <p:nvSpPr>
          <p:cNvPr id="17" name="TextBox 16">
            <a:extLst>
              <a:ext uri="{FF2B5EF4-FFF2-40B4-BE49-F238E27FC236}">
                <a16:creationId xmlns:a16="http://schemas.microsoft.com/office/drawing/2014/main" id="{F0E539F8-8178-417B-BECE-64E94D391C29}"/>
              </a:ext>
            </a:extLst>
          </p:cNvPr>
          <p:cNvSpPr txBox="1"/>
          <p:nvPr/>
        </p:nvSpPr>
        <p:spPr>
          <a:xfrm>
            <a:off x="6936235" y="1544853"/>
            <a:ext cx="2196353" cy="369332"/>
          </a:xfrm>
          <a:prstGeom prst="rect">
            <a:avLst/>
          </a:prstGeom>
          <a:noFill/>
        </p:spPr>
        <p:txBody>
          <a:bodyPr wrap="square" rtlCol="0">
            <a:spAutoFit/>
          </a:bodyPr>
          <a:lstStyle/>
          <a:p>
            <a:r>
              <a:rPr lang="en-IN" dirty="0">
                <a:solidFill>
                  <a:srgbClr val="2423A3"/>
                </a:solidFill>
              </a:rPr>
              <a:t>Key Findings</a:t>
            </a:r>
          </a:p>
        </p:txBody>
      </p:sp>
      <p:sp>
        <p:nvSpPr>
          <p:cNvPr id="20" name="TextBox 19">
            <a:extLst>
              <a:ext uri="{FF2B5EF4-FFF2-40B4-BE49-F238E27FC236}">
                <a16:creationId xmlns:a16="http://schemas.microsoft.com/office/drawing/2014/main" id="{A3605972-A2CC-4471-A910-9205DE4994F8}"/>
              </a:ext>
            </a:extLst>
          </p:cNvPr>
          <p:cNvSpPr txBox="1"/>
          <p:nvPr/>
        </p:nvSpPr>
        <p:spPr>
          <a:xfrm>
            <a:off x="6936235" y="3925478"/>
            <a:ext cx="2196353" cy="369332"/>
          </a:xfrm>
          <a:prstGeom prst="rect">
            <a:avLst/>
          </a:prstGeom>
          <a:noFill/>
        </p:spPr>
        <p:txBody>
          <a:bodyPr wrap="square" rtlCol="0">
            <a:spAutoFit/>
          </a:bodyPr>
          <a:lstStyle/>
          <a:p>
            <a:r>
              <a:rPr lang="en-IN" dirty="0">
                <a:solidFill>
                  <a:srgbClr val="2423A3"/>
                </a:solidFill>
              </a:rPr>
              <a:t>Recommendations</a:t>
            </a:r>
          </a:p>
        </p:txBody>
      </p:sp>
      <p:sp>
        <p:nvSpPr>
          <p:cNvPr id="2" name="Rectangle 1">
            <a:extLst>
              <a:ext uri="{FF2B5EF4-FFF2-40B4-BE49-F238E27FC236}">
                <a16:creationId xmlns:a16="http://schemas.microsoft.com/office/drawing/2014/main" id="{3B465196-8E69-48DB-ABFE-816667C3B870}"/>
              </a:ext>
            </a:extLst>
          </p:cNvPr>
          <p:cNvSpPr>
            <a:spLocks noChangeArrowheads="1"/>
          </p:cNvSpPr>
          <p:nvPr/>
        </p:nvSpPr>
        <p:spPr bwMode="auto">
          <a:xfrm>
            <a:off x="7046259" y="2024924"/>
            <a:ext cx="5145467"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Bengaluru Urban dominates with the highest total transaction value among all districts.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Hyderabad and Pune follow as strong digital transaction hubs.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Districts from Andhra Pradesh and Telangana show strong digital transaction adoption.</a:t>
            </a:r>
          </a:p>
        </p:txBody>
      </p:sp>
      <p:sp>
        <p:nvSpPr>
          <p:cNvPr id="4" name="Rectangle 2">
            <a:extLst>
              <a:ext uri="{FF2B5EF4-FFF2-40B4-BE49-F238E27FC236}">
                <a16:creationId xmlns:a16="http://schemas.microsoft.com/office/drawing/2014/main" id="{92949856-7023-4C9C-A99B-2EF501E9713C}"/>
              </a:ext>
            </a:extLst>
          </p:cNvPr>
          <p:cNvSpPr>
            <a:spLocks noChangeArrowheads="1"/>
          </p:cNvSpPr>
          <p:nvPr/>
        </p:nvSpPr>
        <p:spPr bwMode="auto">
          <a:xfrm>
            <a:off x="7046259" y="4467104"/>
            <a:ext cx="52087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Replicate Bengaluru’s engagement strategies in emerging metro districts to boost transaction value.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Invest in digital merchant onboarding and fintech literacy in tier-2 districts.</a:t>
            </a:r>
          </a:p>
        </p:txBody>
      </p:sp>
      <p:pic>
        <p:nvPicPr>
          <p:cNvPr id="8" name="Picture 7">
            <a:extLst>
              <a:ext uri="{FF2B5EF4-FFF2-40B4-BE49-F238E27FC236}">
                <a16:creationId xmlns:a16="http://schemas.microsoft.com/office/drawing/2014/main" id="{DC9F7D52-E34D-44A8-A866-07DDB1D2CA53}"/>
              </a:ext>
            </a:extLst>
          </p:cNvPr>
          <p:cNvPicPr>
            <a:picLocks noChangeAspect="1"/>
          </p:cNvPicPr>
          <p:nvPr/>
        </p:nvPicPr>
        <p:blipFill>
          <a:blip r:embed="rId2"/>
          <a:stretch>
            <a:fillRect/>
          </a:stretch>
        </p:blipFill>
        <p:spPr>
          <a:xfrm>
            <a:off x="304800" y="1806608"/>
            <a:ext cx="6741459" cy="3398962"/>
          </a:xfrm>
          <a:prstGeom prst="rect">
            <a:avLst/>
          </a:prstGeom>
        </p:spPr>
      </p:pic>
    </p:spTree>
    <p:extLst>
      <p:ext uri="{BB962C8B-B14F-4D97-AF65-F5344CB8AC3E}">
        <p14:creationId xmlns:p14="http://schemas.microsoft.com/office/powerpoint/2010/main" val="1662191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37F5D6AD-C357-43D1-9390-52FCF946430A}"/>
              </a:ext>
            </a:extLst>
          </p:cNvPr>
          <p:cNvSpPr>
            <a:spLocks noGrp="1"/>
          </p:cNvSpPr>
          <p:nvPr>
            <p:ph type="sldNum" sz="quarter" idx="12"/>
          </p:nvPr>
        </p:nvSpPr>
        <p:spPr/>
        <p:txBody>
          <a:bodyPr/>
          <a:lstStyle/>
          <a:p>
            <a:fld id="{B5CEABB6-07DC-46E8-9B57-56EC44A396E5}" type="slidenum">
              <a:rPr lang="en-US" smtClean="0"/>
              <a:t>16</a:t>
            </a:fld>
            <a:endParaRPr lang="en-US" dirty="0"/>
          </a:p>
        </p:txBody>
      </p:sp>
      <p:sp>
        <p:nvSpPr>
          <p:cNvPr id="21" name="TextBox 20">
            <a:extLst>
              <a:ext uri="{FF2B5EF4-FFF2-40B4-BE49-F238E27FC236}">
                <a16:creationId xmlns:a16="http://schemas.microsoft.com/office/drawing/2014/main" id="{518AA61C-E288-4919-A737-2FE379C75E9A}"/>
              </a:ext>
            </a:extLst>
          </p:cNvPr>
          <p:cNvSpPr txBox="1"/>
          <p:nvPr/>
        </p:nvSpPr>
        <p:spPr>
          <a:xfrm>
            <a:off x="3545540" y="454261"/>
            <a:ext cx="6100482" cy="646331"/>
          </a:xfrm>
          <a:prstGeom prst="rect">
            <a:avLst/>
          </a:prstGeom>
          <a:noFill/>
        </p:spPr>
        <p:txBody>
          <a:bodyPr wrap="square">
            <a:spAutoFit/>
          </a:bodyPr>
          <a:lstStyle/>
          <a:p>
            <a:r>
              <a:rPr lang="en-US" sz="3600" dirty="0">
                <a:latin typeface="Californian FB" panose="0207040306080B030204" pitchFamily="18" charset="0"/>
              </a:rPr>
              <a:t>Bottom 10 States Transaction </a:t>
            </a:r>
            <a:endParaRPr lang="en-IN" sz="3600" dirty="0">
              <a:latin typeface="Californian FB" panose="0207040306080B030204" pitchFamily="18" charset="0"/>
            </a:endParaRPr>
          </a:p>
        </p:txBody>
      </p:sp>
      <p:sp>
        <p:nvSpPr>
          <p:cNvPr id="32" name="TextBox 31">
            <a:extLst>
              <a:ext uri="{FF2B5EF4-FFF2-40B4-BE49-F238E27FC236}">
                <a16:creationId xmlns:a16="http://schemas.microsoft.com/office/drawing/2014/main" id="{C3144870-5833-4367-B610-E3D9A81FC027}"/>
              </a:ext>
            </a:extLst>
          </p:cNvPr>
          <p:cNvSpPr txBox="1"/>
          <p:nvPr/>
        </p:nvSpPr>
        <p:spPr>
          <a:xfrm>
            <a:off x="6875929" y="1347390"/>
            <a:ext cx="2196353" cy="369332"/>
          </a:xfrm>
          <a:prstGeom prst="rect">
            <a:avLst/>
          </a:prstGeom>
          <a:noFill/>
        </p:spPr>
        <p:txBody>
          <a:bodyPr wrap="square" rtlCol="0">
            <a:spAutoFit/>
          </a:bodyPr>
          <a:lstStyle/>
          <a:p>
            <a:r>
              <a:rPr lang="en-IN" dirty="0">
                <a:solidFill>
                  <a:srgbClr val="2423A3"/>
                </a:solidFill>
              </a:rPr>
              <a:t>Key Findings</a:t>
            </a:r>
          </a:p>
        </p:txBody>
      </p:sp>
      <p:sp>
        <p:nvSpPr>
          <p:cNvPr id="33" name="TextBox 32">
            <a:extLst>
              <a:ext uri="{FF2B5EF4-FFF2-40B4-BE49-F238E27FC236}">
                <a16:creationId xmlns:a16="http://schemas.microsoft.com/office/drawing/2014/main" id="{BF9907BD-3E30-4234-86E0-938B34A48279}"/>
              </a:ext>
            </a:extLst>
          </p:cNvPr>
          <p:cNvSpPr txBox="1"/>
          <p:nvPr/>
        </p:nvSpPr>
        <p:spPr>
          <a:xfrm>
            <a:off x="6902821" y="3843140"/>
            <a:ext cx="2196353" cy="369332"/>
          </a:xfrm>
          <a:prstGeom prst="rect">
            <a:avLst/>
          </a:prstGeom>
          <a:noFill/>
        </p:spPr>
        <p:txBody>
          <a:bodyPr wrap="square" rtlCol="0">
            <a:spAutoFit/>
          </a:bodyPr>
          <a:lstStyle/>
          <a:p>
            <a:r>
              <a:rPr lang="en-IN" dirty="0">
                <a:solidFill>
                  <a:srgbClr val="2423A3"/>
                </a:solidFill>
              </a:rPr>
              <a:t>Recommendations</a:t>
            </a:r>
          </a:p>
        </p:txBody>
      </p:sp>
      <p:sp>
        <p:nvSpPr>
          <p:cNvPr id="4" name="Rectangle 1">
            <a:extLst>
              <a:ext uri="{FF2B5EF4-FFF2-40B4-BE49-F238E27FC236}">
                <a16:creationId xmlns:a16="http://schemas.microsoft.com/office/drawing/2014/main" id="{1219A519-0338-4374-8BBE-9BE67C4E2124}"/>
              </a:ext>
            </a:extLst>
          </p:cNvPr>
          <p:cNvSpPr>
            <a:spLocks noChangeArrowheads="1"/>
          </p:cNvSpPr>
          <p:nvPr/>
        </p:nvSpPr>
        <p:spPr bwMode="auto">
          <a:xfrm>
            <a:off x="7082117" y="1663841"/>
            <a:ext cx="512781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Lakshadweep shows significantly lower transaction value compared to all other states listed.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Arunachal Pradesh consistently records the highest transaction value among the bottom 10 states.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There's a gradual increase in transaction value from Mizoram up to Arunachal Pradesh, with no drastic drops. </a:t>
            </a:r>
          </a:p>
        </p:txBody>
      </p:sp>
      <p:pic>
        <p:nvPicPr>
          <p:cNvPr id="7" name="Picture 6">
            <a:extLst>
              <a:ext uri="{FF2B5EF4-FFF2-40B4-BE49-F238E27FC236}">
                <a16:creationId xmlns:a16="http://schemas.microsoft.com/office/drawing/2014/main" id="{F61BBA0E-A9B8-4067-88D1-02CD0C8F16C9}"/>
              </a:ext>
            </a:extLst>
          </p:cNvPr>
          <p:cNvPicPr>
            <a:picLocks noChangeAspect="1"/>
          </p:cNvPicPr>
          <p:nvPr/>
        </p:nvPicPr>
        <p:blipFill>
          <a:blip r:embed="rId2"/>
          <a:stretch>
            <a:fillRect/>
          </a:stretch>
        </p:blipFill>
        <p:spPr>
          <a:xfrm>
            <a:off x="347962" y="1977225"/>
            <a:ext cx="6654365" cy="3051975"/>
          </a:xfrm>
          <a:prstGeom prst="rect">
            <a:avLst/>
          </a:prstGeom>
        </p:spPr>
      </p:pic>
      <p:sp>
        <p:nvSpPr>
          <p:cNvPr id="8" name="Rectangle 2">
            <a:extLst>
              <a:ext uri="{FF2B5EF4-FFF2-40B4-BE49-F238E27FC236}">
                <a16:creationId xmlns:a16="http://schemas.microsoft.com/office/drawing/2014/main" id="{783F55BC-7BF2-4A49-922A-45390B64D87D}"/>
              </a:ext>
            </a:extLst>
          </p:cNvPr>
          <p:cNvSpPr>
            <a:spLocks noChangeArrowheads="1"/>
          </p:cNvSpPr>
          <p:nvPr/>
        </p:nvSpPr>
        <p:spPr bwMode="auto">
          <a:xfrm>
            <a:off x="7082117" y="4175334"/>
            <a:ext cx="504713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Investigate factors hindering transaction value in Lakshadweep to identify potential growth opportunities.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Analyze Arunachal Pradesh's transaction patterns to identify best practices applicable to other lower-performing states. </a:t>
            </a:r>
          </a:p>
        </p:txBody>
      </p:sp>
    </p:spTree>
    <p:extLst>
      <p:ext uri="{BB962C8B-B14F-4D97-AF65-F5344CB8AC3E}">
        <p14:creationId xmlns:p14="http://schemas.microsoft.com/office/powerpoint/2010/main" val="4241943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DA90-4856-4650-9A13-1FD6E2E4940A}"/>
              </a:ext>
            </a:extLst>
          </p:cNvPr>
          <p:cNvSpPr>
            <a:spLocks noGrp="1"/>
          </p:cNvSpPr>
          <p:nvPr>
            <p:ph type="ctrTitle"/>
          </p:nvPr>
        </p:nvSpPr>
        <p:spPr>
          <a:xfrm>
            <a:off x="6991349" y="2571235"/>
            <a:ext cx="4904816" cy="1715531"/>
          </a:xfrm>
        </p:spPr>
        <p:txBody>
          <a:bodyPr/>
          <a:lstStyle/>
          <a:p>
            <a:r>
              <a:rPr lang="en-US" noProof="1"/>
              <a:t>User Registration analysis</a:t>
            </a:r>
            <a:br>
              <a:rPr lang="en-US" noProof="1"/>
            </a:br>
            <a:endParaRPr lang="en-IN" dirty="0"/>
          </a:p>
        </p:txBody>
      </p:sp>
    </p:spTree>
    <p:extLst>
      <p:ext uri="{BB962C8B-B14F-4D97-AF65-F5344CB8AC3E}">
        <p14:creationId xmlns:p14="http://schemas.microsoft.com/office/powerpoint/2010/main" val="1714187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6846F572-6329-45C7-82DF-AC5E284D7F12}"/>
              </a:ext>
            </a:extLst>
          </p:cNvPr>
          <p:cNvSpPr>
            <a:spLocks noGrp="1"/>
          </p:cNvSpPr>
          <p:nvPr>
            <p:ph type="sldNum" sz="quarter" idx="22"/>
          </p:nvPr>
        </p:nvSpPr>
        <p:spPr/>
        <p:txBody>
          <a:bodyPr/>
          <a:lstStyle/>
          <a:p>
            <a:fld id="{B5CEABB6-07DC-46E8-9B57-56EC44A396E5}" type="slidenum">
              <a:rPr lang="en-US" smtClean="0"/>
              <a:pPr/>
              <a:t>18</a:t>
            </a:fld>
            <a:endParaRPr lang="en-US" dirty="0"/>
          </a:p>
        </p:txBody>
      </p:sp>
      <p:sp>
        <p:nvSpPr>
          <p:cNvPr id="14" name="TextBox 13">
            <a:extLst>
              <a:ext uri="{FF2B5EF4-FFF2-40B4-BE49-F238E27FC236}">
                <a16:creationId xmlns:a16="http://schemas.microsoft.com/office/drawing/2014/main" id="{8DE9779F-4106-4240-A3F6-61547F8FFBCE}"/>
              </a:ext>
            </a:extLst>
          </p:cNvPr>
          <p:cNvSpPr txBox="1"/>
          <p:nvPr/>
        </p:nvSpPr>
        <p:spPr>
          <a:xfrm>
            <a:off x="3500716" y="489726"/>
            <a:ext cx="5549153" cy="584775"/>
          </a:xfrm>
          <a:prstGeom prst="rect">
            <a:avLst/>
          </a:prstGeom>
          <a:noFill/>
        </p:spPr>
        <p:txBody>
          <a:bodyPr wrap="square" rtlCol="0">
            <a:spAutoFit/>
          </a:bodyPr>
          <a:lstStyle/>
          <a:p>
            <a:r>
              <a:rPr lang="en-US" sz="3200" dirty="0">
                <a:latin typeface="Californian FB" panose="0207040306080B030204" pitchFamily="18" charset="0"/>
              </a:rPr>
              <a:t>Registered Users Over Years</a:t>
            </a:r>
            <a:endParaRPr lang="en-IN" sz="3200" dirty="0">
              <a:latin typeface="Californian FB" panose="0207040306080B030204" pitchFamily="18" charset="0"/>
            </a:endParaRPr>
          </a:p>
        </p:txBody>
      </p:sp>
      <p:sp>
        <p:nvSpPr>
          <p:cNvPr id="19" name="TextBox 18">
            <a:extLst>
              <a:ext uri="{FF2B5EF4-FFF2-40B4-BE49-F238E27FC236}">
                <a16:creationId xmlns:a16="http://schemas.microsoft.com/office/drawing/2014/main" id="{543D6AAF-0A3B-4690-B8D7-9B148976FA29}"/>
              </a:ext>
            </a:extLst>
          </p:cNvPr>
          <p:cNvSpPr txBox="1"/>
          <p:nvPr/>
        </p:nvSpPr>
        <p:spPr>
          <a:xfrm>
            <a:off x="6275293" y="1583013"/>
            <a:ext cx="2196353" cy="369332"/>
          </a:xfrm>
          <a:prstGeom prst="rect">
            <a:avLst/>
          </a:prstGeom>
          <a:noFill/>
        </p:spPr>
        <p:txBody>
          <a:bodyPr wrap="square" rtlCol="0">
            <a:spAutoFit/>
          </a:bodyPr>
          <a:lstStyle/>
          <a:p>
            <a:r>
              <a:rPr lang="en-IN" dirty="0">
                <a:solidFill>
                  <a:schemeClr val="accent1">
                    <a:lumMod val="50000"/>
                  </a:schemeClr>
                </a:solidFill>
              </a:rPr>
              <a:t>Key Findings</a:t>
            </a:r>
          </a:p>
        </p:txBody>
      </p:sp>
      <p:sp>
        <p:nvSpPr>
          <p:cNvPr id="20" name="TextBox 19">
            <a:extLst>
              <a:ext uri="{FF2B5EF4-FFF2-40B4-BE49-F238E27FC236}">
                <a16:creationId xmlns:a16="http://schemas.microsoft.com/office/drawing/2014/main" id="{188A5448-4F44-4EF6-A2E9-11CD0B711E27}"/>
              </a:ext>
            </a:extLst>
          </p:cNvPr>
          <p:cNvSpPr txBox="1"/>
          <p:nvPr/>
        </p:nvSpPr>
        <p:spPr>
          <a:xfrm>
            <a:off x="6275293" y="3626882"/>
            <a:ext cx="2196353" cy="369332"/>
          </a:xfrm>
          <a:prstGeom prst="rect">
            <a:avLst/>
          </a:prstGeom>
          <a:noFill/>
        </p:spPr>
        <p:txBody>
          <a:bodyPr wrap="square" rtlCol="0">
            <a:spAutoFit/>
          </a:bodyPr>
          <a:lstStyle/>
          <a:p>
            <a:r>
              <a:rPr lang="en-IN" dirty="0">
                <a:solidFill>
                  <a:schemeClr val="accent1">
                    <a:lumMod val="50000"/>
                  </a:schemeClr>
                </a:solidFill>
              </a:rPr>
              <a:t>Recommendations</a:t>
            </a:r>
          </a:p>
        </p:txBody>
      </p:sp>
      <p:pic>
        <p:nvPicPr>
          <p:cNvPr id="3" name="Picture 2">
            <a:extLst>
              <a:ext uri="{FF2B5EF4-FFF2-40B4-BE49-F238E27FC236}">
                <a16:creationId xmlns:a16="http://schemas.microsoft.com/office/drawing/2014/main" id="{1B2C42A6-91CA-4720-8C1B-80D4047A7A39}"/>
              </a:ext>
            </a:extLst>
          </p:cNvPr>
          <p:cNvPicPr>
            <a:picLocks noChangeAspect="1"/>
          </p:cNvPicPr>
          <p:nvPr/>
        </p:nvPicPr>
        <p:blipFill>
          <a:blip r:embed="rId2"/>
          <a:stretch>
            <a:fillRect/>
          </a:stretch>
        </p:blipFill>
        <p:spPr>
          <a:xfrm>
            <a:off x="325309" y="1499712"/>
            <a:ext cx="5949984" cy="4296230"/>
          </a:xfrm>
          <a:prstGeom prst="rect">
            <a:avLst/>
          </a:prstGeom>
        </p:spPr>
      </p:pic>
      <p:sp>
        <p:nvSpPr>
          <p:cNvPr id="4" name="Rectangle 1">
            <a:extLst>
              <a:ext uri="{FF2B5EF4-FFF2-40B4-BE49-F238E27FC236}">
                <a16:creationId xmlns:a16="http://schemas.microsoft.com/office/drawing/2014/main" id="{4AFD8313-85C1-4027-AD6D-FCE2B418B515}"/>
              </a:ext>
            </a:extLst>
          </p:cNvPr>
          <p:cNvSpPr>
            <a:spLocks noChangeArrowheads="1"/>
          </p:cNvSpPr>
          <p:nvPr/>
        </p:nvSpPr>
        <p:spPr bwMode="auto">
          <a:xfrm>
            <a:off x="6483084" y="1874721"/>
            <a:ext cx="5565482"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largest share of registered users (24.26%) was acquired in 2024, indicating strong recent growth.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years 2021, 2020, and 2019 collectively account for a significant portion, each contributing over 10% of total registered users. </a:t>
            </a:r>
          </a:p>
        </p:txBody>
      </p:sp>
      <p:sp>
        <p:nvSpPr>
          <p:cNvPr id="5" name="Rectangle 2">
            <a:extLst>
              <a:ext uri="{FF2B5EF4-FFF2-40B4-BE49-F238E27FC236}">
                <a16:creationId xmlns:a16="http://schemas.microsoft.com/office/drawing/2014/main" id="{167D539C-BAA8-48FE-BB50-F7D4292199DE}"/>
              </a:ext>
            </a:extLst>
          </p:cNvPr>
          <p:cNvSpPr>
            <a:spLocks noChangeArrowheads="1"/>
          </p:cNvSpPr>
          <p:nvPr/>
        </p:nvSpPr>
        <p:spPr bwMode="auto">
          <a:xfrm>
            <a:off x="6483084" y="3996214"/>
            <a:ext cx="556548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Analyze the strategies from 2024 to understand and replicate drivers of high user registration.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Develop targeted re-engagement campaigns for users registered in earlier years (e.g., 2018, 2019) to boost activity. </a:t>
            </a:r>
          </a:p>
        </p:txBody>
      </p:sp>
    </p:spTree>
    <p:extLst>
      <p:ext uri="{BB962C8B-B14F-4D97-AF65-F5344CB8AC3E}">
        <p14:creationId xmlns:p14="http://schemas.microsoft.com/office/powerpoint/2010/main" val="1585198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D895C95F-DF12-4D19-8670-EC616A3F952B}"/>
              </a:ext>
            </a:extLst>
          </p:cNvPr>
          <p:cNvSpPr>
            <a:spLocks noGrp="1"/>
          </p:cNvSpPr>
          <p:nvPr>
            <p:ph type="sldNum" sz="quarter" idx="12"/>
          </p:nvPr>
        </p:nvSpPr>
        <p:spPr/>
        <p:txBody>
          <a:bodyPr/>
          <a:lstStyle/>
          <a:p>
            <a:fld id="{B5CEABB6-07DC-46E8-9B57-56EC44A396E5}" type="slidenum">
              <a:rPr lang="en-US" smtClean="0"/>
              <a:t>19</a:t>
            </a:fld>
            <a:endParaRPr lang="en-US" dirty="0"/>
          </a:p>
        </p:txBody>
      </p:sp>
      <p:sp>
        <p:nvSpPr>
          <p:cNvPr id="16" name="TextBox 15">
            <a:extLst>
              <a:ext uri="{FF2B5EF4-FFF2-40B4-BE49-F238E27FC236}">
                <a16:creationId xmlns:a16="http://schemas.microsoft.com/office/drawing/2014/main" id="{A49BA613-41F9-48B3-8B57-0BCFCDDAD4AB}"/>
              </a:ext>
            </a:extLst>
          </p:cNvPr>
          <p:cNvSpPr txBox="1"/>
          <p:nvPr/>
        </p:nvSpPr>
        <p:spPr>
          <a:xfrm>
            <a:off x="2524073" y="460704"/>
            <a:ext cx="7143854" cy="584775"/>
          </a:xfrm>
          <a:prstGeom prst="rect">
            <a:avLst/>
          </a:prstGeom>
          <a:noFill/>
        </p:spPr>
        <p:txBody>
          <a:bodyPr wrap="square" rtlCol="0">
            <a:spAutoFit/>
          </a:bodyPr>
          <a:lstStyle/>
          <a:p>
            <a:r>
              <a:rPr lang="en-US" sz="3200" dirty="0">
                <a:latin typeface="Californian FB" panose="0207040306080B030204" pitchFamily="18" charset="0"/>
              </a:rPr>
              <a:t>Percentage of Registered Users by Brand</a:t>
            </a:r>
            <a:endParaRPr lang="en-IN" sz="3200" dirty="0">
              <a:latin typeface="Californian FB" panose="0207040306080B030204" pitchFamily="18" charset="0"/>
            </a:endParaRPr>
          </a:p>
        </p:txBody>
      </p:sp>
      <p:sp>
        <p:nvSpPr>
          <p:cNvPr id="17" name="TextBox 16">
            <a:extLst>
              <a:ext uri="{FF2B5EF4-FFF2-40B4-BE49-F238E27FC236}">
                <a16:creationId xmlns:a16="http://schemas.microsoft.com/office/drawing/2014/main" id="{F0E539F8-8178-417B-BECE-64E94D391C29}"/>
              </a:ext>
            </a:extLst>
          </p:cNvPr>
          <p:cNvSpPr txBox="1"/>
          <p:nvPr/>
        </p:nvSpPr>
        <p:spPr>
          <a:xfrm>
            <a:off x="6936234" y="1366782"/>
            <a:ext cx="2196353" cy="369332"/>
          </a:xfrm>
          <a:prstGeom prst="rect">
            <a:avLst/>
          </a:prstGeom>
          <a:noFill/>
        </p:spPr>
        <p:txBody>
          <a:bodyPr wrap="square" rtlCol="0">
            <a:spAutoFit/>
          </a:bodyPr>
          <a:lstStyle/>
          <a:p>
            <a:r>
              <a:rPr lang="en-IN" dirty="0">
                <a:solidFill>
                  <a:srgbClr val="2423A3"/>
                </a:solidFill>
              </a:rPr>
              <a:t>Key Findings</a:t>
            </a:r>
          </a:p>
        </p:txBody>
      </p:sp>
      <p:sp>
        <p:nvSpPr>
          <p:cNvPr id="20" name="TextBox 19">
            <a:extLst>
              <a:ext uri="{FF2B5EF4-FFF2-40B4-BE49-F238E27FC236}">
                <a16:creationId xmlns:a16="http://schemas.microsoft.com/office/drawing/2014/main" id="{A3605972-A2CC-4471-A910-9205DE4994F8}"/>
              </a:ext>
            </a:extLst>
          </p:cNvPr>
          <p:cNvSpPr txBox="1"/>
          <p:nvPr/>
        </p:nvSpPr>
        <p:spPr>
          <a:xfrm>
            <a:off x="6936235" y="3925478"/>
            <a:ext cx="2196353" cy="369332"/>
          </a:xfrm>
          <a:prstGeom prst="rect">
            <a:avLst/>
          </a:prstGeom>
          <a:noFill/>
        </p:spPr>
        <p:txBody>
          <a:bodyPr wrap="square" rtlCol="0">
            <a:spAutoFit/>
          </a:bodyPr>
          <a:lstStyle/>
          <a:p>
            <a:r>
              <a:rPr lang="en-IN" dirty="0">
                <a:solidFill>
                  <a:srgbClr val="2423A3"/>
                </a:solidFill>
              </a:rPr>
              <a:t>Recommendations</a:t>
            </a:r>
          </a:p>
        </p:txBody>
      </p:sp>
      <p:sp>
        <p:nvSpPr>
          <p:cNvPr id="3" name="Rectangle 1">
            <a:extLst>
              <a:ext uri="{FF2B5EF4-FFF2-40B4-BE49-F238E27FC236}">
                <a16:creationId xmlns:a16="http://schemas.microsoft.com/office/drawing/2014/main" id="{9BFEA341-F4C2-4376-90E6-460C441DADB4}"/>
              </a:ext>
            </a:extLst>
          </p:cNvPr>
          <p:cNvSpPr>
            <a:spLocks noChangeArrowheads="1"/>
          </p:cNvSpPr>
          <p:nvPr/>
        </p:nvSpPr>
        <p:spPr bwMode="auto">
          <a:xfrm>
            <a:off x="7046259" y="1620878"/>
            <a:ext cx="514574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Xiaomi, Samsung, Vivo, and Oppo dominate app usage among registered users, forming the top tier of mobile brands.</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Apple, Realme, Motorola, and OnePlus represent a significant "next tier," showing moderate but consistent app engagement.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Lava, HMD Global, LYF, and Coolpad show the lowest app usage among registered users, indicating minimal market penetration or engagement in this segment. </a:t>
            </a:r>
          </a:p>
        </p:txBody>
      </p:sp>
      <p:pic>
        <p:nvPicPr>
          <p:cNvPr id="6" name="Picture 5">
            <a:extLst>
              <a:ext uri="{FF2B5EF4-FFF2-40B4-BE49-F238E27FC236}">
                <a16:creationId xmlns:a16="http://schemas.microsoft.com/office/drawing/2014/main" id="{0082F2E2-25FF-480B-A921-25D6091E83C3}"/>
              </a:ext>
            </a:extLst>
          </p:cNvPr>
          <p:cNvPicPr>
            <a:picLocks noChangeAspect="1"/>
          </p:cNvPicPr>
          <p:nvPr/>
        </p:nvPicPr>
        <p:blipFill>
          <a:blip r:embed="rId2"/>
          <a:stretch>
            <a:fillRect/>
          </a:stretch>
        </p:blipFill>
        <p:spPr>
          <a:xfrm>
            <a:off x="336340" y="1551448"/>
            <a:ext cx="6649614" cy="4048060"/>
          </a:xfrm>
          <a:prstGeom prst="rect">
            <a:avLst/>
          </a:prstGeom>
        </p:spPr>
      </p:pic>
      <p:sp>
        <p:nvSpPr>
          <p:cNvPr id="7" name="Rectangle 2">
            <a:extLst>
              <a:ext uri="{FF2B5EF4-FFF2-40B4-BE49-F238E27FC236}">
                <a16:creationId xmlns:a16="http://schemas.microsoft.com/office/drawing/2014/main" id="{E3C35556-1899-4BEF-8437-36348B02FD40}"/>
              </a:ext>
            </a:extLst>
          </p:cNvPr>
          <p:cNvSpPr>
            <a:spLocks noChangeArrowheads="1"/>
          </p:cNvSpPr>
          <p:nvPr/>
        </p:nvSpPr>
        <p:spPr bwMode="auto">
          <a:xfrm>
            <a:off x="7046259" y="4109330"/>
            <a:ext cx="505609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Prioritize optimization and feature development for Xiaomi, Samsung, Vivo, and Oppo users to capitalize on their large market share.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Develop targeted growth and retention strategies for the "next tier" brands (Apple, Realme, etc.) to convert their users into more active app users. </a:t>
            </a:r>
          </a:p>
        </p:txBody>
      </p:sp>
    </p:spTree>
    <p:extLst>
      <p:ext uri="{BB962C8B-B14F-4D97-AF65-F5344CB8AC3E}">
        <p14:creationId xmlns:p14="http://schemas.microsoft.com/office/powerpoint/2010/main" val="2359979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283325" cy="394017"/>
          </a:xfrm>
        </p:spPr>
        <p:txBody>
          <a:bodyPr>
            <a:normAutofit fontScale="90000"/>
          </a:bodyPr>
          <a:lstStyle/>
          <a:p>
            <a:r>
              <a:rPr lang="en-IN" dirty="0"/>
              <a:t>Project Overview</a:t>
            </a:r>
            <a:endParaRPr lang="en-US" dirty="0"/>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088346"/>
            <a:ext cx="5817918" cy="3371160"/>
          </a:xfrm>
        </p:spPr>
        <p:txBody>
          <a:bodyPr>
            <a:normAutofit/>
          </a:bodyPr>
          <a:lstStyle/>
          <a:p>
            <a:r>
              <a:rPr lang="en-US" dirty="0"/>
              <a:t>With the rapid growth of digital payment platforms like phonepe, it is essential to understand how users interact with these services. This project focuses on analyzing and visualizing transaction data, user engagement patterns, and insurance-related metrics. Key objectives include:</a:t>
            </a:r>
          </a:p>
          <a:p>
            <a:pPr>
              <a:buFont typeface="Arial" panose="020B0604020202020204" pitchFamily="34" charset="0"/>
              <a:buChar char="•"/>
            </a:pPr>
            <a:r>
              <a:rPr lang="en-US" dirty="0"/>
              <a:t>Analyzing aggregated values across payment categories</a:t>
            </a:r>
          </a:p>
          <a:p>
            <a:pPr>
              <a:buFont typeface="Arial" panose="020B0604020202020204" pitchFamily="34" charset="0"/>
              <a:buChar char="•"/>
            </a:pPr>
            <a:r>
              <a:rPr lang="en-US" dirty="0"/>
              <a:t>Mapping total transactions and values at state and district levels</a:t>
            </a:r>
          </a:p>
          <a:p>
            <a:pPr>
              <a:buFont typeface="Arial" panose="020B0604020202020204" pitchFamily="34" charset="0"/>
              <a:buChar char="•"/>
            </a:pPr>
            <a:r>
              <a:rPr lang="en-US" dirty="0"/>
              <a:t>Identifying top-performing states, districts, and pin codes</a:t>
            </a:r>
          </a:p>
          <a:p>
            <a:r>
              <a:rPr lang="en-US" dirty="0"/>
              <a:t>These insights help uncover trends, highlight growth areas, and support data-driven strategies to enhance service delivery and user targeting.</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37F5D6AD-C357-43D1-9390-52FCF946430A}"/>
              </a:ext>
            </a:extLst>
          </p:cNvPr>
          <p:cNvSpPr>
            <a:spLocks noGrp="1"/>
          </p:cNvSpPr>
          <p:nvPr>
            <p:ph type="sldNum" sz="quarter" idx="12"/>
          </p:nvPr>
        </p:nvSpPr>
        <p:spPr/>
        <p:txBody>
          <a:bodyPr/>
          <a:lstStyle/>
          <a:p>
            <a:fld id="{B5CEABB6-07DC-46E8-9B57-56EC44A396E5}" type="slidenum">
              <a:rPr lang="en-US" smtClean="0"/>
              <a:t>20</a:t>
            </a:fld>
            <a:endParaRPr lang="en-US" dirty="0"/>
          </a:p>
        </p:txBody>
      </p:sp>
      <p:sp>
        <p:nvSpPr>
          <p:cNvPr id="21" name="TextBox 20">
            <a:extLst>
              <a:ext uri="{FF2B5EF4-FFF2-40B4-BE49-F238E27FC236}">
                <a16:creationId xmlns:a16="http://schemas.microsoft.com/office/drawing/2014/main" id="{518AA61C-E288-4919-A737-2FE379C75E9A}"/>
              </a:ext>
            </a:extLst>
          </p:cNvPr>
          <p:cNvSpPr txBox="1"/>
          <p:nvPr/>
        </p:nvSpPr>
        <p:spPr>
          <a:xfrm>
            <a:off x="3139139" y="658027"/>
            <a:ext cx="6753005" cy="646331"/>
          </a:xfrm>
          <a:prstGeom prst="rect">
            <a:avLst/>
          </a:prstGeom>
          <a:noFill/>
        </p:spPr>
        <p:txBody>
          <a:bodyPr wrap="square">
            <a:spAutoFit/>
          </a:bodyPr>
          <a:lstStyle/>
          <a:p>
            <a:r>
              <a:rPr lang="en-US" sz="3600" dirty="0">
                <a:latin typeface="Californian FB" panose="0207040306080B030204" pitchFamily="18" charset="0"/>
              </a:rPr>
              <a:t>Bottom 10 States Registered Users </a:t>
            </a:r>
            <a:endParaRPr lang="en-IN" sz="3600" dirty="0">
              <a:latin typeface="Californian FB" panose="0207040306080B030204" pitchFamily="18" charset="0"/>
            </a:endParaRPr>
          </a:p>
        </p:txBody>
      </p:sp>
      <p:sp>
        <p:nvSpPr>
          <p:cNvPr id="32" name="TextBox 31">
            <a:extLst>
              <a:ext uri="{FF2B5EF4-FFF2-40B4-BE49-F238E27FC236}">
                <a16:creationId xmlns:a16="http://schemas.microsoft.com/office/drawing/2014/main" id="{C3144870-5833-4367-B610-E3D9A81FC027}"/>
              </a:ext>
            </a:extLst>
          </p:cNvPr>
          <p:cNvSpPr txBox="1"/>
          <p:nvPr/>
        </p:nvSpPr>
        <p:spPr>
          <a:xfrm>
            <a:off x="6902820" y="1589854"/>
            <a:ext cx="2196353" cy="369332"/>
          </a:xfrm>
          <a:prstGeom prst="rect">
            <a:avLst/>
          </a:prstGeom>
          <a:noFill/>
        </p:spPr>
        <p:txBody>
          <a:bodyPr wrap="square" rtlCol="0">
            <a:spAutoFit/>
          </a:bodyPr>
          <a:lstStyle/>
          <a:p>
            <a:r>
              <a:rPr lang="en-IN" dirty="0">
                <a:solidFill>
                  <a:srgbClr val="2423A3"/>
                </a:solidFill>
              </a:rPr>
              <a:t>Key Findings</a:t>
            </a:r>
          </a:p>
        </p:txBody>
      </p:sp>
      <p:sp>
        <p:nvSpPr>
          <p:cNvPr id="33" name="TextBox 32">
            <a:extLst>
              <a:ext uri="{FF2B5EF4-FFF2-40B4-BE49-F238E27FC236}">
                <a16:creationId xmlns:a16="http://schemas.microsoft.com/office/drawing/2014/main" id="{BF9907BD-3E30-4234-86E0-938B34A48279}"/>
              </a:ext>
            </a:extLst>
          </p:cNvPr>
          <p:cNvSpPr txBox="1"/>
          <p:nvPr/>
        </p:nvSpPr>
        <p:spPr>
          <a:xfrm>
            <a:off x="6902819" y="3572010"/>
            <a:ext cx="2196353" cy="369332"/>
          </a:xfrm>
          <a:prstGeom prst="rect">
            <a:avLst/>
          </a:prstGeom>
          <a:noFill/>
        </p:spPr>
        <p:txBody>
          <a:bodyPr wrap="square" rtlCol="0">
            <a:spAutoFit/>
          </a:bodyPr>
          <a:lstStyle/>
          <a:p>
            <a:r>
              <a:rPr lang="en-IN" dirty="0">
                <a:solidFill>
                  <a:srgbClr val="2423A3"/>
                </a:solidFill>
              </a:rPr>
              <a:t>Recommendations</a:t>
            </a:r>
          </a:p>
        </p:txBody>
      </p:sp>
      <p:pic>
        <p:nvPicPr>
          <p:cNvPr id="3" name="Picture 2">
            <a:extLst>
              <a:ext uri="{FF2B5EF4-FFF2-40B4-BE49-F238E27FC236}">
                <a16:creationId xmlns:a16="http://schemas.microsoft.com/office/drawing/2014/main" id="{85825040-4AAB-48FF-8A10-F4D08E17DF30}"/>
              </a:ext>
            </a:extLst>
          </p:cNvPr>
          <p:cNvPicPr>
            <a:picLocks noChangeAspect="1"/>
          </p:cNvPicPr>
          <p:nvPr/>
        </p:nvPicPr>
        <p:blipFill>
          <a:blip r:embed="rId2"/>
          <a:stretch>
            <a:fillRect/>
          </a:stretch>
        </p:blipFill>
        <p:spPr>
          <a:xfrm>
            <a:off x="302688" y="1805779"/>
            <a:ext cx="6676335" cy="3062052"/>
          </a:xfrm>
          <a:prstGeom prst="rect">
            <a:avLst/>
          </a:prstGeom>
        </p:spPr>
      </p:pic>
      <p:sp>
        <p:nvSpPr>
          <p:cNvPr id="6" name="Rectangle 2">
            <a:extLst>
              <a:ext uri="{FF2B5EF4-FFF2-40B4-BE49-F238E27FC236}">
                <a16:creationId xmlns:a16="http://schemas.microsoft.com/office/drawing/2014/main" id="{807C2384-A0DB-454C-93A0-98DDCFCA3479}"/>
              </a:ext>
            </a:extLst>
          </p:cNvPr>
          <p:cNvSpPr>
            <a:spLocks noChangeArrowheads="1"/>
          </p:cNvSpPr>
          <p:nvPr/>
        </p:nvSpPr>
        <p:spPr bwMode="auto">
          <a:xfrm>
            <a:off x="7082116" y="1850331"/>
            <a:ext cx="5109883"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Puducherry has the highest number of registered users among the bottom 10 states, significantly outperforming others.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Lakshadweep, Andaman &amp; Nicobar Islands, and Ladakh consistently show the lowest number of registered users. </a:t>
            </a:r>
          </a:p>
        </p:txBody>
      </p:sp>
      <p:sp>
        <p:nvSpPr>
          <p:cNvPr id="9" name="Rectangle 3">
            <a:extLst>
              <a:ext uri="{FF2B5EF4-FFF2-40B4-BE49-F238E27FC236}">
                <a16:creationId xmlns:a16="http://schemas.microsoft.com/office/drawing/2014/main" id="{D280BE84-2471-4378-ADCF-9A9BC2E707F4}"/>
              </a:ext>
            </a:extLst>
          </p:cNvPr>
          <p:cNvSpPr>
            <a:spLocks noChangeArrowheads="1"/>
          </p:cNvSpPr>
          <p:nvPr/>
        </p:nvSpPr>
        <p:spPr bwMode="auto">
          <a:xfrm>
            <a:off x="7082116" y="3857433"/>
            <a:ext cx="5256656"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Analyze Puducherry's user registration strategies to identify best practices for increasing user base in other states.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Develop targeted user acquisition campaigns for states with very low registered users like Lakshadweep and Andaman &amp; Nicobar Islands. </a:t>
            </a:r>
          </a:p>
        </p:txBody>
      </p:sp>
    </p:spTree>
    <p:extLst>
      <p:ext uri="{BB962C8B-B14F-4D97-AF65-F5344CB8AC3E}">
        <p14:creationId xmlns:p14="http://schemas.microsoft.com/office/powerpoint/2010/main" val="1214850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DA90-4856-4650-9A13-1FD6E2E4940A}"/>
              </a:ext>
            </a:extLst>
          </p:cNvPr>
          <p:cNvSpPr>
            <a:spLocks noGrp="1"/>
          </p:cNvSpPr>
          <p:nvPr>
            <p:ph type="ctrTitle"/>
          </p:nvPr>
        </p:nvSpPr>
        <p:spPr>
          <a:xfrm>
            <a:off x="6991348" y="2571235"/>
            <a:ext cx="5200651" cy="1715531"/>
          </a:xfrm>
        </p:spPr>
        <p:txBody>
          <a:bodyPr/>
          <a:lstStyle/>
          <a:p>
            <a:r>
              <a:rPr lang="en-US" noProof="1"/>
              <a:t>Insurance transaction analysis</a:t>
            </a:r>
            <a:br>
              <a:rPr lang="en-US" noProof="1"/>
            </a:br>
            <a:endParaRPr lang="en-IN" dirty="0"/>
          </a:p>
        </p:txBody>
      </p:sp>
    </p:spTree>
    <p:extLst>
      <p:ext uri="{BB962C8B-B14F-4D97-AF65-F5344CB8AC3E}">
        <p14:creationId xmlns:p14="http://schemas.microsoft.com/office/powerpoint/2010/main" val="2370080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37F5D6AD-C357-43D1-9390-52FCF946430A}"/>
              </a:ext>
            </a:extLst>
          </p:cNvPr>
          <p:cNvSpPr>
            <a:spLocks noGrp="1"/>
          </p:cNvSpPr>
          <p:nvPr>
            <p:ph type="sldNum" sz="quarter" idx="12"/>
          </p:nvPr>
        </p:nvSpPr>
        <p:spPr/>
        <p:txBody>
          <a:bodyPr/>
          <a:lstStyle/>
          <a:p>
            <a:fld id="{B5CEABB6-07DC-46E8-9B57-56EC44A396E5}" type="slidenum">
              <a:rPr lang="en-US" smtClean="0"/>
              <a:t>22</a:t>
            </a:fld>
            <a:endParaRPr lang="en-US" dirty="0"/>
          </a:p>
        </p:txBody>
      </p:sp>
      <p:sp>
        <p:nvSpPr>
          <p:cNvPr id="21" name="TextBox 20">
            <a:extLst>
              <a:ext uri="{FF2B5EF4-FFF2-40B4-BE49-F238E27FC236}">
                <a16:creationId xmlns:a16="http://schemas.microsoft.com/office/drawing/2014/main" id="{518AA61C-E288-4919-A737-2FE379C75E9A}"/>
              </a:ext>
            </a:extLst>
          </p:cNvPr>
          <p:cNvSpPr txBox="1"/>
          <p:nvPr/>
        </p:nvSpPr>
        <p:spPr>
          <a:xfrm>
            <a:off x="2776068" y="546408"/>
            <a:ext cx="7206132" cy="646331"/>
          </a:xfrm>
          <a:prstGeom prst="rect">
            <a:avLst/>
          </a:prstGeom>
          <a:noFill/>
        </p:spPr>
        <p:txBody>
          <a:bodyPr wrap="square">
            <a:spAutoFit/>
          </a:bodyPr>
          <a:lstStyle/>
          <a:p>
            <a:r>
              <a:rPr lang="en-US" sz="3600" dirty="0">
                <a:latin typeface="Californian FB" panose="0207040306080B030204" pitchFamily="18" charset="0"/>
              </a:rPr>
              <a:t>Total Insurance Transaction by states </a:t>
            </a:r>
            <a:endParaRPr lang="en-IN" sz="3600" dirty="0">
              <a:latin typeface="Californian FB" panose="0207040306080B030204" pitchFamily="18" charset="0"/>
            </a:endParaRPr>
          </a:p>
        </p:txBody>
      </p:sp>
      <p:sp>
        <p:nvSpPr>
          <p:cNvPr id="32" name="TextBox 31">
            <a:extLst>
              <a:ext uri="{FF2B5EF4-FFF2-40B4-BE49-F238E27FC236}">
                <a16:creationId xmlns:a16="http://schemas.microsoft.com/office/drawing/2014/main" id="{C3144870-5833-4367-B610-E3D9A81FC027}"/>
              </a:ext>
            </a:extLst>
          </p:cNvPr>
          <p:cNvSpPr txBox="1"/>
          <p:nvPr/>
        </p:nvSpPr>
        <p:spPr>
          <a:xfrm>
            <a:off x="6630669" y="1552476"/>
            <a:ext cx="2196353" cy="369332"/>
          </a:xfrm>
          <a:prstGeom prst="rect">
            <a:avLst/>
          </a:prstGeom>
          <a:noFill/>
        </p:spPr>
        <p:txBody>
          <a:bodyPr wrap="square" rtlCol="0">
            <a:spAutoFit/>
          </a:bodyPr>
          <a:lstStyle/>
          <a:p>
            <a:r>
              <a:rPr lang="en-IN" dirty="0">
                <a:solidFill>
                  <a:srgbClr val="2423A3"/>
                </a:solidFill>
              </a:rPr>
              <a:t>Key Findings</a:t>
            </a:r>
          </a:p>
        </p:txBody>
      </p:sp>
      <p:sp>
        <p:nvSpPr>
          <p:cNvPr id="33" name="TextBox 32">
            <a:extLst>
              <a:ext uri="{FF2B5EF4-FFF2-40B4-BE49-F238E27FC236}">
                <a16:creationId xmlns:a16="http://schemas.microsoft.com/office/drawing/2014/main" id="{BF9907BD-3E30-4234-86E0-938B34A48279}"/>
              </a:ext>
            </a:extLst>
          </p:cNvPr>
          <p:cNvSpPr txBox="1"/>
          <p:nvPr/>
        </p:nvSpPr>
        <p:spPr>
          <a:xfrm>
            <a:off x="6630669" y="3914930"/>
            <a:ext cx="2196353" cy="369332"/>
          </a:xfrm>
          <a:prstGeom prst="rect">
            <a:avLst/>
          </a:prstGeom>
          <a:noFill/>
        </p:spPr>
        <p:txBody>
          <a:bodyPr wrap="square" rtlCol="0">
            <a:spAutoFit/>
          </a:bodyPr>
          <a:lstStyle/>
          <a:p>
            <a:r>
              <a:rPr lang="en-IN" dirty="0">
                <a:solidFill>
                  <a:srgbClr val="2423A3"/>
                </a:solidFill>
              </a:rPr>
              <a:t>Recommendations</a:t>
            </a:r>
          </a:p>
        </p:txBody>
      </p:sp>
      <p:sp>
        <p:nvSpPr>
          <p:cNvPr id="2" name="Rectangle 1">
            <a:extLst>
              <a:ext uri="{FF2B5EF4-FFF2-40B4-BE49-F238E27FC236}">
                <a16:creationId xmlns:a16="http://schemas.microsoft.com/office/drawing/2014/main" id="{1D535DA1-3770-4ACA-AA66-236DCF5C2817}"/>
              </a:ext>
            </a:extLst>
          </p:cNvPr>
          <p:cNvSpPr>
            <a:spLocks noChangeArrowheads="1"/>
          </p:cNvSpPr>
          <p:nvPr/>
        </p:nvSpPr>
        <p:spPr bwMode="auto">
          <a:xfrm>
            <a:off x="6844139" y="1668161"/>
            <a:ext cx="562983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Karnataka and Maharashtra significantly dominate total insurance transactions, far exceeding all other states.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There's a steep drop-off in transaction volume after the top few states, with many states showing very low insurance activity.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North Eastern states and Union Territories like Lakshadweep, Mizoram, Sikkim, and Nagaland record negligible insurance transactions. </a:t>
            </a:r>
          </a:p>
        </p:txBody>
      </p:sp>
      <p:pic>
        <p:nvPicPr>
          <p:cNvPr id="5" name="Picture 4">
            <a:extLst>
              <a:ext uri="{FF2B5EF4-FFF2-40B4-BE49-F238E27FC236}">
                <a16:creationId xmlns:a16="http://schemas.microsoft.com/office/drawing/2014/main" id="{D7247BC0-F6C6-43D8-8368-9CF89A644509}"/>
              </a:ext>
            </a:extLst>
          </p:cNvPr>
          <p:cNvPicPr>
            <a:picLocks noChangeAspect="1"/>
          </p:cNvPicPr>
          <p:nvPr/>
        </p:nvPicPr>
        <p:blipFill>
          <a:blip r:embed="rId2"/>
          <a:stretch>
            <a:fillRect/>
          </a:stretch>
        </p:blipFill>
        <p:spPr>
          <a:xfrm>
            <a:off x="337523" y="1803379"/>
            <a:ext cx="6293146" cy="3629233"/>
          </a:xfrm>
          <a:prstGeom prst="rect">
            <a:avLst/>
          </a:prstGeom>
        </p:spPr>
      </p:pic>
      <p:sp>
        <p:nvSpPr>
          <p:cNvPr id="7" name="Rectangle 2">
            <a:extLst>
              <a:ext uri="{FF2B5EF4-FFF2-40B4-BE49-F238E27FC236}">
                <a16:creationId xmlns:a16="http://schemas.microsoft.com/office/drawing/2014/main" id="{8FB2B29E-C207-4BC5-B337-E965154E4B16}"/>
              </a:ext>
            </a:extLst>
          </p:cNvPr>
          <p:cNvSpPr>
            <a:spLocks noChangeArrowheads="1"/>
          </p:cNvSpPr>
          <p:nvPr/>
        </p:nvSpPr>
        <p:spPr bwMode="auto">
          <a:xfrm>
            <a:off x="6844139" y="3993896"/>
            <a:ext cx="5413142"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Analyze the success factors in Karnataka and Maharashtra to identify best practices for increasing insurance penetration in other states.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Develop targeted awareness and accessibility campaigns for states with low transaction volumes to boost insurance adoption. </a:t>
            </a:r>
          </a:p>
        </p:txBody>
      </p:sp>
    </p:spTree>
    <p:extLst>
      <p:ext uri="{BB962C8B-B14F-4D97-AF65-F5344CB8AC3E}">
        <p14:creationId xmlns:p14="http://schemas.microsoft.com/office/powerpoint/2010/main" val="2287807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6846F572-6329-45C7-82DF-AC5E284D7F12}"/>
              </a:ext>
            </a:extLst>
          </p:cNvPr>
          <p:cNvSpPr>
            <a:spLocks noGrp="1"/>
          </p:cNvSpPr>
          <p:nvPr>
            <p:ph type="sldNum" sz="quarter" idx="22"/>
          </p:nvPr>
        </p:nvSpPr>
        <p:spPr/>
        <p:txBody>
          <a:bodyPr/>
          <a:lstStyle/>
          <a:p>
            <a:fld id="{B5CEABB6-07DC-46E8-9B57-56EC44A396E5}" type="slidenum">
              <a:rPr lang="en-US" smtClean="0"/>
              <a:pPr/>
              <a:t>23</a:t>
            </a:fld>
            <a:endParaRPr lang="en-US" dirty="0"/>
          </a:p>
        </p:txBody>
      </p:sp>
      <p:sp>
        <p:nvSpPr>
          <p:cNvPr id="14" name="TextBox 13">
            <a:extLst>
              <a:ext uri="{FF2B5EF4-FFF2-40B4-BE49-F238E27FC236}">
                <a16:creationId xmlns:a16="http://schemas.microsoft.com/office/drawing/2014/main" id="{8DE9779F-4106-4240-A3F6-61547F8FFBCE}"/>
              </a:ext>
            </a:extLst>
          </p:cNvPr>
          <p:cNvSpPr txBox="1"/>
          <p:nvPr/>
        </p:nvSpPr>
        <p:spPr>
          <a:xfrm>
            <a:off x="3532094" y="501832"/>
            <a:ext cx="5692589" cy="584775"/>
          </a:xfrm>
          <a:prstGeom prst="rect">
            <a:avLst/>
          </a:prstGeom>
          <a:noFill/>
        </p:spPr>
        <p:txBody>
          <a:bodyPr wrap="square" rtlCol="0">
            <a:spAutoFit/>
          </a:bodyPr>
          <a:lstStyle/>
          <a:p>
            <a:r>
              <a:rPr lang="en-US" sz="3200" dirty="0">
                <a:latin typeface="Californian FB" panose="0207040306080B030204" pitchFamily="18" charset="0"/>
              </a:rPr>
              <a:t>Yearly and Quarterly Breakdown </a:t>
            </a:r>
            <a:endParaRPr lang="en-IN" sz="3200" dirty="0">
              <a:latin typeface="Californian FB" panose="0207040306080B030204" pitchFamily="18" charset="0"/>
            </a:endParaRPr>
          </a:p>
        </p:txBody>
      </p:sp>
      <p:sp>
        <p:nvSpPr>
          <p:cNvPr id="19" name="TextBox 18">
            <a:extLst>
              <a:ext uri="{FF2B5EF4-FFF2-40B4-BE49-F238E27FC236}">
                <a16:creationId xmlns:a16="http://schemas.microsoft.com/office/drawing/2014/main" id="{543D6AAF-0A3B-4690-B8D7-9B148976FA29}"/>
              </a:ext>
            </a:extLst>
          </p:cNvPr>
          <p:cNvSpPr txBox="1"/>
          <p:nvPr/>
        </p:nvSpPr>
        <p:spPr>
          <a:xfrm>
            <a:off x="4927488" y="1439596"/>
            <a:ext cx="2196353" cy="369332"/>
          </a:xfrm>
          <a:prstGeom prst="rect">
            <a:avLst/>
          </a:prstGeom>
          <a:noFill/>
        </p:spPr>
        <p:txBody>
          <a:bodyPr wrap="square" rtlCol="0">
            <a:spAutoFit/>
          </a:bodyPr>
          <a:lstStyle/>
          <a:p>
            <a:r>
              <a:rPr lang="en-IN" dirty="0">
                <a:solidFill>
                  <a:schemeClr val="accent1">
                    <a:lumMod val="50000"/>
                  </a:schemeClr>
                </a:solidFill>
              </a:rPr>
              <a:t>Key Findings</a:t>
            </a:r>
          </a:p>
        </p:txBody>
      </p:sp>
      <p:sp>
        <p:nvSpPr>
          <p:cNvPr id="20" name="TextBox 19">
            <a:extLst>
              <a:ext uri="{FF2B5EF4-FFF2-40B4-BE49-F238E27FC236}">
                <a16:creationId xmlns:a16="http://schemas.microsoft.com/office/drawing/2014/main" id="{188A5448-4F44-4EF6-A2E9-11CD0B711E27}"/>
              </a:ext>
            </a:extLst>
          </p:cNvPr>
          <p:cNvSpPr txBox="1"/>
          <p:nvPr/>
        </p:nvSpPr>
        <p:spPr>
          <a:xfrm>
            <a:off x="4899281" y="3687065"/>
            <a:ext cx="2196353" cy="369332"/>
          </a:xfrm>
          <a:prstGeom prst="rect">
            <a:avLst/>
          </a:prstGeom>
          <a:noFill/>
        </p:spPr>
        <p:txBody>
          <a:bodyPr wrap="square" rtlCol="0">
            <a:spAutoFit/>
          </a:bodyPr>
          <a:lstStyle/>
          <a:p>
            <a:r>
              <a:rPr lang="en-IN" dirty="0">
                <a:solidFill>
                  <a:schemeClr val="accent1">
                    <a:lumMod val="50000"/>
                  </a:schemeClr>
                </a:solidFill>
              </a:rPr>
              <a:t>Recommendations</a:t>
            </a:r>
          </a:p>
        </p:txBody>
      </p:sp>
      <p:pic>
        <p:nvPicPr>
          <p:cNvPr id="6" name="Picture 5">
            <a:extLst>
              <a:ext uri="{FF2B5EF4-FFF2-40B4-BE49-F238E27FC236}">
                <a16:creationId xmlns:a16="http://schemas.microsoft.com/office/drawing/2014/main" id="{597C6AD7-F0BF-4A2A-BB3D-3AACA30486C4}"/>
              </a:ext>
            </a:extLst>
          </p:cNvPr>
          <p:cNvPicPr>
            <a:picLocks noChangeAspect="1"/>
          </p:cNvPicPr>
          <p:nvPr/>
        </p:nvPicPr>
        <p:blipFill>
          <a:blip r:embed="rId2"/>
          <a:stretch>
            <a:fillRect/>
          </a:stretch>
        </p:blipFill>
        <p:spPr>
          <a:xfrm>
            <a:off x="745951" y="1257896"/>
            <a:ext cx="4181537" cy="2545590"/>
          </a:xfrm>
          <a:prstGeom prst="rect">
            <a:avLst/>
          </a:prstGeom>
        </p:spPr>
      </p:pic>
      <p:pic>
        <p:nvPicPr>
          <p:cNvPr id="8" name="Picture 7">
            <a:extLst>
              <a:ext uri="{FF2B5EF4-FFF2-40B4-BE49-F238E27FC236}">
                <a16:creationId xmlns:a16="http://schemas.microsoft.com/office/drawing/2014/main" id="{2D9D45CE-F6DD-492E-AA42-66574B5856B7}"/>
              </a:ext>
            </a:extLst>
          </p:cNvPr>
          <p:cNvPicPr>
            <a:picLocks noChangeAspect="1"/>
          </p:cNvPicPr>
          <p:nvPr/>
        </p:nvPicPr>
        <p:blipFill>
          <a:blip r:embed="rId3"/>
          <a:stretch>
            <a:fillRect/>
          </a:stretch>
        </p:blipFill>
        <p:spPr>
          <a:xfrm>
            <a:off x="745951" y="3924690"/>
            <a:ext cx="4153330" cy="2513858"/>
          </a:xfrm>
          <a:prstGeom prst="rect">
            <a:avLst/>
          </a:prstGeom>
        </p:spPr>
      </p:pic>
      <p:sp>
        <p:nvSpPr>
          <p:cNvPr id="10" name="Rectangle 1">
            <a:extLst>
              <a:ext uri="{FF2B5EF4-FFF2-40B4-BE49-F238E27FC236}">
                <a16:creationId xmlns:a16="http://schemas.microsoft.com/office/drawing/2014/main" id="{CE199C1B-CD3C-4AD6-B72D-EE0EC4CCE10B}"/>
              </a:ext>
            </a:extLst>
          </p:cNvPr>
          <p:cNvSpPr>
            <a:spLocks noChangeArrowheads="1"/>
          </p:cNvSpPr>
          <p:nvPr/>
        </p:nvSpPr>
        <p:spPr bwMode="auto">
          <a:xfrm>
            <a:off x="5142060" y="1551401"/>
            <a:ext cx="708211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year 2024 accounts for the largest share of transactions (33.91%), indicating a significant recent increase in activity.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combined transactions from 2023 and 2022 represent over half of the total, showing strong cumulative growth in recent years.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latin typeface="Arial" panose="020B0604020202020204" pitchFamily="34" charset="0"/>
            </a:endParaRPr>
          </a:p>
          <a:p>
            <a:pPr eaLnBrk="0" fontAlgn="base" hangingPunct="0">
              <a:spcBef>
                <a:spcPct val="0"/>
              </a:spcBef>
              <a:spcAft>
                <a:spcPct val="0"/>
              </a:spcAft>
              <a:buFontTx/>
              <a:buChar char="•"/>
            </a:pPr>
            <a:r>
              <a:rPr lang="en-US" sz="1400" dirty="0">
                <a:latin typeface="Arial" panose="020B0604020202020204" pitchFamily="34" charset="0"/>
                <a:cs typeface="Arial" panose="020B0604020202020204" pitchFamily="34" charset="0"/>
              </a:rPr>
              <a:t>Quarter 4 has the highest transaction count, representing over 30% of the total, indicating a peak in activity towards the end of the year.</a:t>
            </a:r>
            <a:endParaRPr lang="en-IN" sz="14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0058C1B9-CBDF-4999-9145-3CDF07E4D2A5}"/>
              </a:ext>
            </a:extLst>
          </p:cNvPr>
          <p:cNvSpPr>
            <a:spLocks noChangeArrowheads="1"/>
          </p:cNvSpPr>
          <p:nvPr/>
        </p:nvSpPr>
        <p:spPr bwMode="auto">
          <a:xfrm>
            <a:off x="5142060" y="3924690"/>
            <a:ext cx="7082118"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400" dirty="0">
                <a:latin typeface="Arial" panose="020B0604020202020204" pitchFamily="34" charset="0"/>
                <a:cs typeface="Arial" panose="020B0604020202020204" pitchFamily="34" charset="0"/>
              </a:rPr>
              <a:t>Analyze the drivers behind the surge in transactions in 2024 to sustain and replicate this growth.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Leverage insights from Quarter 4's strong performance to develop strategies for boosting transaction counts in other quarters.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Implement targeted campaigns or incentives in Quarter 1 to stimulate transaction activity early in the year. </a:t>
            </a:r>
          </a:p>
        </p:txBody>
      </p:sp>
    </p:spTree>
    <p:extLst>
      <p:ext uri="{BB962C8B-B14F-4D97-AF65-F5344CB8AC3E}">
        <p14:creationId xmlns:p14="http://schemas.microsoft.com/office/powerpoint/2010/main" val="2296934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D895C95F-DF12-4D19-8670-EC616A3F952B}"/>
              </a:ext>
            </a:extLst>
          </p:cNvPr>
          <p:cNvSpPr>
            <a:spLocks noGrp="1"/>
          </p:cNvSpPr>
          <p:nvPr>
            <p:ph type="sldNum" sz="quarter" idx="12"/>
          </p:nvPr>
        </p:nvSpPr>
        <p:spPr/>
        <p:txBody>
          <a:bodyPr/>
          <a:lstStyle/>
          <a:p>
            <a:fld id="{B5CEABB6-07DC-46E8-9B57-56EC44A396E5}" type="slidenum">
              <a:rPr lang="en-US" smtClean="0"/>
              <a:t>24</a:t>
            </a:fld>
            <a:endParaRPr lang="en-US" dirty="0"/>
          </a:p>
        </p:txBody>
      </p:sp>
      <p:sp>
        <p:nvSpPr>
          <p:cNvPr id="16" name="TextBox 15">
            <a:extLst>
              <a:ext uri="{FF2B5EF4-FFF2-40B4-BE49-F238E27FC236}">
                <a16:creationId xmlns:a16="http://schemas.microsoft.com/office/drawing/2014/main" id="{A49BA613-41F9-48B3-8B57-0BCFCDDAD4AB}"/>
              </a:ext>
            </a:extLst>
          </p:cNvPr>
          <p:cNvSpPr txBox="1"/>
          <p:nvPr/>
        </p:nvSpPr>
        <p:spPr>
          <a:xfrm>
            <a:off x="2524073" y="460704"/>
            <a:ext cx="7143854" cy="584775"/>
          </a:xfrm>
          <a:prstGeom prst="rect">
            <a:avLst/>
          </a:prstGeom>
          <a:noFill/>
        </p:spPr>
        <p:txBody>
          <a:bodyPr wrap="square" rtlCol="0">
            <a:spAutoFit/>
          </a:bodyPr>
          <a:lstStyle/>
          <a:p>
            <a:r>
              <a:rPr lang="en-US" sz="3200" dirty="0">
                <a:latin typeface="Californian FB" panose="0207040306080B030204" pitchFamily="18" charset="0"/>
              </a:rPr>
              <a:t>Bottom 10 Insurance Revenue by States</a:t>
            </a:r>
            <a:endParaRPr lang="en-IN" sz="3200" dirty="0">
              <a:latin typeface="Californian FB" panose="0207040306080B030204" pitchFamily="18" charset="0"/>
            </a:endParaRPr>
          </a:p>
        </p:txBody>
      </p:sp>
      <p:sp>
        <p:nvSpPr>
          <p:cNvPr id="17" name="TextBox 16">
            <a:extLst>
              <a:ext uri="{FF2B5EF4-FFF2-40B4-BE49-F238E27FC236}">
                <a16:creationId xmlns:a16="http://schemas.microsoft.com/office/drawing/2014/main" id="{F0E539F8-8178-417B-BECE-64E94D391C29}"/>
              </a:ext>
            </a:extLst>
          </p:cNvPr>
          <p:cNvSpPr txBox="1"/>
          <p:nvPr/>
        </p:nvSpPr>
        <p:spPr>
          <a:xfrm>
            <a:off x="6759388" y="1490539"/>
            <a:ext cx="2196353" cy="369332"/>
          </a:xfrm>
          <a:prstGeom prst="rect">
            <a:avLst/>
          </a:prstGeom>
          <a:noFill/>
        </p:spPr>
        <p:txBody>
          <a:bodyPr wrap="square" rtlCol="0">
            <a:spAutoFit/>
          </a:bodyPr>
          <a:lstStyle/>
          <a:p>
            <a:r>
              <a:rPr lang="en-IN" dirty="0">
                <a:solidFill>
                  <a:srgbClr val="2423A3"/>
                </a:solidFill>
              </a:rPr>
              <a:t>Key Findings</a:t>
            </a:r>
          </a:p>
        </p:txBody>
      </p:sp>
      <p:sp>
        <p:nvSpPr>
          <p:cNvPr id="20" name="TextBox 19">
            <a:extLst>
              <a:ext uri="{FF2B5EF4-FFF2-40B4-BE49-F238E27FC236}">
                <a16:creationId xmlns:a16="http://schemas.microsoft.com/office/drawing/2014/main" id="{A3605972-A2CC-4471-A910-9205DE4994F8}"/>
              </a:ext>
            </a:extLst>
          </p:cNvPr>
          <p:cNvSpPr txBox="1"/>
          <p:nvPr/>
        </p:nvSpPr>
        <p:spPr>
          <a:xfrm>
            <a:off x="6847811" y="3493658"/>
            <a:ext cx="2196353" cy="369332"/>
          </a:xfrm>
          <a:prstGeom prst="rect">
            <a:avLst/>
          </a:prstGeom>
          <a:noFill/>
        </p:spPr>
        <p:txBody>
          <a:bodyPr wrap="square" rtlCol="0">
            <a:spAutoFit/>
          </a:bodyPr>
          <a:lstStyle/>
          <a:p>
            <a:r>
              <a:rPr lang="en-IN" dirty="0">
                <a:solidFill>
                  <a:srgbClr val="2423A3"/>
                </a:solidFill>
              </a:rPr>
              <a:t>Recommendations</a:t>
            </a:r>
          </a:p>
        </p:txBody>
      </p:sp>
      <p:pic>
        <p:nvPicPr>
          <p:cNvPr id="10" name="Picture 9">
            <a:extLst>
              <a:ext uri="{FF2B5EF4-FFF2-40B4-BE49-F238E27FC236}">
                <a16:creationId xmlns:a16="http://schemas.microsoft.com/office/drawing/2014/main" id="{49DABDEE-5934-4061-A7D7-2EC77D84D855}"/>
              </a:ext>
            </a:extLst>
          </p:cNvPr>
          <p:cNvPicPr>
            <a:picLocks noChangeAspect="1"/>
          </p:cNvPicPr>
          <p:nvPr/>
        </p:nvPicPr>
        <p:blipFill>
          <a:blip r:embed="rId2"/>
          <a:stretch>
            <a:fillRect/>
          </a:stretch>
        </p:blipFill>
        <p:spPr>
          <a:xfrm>
            <a:off x="347148" y="1767490"/>
            <a:ext cx="6589086" cy="3734296"/>
          </a:xfrm>
          <a:prstGeom prst="rect">
            <a:avLst/>
          </a:prstGeom>
        </p:spPr>
      </p:pic>
      <p:sp>
        <p:nvSpPr>
          <p:cNvPr id="12" name="Rectangle 1">
            <a:extLst>
              <a:ext uri="{FF2B5EF4-FFF2-40B4-BE49-F238E27FC236}">
                <a16:creationId xmlns:a16="http://schemas.microsoft.com/office/drawing/2014/main" id="{EC585F89-7F15-4719-8597-AA76D14822E3}"/>
              </a:ext>
            </a:extLst>
          </p:cNvPr>
          <p:cNvSpPr>
            <a:spLocks noChangeArrowheads="1"/>
          </p:cNvSpPr>
          <p:nvPr/>
        </p:nvSpPr>
        <p:spPr bwMode="auto">
          <a:xfrm>
            <a:off x="6936234" y="1673941"/>
            <a:ext cx="527559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Andaman &amp; Nicobar Islands and Dadra &amp; Nagar Haveli &amp; Daman &amp; Diu lead the bottom 10 with the highest insurance revenue, both exceeding 35M.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Lakshadweep exhibits a significantly lower insurance revenue compared to all other states in the bottom 10, hovering around 2M. </a:t>
            </a:r>
          </a:p>
        </p:txBody>
      </p:sp>
      <p:sp>
        <p:nvSpPr>
          <p:cNvPr id="13" name="Rectangle 2">
            <a:extLst>
              <a:ext uri="{FF2B5EF4-FFF2-40B4-BE49-F238E27FC236}">
                <a16:creationId xmlns:a16="http://schemas.microsoft.com/office/drawing/2014/main" id="{5F96F1A8-CBA3-4E37-910B-71828ECE63A9}"/>
              </a:ext>
            </a:extLst>
          </p:cNvPr>
          <p:cNvSpPr>
            <a:spLocks noChangeArrowheads="1"/>
          </p:cNvSpPr>
          <p:nvPr/>
        </p:nvSpPr>
        <p:spPr bwMode="auto">
          <a:xfrm>
            <a:off x="6973041" y="3659908"/>
            <a:ext cx="518404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Analyze the drivers behind the relatively higher insurance revenue in Andaman &amp; Nicobar and Dadra &amp; Nagar Haveli to identify transferable best practices.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Prioritize targeted interventions and awareness campaigns in Lakshadweep to address its exceptionally low insurance revenue.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Develop specific growth strategies for mid-range states like Sikkim, Nagaland, and Ladakh to help them improve their insurance revenue performance. </a:t>
            </a:r>
          </a:p>
        </p:txBody>
      </p:sp>
    </p:spTree>
    <p:extLst>
      <p:ext uri="{BB962C8B-B14F-4D97-AF65-F5344CB8AC3E}">
        <p14:creationId xmlns:p14="http://schemas.microsoft.com/office/powerpoint/2010/main" val="4237548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Rajarajan N</a:t>
            </a:r>
          </a:p>
          <a:p>
            <a:r>
              <a:rPr lang="en-US" dirty="0"/>
              <a:t>rajarajann30@gmail.com</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25</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US" dirty="0"/>
              <a:t>BUSINESS CASE STUDY</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19680" y="2178366"/>
            <a:ext cx="5431971" cy="3810433"/>
          </a:xfrm>
        </p:spPr>
        <p:txBody>
          <a:bodyPr>
            <a:normAutofit/>
          </a:bodyPr>
          <a:lstStyle/>
          <a:p>
            <a:r>
              <a:rPr lang="en-US" noProof="1"/>
              <a:t>Decoding transaction dynamics on phonepe</a:t>
            </a:r>
          </a:p>
          <a:p>
            <a:endParaRPr lang="en-US" noProof="1"/>
          </a:p>
          <a:p>
            <a:r>
              <a:rPr lang="en-US" noProof="1"/>
              <a:t>User engagement and growth strategy</a:t>
            </a:r>
          </a:p>
          <a:p>
            <a:endParaRPr lang="en-US" noProof="1"/>
          </a:p>
          <a:p>
            <a:r>
              <a:rPr lang="en-US" noProof="1"/>
              <a:t>Transaction analysis across states and districts</a:t>
            </a:r>
          </a:p>
          <a:p>
            <a:endParaRPr lang="en-US" noProof="1"/>
          </a:p>
          <a:p>
            <a:r>
              <a:rPr lang="en-US" noProof="1"/>
              <a:t>User registration analysis</a:t>
            </a:r>
          </a:p>
          <a:p>
            <a:endParaRPr lang="en-US" noProof="1"/>
          </a:p>
          <a:p>
            <a:r>
              <a:rPr lang="en-US" noProof="1"/>
              <a:t>Insurance transaction analysis</a:t>
            </a:r>
          </a:p>
          <a:p>
            <a:endParaRPr lang="en-US" noProof="1"/>
          </a:p>
          <a:p>
            <a:endParaRPr lang="en-US" noProof="1"/>
          </a:p>
          <a:p>
            <a:endParaRPr lang="en-US" noProof="1"/>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DA90-4856-4650-9A13-1FD6E2E4940A}"/>
              </a:ext>
            </a:extLst>
          </p:cNvPr>
          <p:cNvSpPr>
            <a:spLocks noGrp="1"/>
          </p:cNvSpPr>
          <p:nvPr>
            <p:ph type="ctrTitle"/>
          </p:nvPr>
        </p:nvSpPr>
        <p:spPr/>
        <p:txBody>
          <a:bodyPr/>
          <a:lstStyle/>
          <a:p>
            <a:r>
              <a:rPr lang="en-US" noProof="1"/>
              <a:t>Decoding transaction dynamics on phonepe</a:t>
            </a:r>
            <a:br>
              <a:rPr lang="en-US" noProof="1"/>
            </a:br>
            <a:endParaRPr lang="en-IN" dirty="0"/>
          </a:p>
        </p:txBody>
      </p:sp>
    </p:spTree>
    <p:extLst>
      <p:ext uri="{BB962C8B-B14F-4D97-AF65-F5344CB8AC3E}">
        <p14:creationId xmlns:p14="http://schemas.microsoft.com/office/powerpoint/2010/main" val="1143903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22"/>
          </p:nvPr>
        </p:nvSpPr>
        <p:spPr/>
        <p:txBody>
          <a:bodyPr/>
          <a:lstStyle/>
          <a:p>
            <a:fld id="{B5CEABB6-07DC-46E8-9B57-56EC44A396E5}" type="slidenum">
              <a:rPr lang="en-US" smtClean="0"/>
              <a:pPr/>
              <a:t>5</a:t>
            </a:fld>
            <a:endParaRPr lang="en-US" dirty="0"/>
          </a:p>
        </p:txBody>
      </p:sp>
      <p:pic>
        <p:nvPicPr>
          <p:cNvPr id="14" name="Picture 13">
            <a:extLst>
              <a:ext uri="{FF2B5EF4-FFF2-40B4-BE49-F238E27FC236}">
                <a16:creationId xmlns:a16="http://schemas.microsoft.com/office/drawing/2014/main" id="{A0E01C02-830F-4CC7-983A-831E88822977}"/>
              </a:ext>
            </a:extLst>
          </p:cNvPr>
          <p:cNvPicPr>
            <a:picLocks noChangeAspect="1"/>
          </p:cNvPicPr>
          <p:nvPr/>
        </p:nvPicPr>
        <p:blipFill>
          <a:blip r:embed="rId2"/>
          <a:stretch>
            <a:fillRect/>
          </a:stretch>
        </p:blipFill>
        <p:spPr>
          <a:xfrm>
            <a:off x="175133" y="1470212"/>
            <a:ext cx="6046373" cy="3675529"/>
          </a:xfrm>
          <a:prstGeom prst="rect">
            <a:avLst/>
          </a:prstGeom>
        </p:spPr>
      </p:pic>
      <p:sp>
        <p:nvSpPr>
          <p:cNvPr id="20" name="TextBox 19">
            <a:extLst>
              <a:ext uri="{FF2B5EF4-FFF2-40B4-BE49-F238E27FC236}">
                <a16:creationId xmlns:a16="http://schemas.microsoft.com/office/drawing/2014/main" id="{AA4BA27B-BAEC-4AA5-845A-B99C2E3CEE03}"/>
              </a:ext>
            </a:extLst>
          </p:cNvPr>
          <p:cNvSpPr txBox="1"/>
          <p:nvPr/>
        </p:nvSpPr>
        <p:spPr>
          <a:xfrm>
            <a:off x="2061882" y="551917"/>
            <a:ext cx="8068235" cy="646331"/>
          </a:xfrm>
          <a:prstGeom prst="rect">
            <a:avLst/>
          </a:prstGeom>
          <a:noFill/>
        </p:spPr>
        <p:txBody>
          <a:bodyPr wrap="square" rtlCol="0">
            <a:spAutoFit/>
          </a:bodyPr>
          <a:lstStyle/>
          <a:p>
            <a:r>
              <a:rPr lang="en-US" sz="3600" dirty="0">
                <a:latin typeface="Californian FB" panose="0207040306080B030204" pitchFamily="18" charset="0"/>
              </a:rPr>
              <a:t>Transaction Revenue Growth Over Time</a:t>
            </a:r>
            <a:endParaRPr lang="en-IN" sz="3600" dirty="0">
              <a:latin typeface="Californian FB" panose="0207040306080B030204" pitchFamily="18" charset="0"/>
            </a:endParaRPr>
          </a:p>
        </p:txBody>
      </p:sp>
      <p:sp>
        <p:nvSpPr>
          <p:cNvPr id="28" name="TextBox 27">
            <a:extLst>
              <a:ext uri="{FF2B5EF4-FFF2-40B4-BE49-F238E27FC236}">
                <a16:creationId xmlns:a16="http://schemas.microsoft.com/office/drawing/2014/main" id="{955EB482-F4B6-493C-855B-88ECD3D74535}"/>
              </a:ext>
            </a:extLst>
          </p:cNvPr>
          <p:cNvSpPr txBox="1"/>
          <p:nvPr/>
        </p:nvSpPr>
        <p:spPr>
          <a:xfrm>
            <a:off x="6095998" y="1441957"/>
            <a:ext cx="2196353" cy="369332"/>
          </a:xfrm>
          <a:prstGeom prst="rect">
            <a:avLst/>
          </a:prstGeom>
          <a:noFill/>
        </p:spPr>
        <p:txBody>
          <a:bodyPr wrap="square" rtlCol="0">
            <a:spAutoFit/>
          </a:bodyPr>
          <a:lstStyle/>
          <a:p>
            <a:r>
              <a:rPr lang="en-IN" dirty="0">
                <a:solidFill>
                  <a:schemeClr val="accent5">
                    <a:lumMod val="75000"/>
                  </a:schemeClr>
                </a:solidFill>
              </a:rPr>
              <a:t>Key Findings</a:t>
            </a:r>
          </a:p>
        </p:txBody>
      </p:sp>
      <p:sp>
        <p:nvSpPr>
          <p:cNvPr id="29" name="TextBox 28">
            <a:extLst>
              <a:ext uri="{FF2B5EF4-FFF2-40B4-BE49-F238E27FC236}">
                <a16:creationId xmlns:a16="http://schemas.microsoft.com/office/drawing/2014/main" id="{000266B0-209A-4B63-A6DB-FA2A3561B833}"/>
              </a:ext>
            </a:extLst>
          </p:cNvPr>
          <p:cNvSpPr txBox="1"/>
          <p:nvPr/>
        </p:nvSpPr>
        <p:spPr>
          <a:xfrm>
            <a:off x="6158752" y="3822843"/>
            <a:ext cx="2196353" cy="369332"/>
          </a:xfrm>
          <a:prstGeom prst="rect">
            <a:avLst/>
          </a:prstGeom>
          <a:noFill/>
        </p:spPr>
        <p:txBody>
          <a:bodyPr wrap="square" rtlCol="0">
            <a:spAutoFit/>
          </a:bodyPr>
          <a:lstStyle/>
          <a:p>
            <a:r>
              <a:rPr lang="en-IN" dirty="0">
                <a:solidFill>
                  <a:schemeClr val="accent5">
                    <a:lumMod val="75000"/>
                  </a:schemeClr>
                </a:solidFill>
              </a:rPr>
              <a:t>Recommendations</a:t>
            </a:r>
          </a:p>
        </p:txBody>
      </p:sp>
      <p:sp>
        <p:nvSpPr>
          <p:cNvPr id="39" name="Rectangle 9">
            <a:extLst>
              <a:ext uri="{FF2B5EF4-FFF2-40B4-BE49-F238E27FC236}">
                <a16:creationId xmlns:a16="http://schemas.microsoft.com/office/drawing/2014/main" id="{CCEBD13A-AE79-4542-8D80-DABD13C9878F}"/>
              </a:ext>
            </a:extLst>
          </p:cNvPr>
          <p:cNvSpPr>
            <a:spLocks noChangeArrowheads="1"/>
          </p:cNvSpPr>
          <p:nvPr/>
        </p:nvSpPr>
        <p:spPr bwMode="auto">
          <a:xfrm>
            <a:off x="6275295" y="4373778"/>
            <a:ext cx="591670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Promote use of Phonepe for bill payments, recharges, and insurance by offering cashback or reward points.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Educate users on time-saving benefits and security.</a:t>
            </a:r>
          </a:p>
        </p:txBody>
      </p:sp>
      <p:sp>
        <p:nvSpPr>
          <p:cNvPr id="40" name="Rectangle 10">
            <a:extLst>
              <a:ext uri="{FF2B5EF4-FFF2-40B4-BE49-F238E27FC236}">
                <a16:creationId xmlns:a16="http://schemas.microsoft.com/office/drawing/2014/main" id="{712CFFB4-6A4D-43CC-8284-C144304A8162}"/>
              </a:ext>
            </a:extLst>
          </p:cNvPr>
          <p:cNvSpPr>
            <a:spLocks noChangeArrowheads="1"/>
          </p:cNvSpPr>
          <p:nvPr/>
        </p:nvSpPr>
        <p:spPr bwMode="auto">
          <a:xfrm>
            <a:off x="6275294" y="2039535"/>
            <a:ext cx="5665693"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Steady and significant growth from 2018 to 2024</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Revenue crossed ₹80 trillion by end of 2024</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Rapid acceleration post-2020, especially after Q2 2021</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Indicates increasing digital adoption across India </a:t>
            </a:r>
          </a:p>
        </p:txBody>
      </p:sp>
    </p:spTree>
    <p:extLst>
      <p:ext uri="{BB962C8B-B14F-4D97-AF65-F5344CB8AC3E}">
        <p14:creationId xmlns:p14="http://schemas.microsoft.com/office/powerpoint/2010/main" val="920173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37F5D6AD-C357-43D1-9390-52FCF946430A}"/>
              </a:ext>
            </a:extLst>
          </p:cNvPr>
          <p:cNvSpPr>
            <a:spLocks noGrp="1"/>
          </p:cNvSpPr>
          <p:nvPr>
            <p:ph type="sldNum" sz="quarter" idx="12"/>
          </p:nvPr>
        </p:nvSpPr>
        <p:spPr/>
        <p:txBody>
          <a:bodyPr/>
          <a:lstStyle/>
          <a:p>
            <a:fld id="{B5CEABB6-07DC-46E8-9B57-56EC44A396E5}" type="slidenum">
              <a:rPr lang="en-US" smtClean="0"/>
              <a:t>6</a:t>
            </a:fld>
            <a:endParaRPr lang="en-US" dirty="0"/>
          </a:p>
        </p:txBody>
      </p:sp>
      <p:pic>
        <p:nvPicPr>
          <p:cNvPr id="19" name="Picture 18">
            <a:extLst>
              <a:ext uri="{FF2B5EF4-FFF2-40B4-BE49-F238E27FC236}">
                <a16:creationId xmlns:a16="http://schemas.microsoft.com/office/drawing/2014/main" id="{B861EAFF-56E8-4840-93C4-887A863D9488}"/>
              </a:ext>
            </a:extLst>
          </p:cNvPr>
          <p:cNvPicPr>
            <a:picLocks noChangeAspect="1"/>
          </p:cNvPicPr>
          <p:nvPr/>
        </p:nvPicPr>
        <p:blipFill>
          <a:blip r:embed="rId2"/>
          <a:stretch>
            <a:fillRect/>
          </a:stretch>
        </p:blipFill>
        <p:spPr>
          <a:xfrm>
            <a:off x="132744" y="1424163"/>
            <a:ext cx="6895586" cy="4650650"/>
          </a:xfrm>
          <a:prstGeom prst="rect">
            <a:avLst/>
          </a:prstGeom>
        </p:spPr>
      </p:pic>
      <p:sp>
        <p:nvSpPr>
          <p:cNvPr id="21" name="TextBox 20">
            <a:extLst>
              <a:ext uri="{FF2B5EF4-FFF2-40B4-BE49-F238E27FC236}">
                <a16:creationId xmlns:a16="http://schemas.microsoft.com/office/drawing/2014/main" id="{518AA61C-E288-4919-A737-2FE379C75E9A}"/>
              </a:ext>
            </a:extLst>
          </p:cNvPr>
          <p:cNvSpPr txBox="1"/>
          <p:nvPr/>
        </p:nvSpPr>
        <p:spPr>
          <a:xfrm>
            <a:off x="3166782" y="389842"/>
            <a:ext cx="6100482" cy="646331"/>
          </a:xfrm>
          <a:prstGeom prst="rect">
            <a:avLst/>
          </a:prstGeom>
          <a:noFill/>
        </p:spPr>
        <p:txBody>
          <a:bodyPr wrap="square">
            <a:spAutoFit/>
          </a:bodyPr>
          <a:lstStyle/>
          <a:p>
            <a:r>
              <a:rPr lang="en-US" sz="3600" dirty="0">
                <a:latin typeface="Californian FB" panose="0207040306080B030204" pitchFamily="18" charset="0"/>
              </a:rPr>
              <a:t>Total Transaction by States</a:t>
            </a:r>
            <a:endParaRPr lang="en-IN" sz="3600" dirty="0">
              <a:latin typeface="Californian FB" panose="0207040306080B030204" pitchFamily="18" charset="0"/>
            </a:endParaRPr>
          </a:p>
        </p:txBody>
      </p:sp>
      <p:sp>
        <p:nvSpPr>
          <p:cNvPr id="30" name="Rectangle 7">
            <a:extLst>
              <a:ext uri="{FF2B5EF4-FFF2-40B4-BE49-F238E27FC236}">
                <a16:creationId xmlns:a16="http://schemas.microsoft.com/office/drawing/2014/main" id="{7AFC539E-F235-456D-AF35-9DE2A11B799C}"/>
              </a:ext>
            </a:extLst>
          </p:cNvPr>
          <p:cNvSpPr>
            <a:spLocks noChangeArrowheads="1"/>
          </p:cNvSpPr>
          <p:nvPr/>
        </p:nvSpPr>
        <p:spPr bwMode="auto">
          <a:xfrm>
            <a:off x="7028330" y="1776989"/>
            <a:ext cx="516367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Maharashtra, Karnataka, and Telangana lead in digital transactions</a:t>
            </a:r>
          </a:p>
          <a:p>
            <a:pPr eaLnBrk="0" fontAlgn="base" hangingPunct="0">
              <a:spcBef>
                <a:spcPct val="0"/>
              </a:spcBef>
              <a:spcAft>
                <a:spcPct val="0"/>
              </a:spcAf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Higher adoption in southern and western states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Low transaction volumes in northeastern and union territories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Highlights regional disparity in digital payment usage</a:t>
            </a:r>
          </a:p>
        </p:txBody>
      </p:sp>
      <p:sp>
        <p:nvSpPr>
          <p:cNvPr id="32" name="TextBox 31">
            <a:extLst>
              <a:ext uri="{FF2B5EF4-FFF2-40B4-BE49-F238E27FC236}">
                <a16:creationId xmlns:a16="http://schemas.microsoft.com/office/drawing/2014/main" id="{C3144870-5833-4367-B610-E3D9A81FC027}"/>
              </a:ext>
            </a:extLst>
          </p:cNvPr>
          <p:cNvSpPr txBox="1"/>
          <p:nvPr/>
        </p:nvSpPr>
        <p:spPr>
          <a:xfrm>
            <a:off x="6849034" y="1272239"/>
            <a:ext cx="2196353" cy="369332"/>
          </a:xfrm>
          <a:prstGeom prst="rect">
            <a:avLst/>
          </a:prstGeom>
          <a:noFill/>
        </p:spPr>
        <p:txBody>
          <a:bodyPr wrap="square" rtlCol="0">
            <a:spAutoFit/>
          </a:bodyPr>
          <a:lstStyle/>
          <a:p>
            <a:r>
              <a:rPr lang="en-IN" dirty="0">
                <a:solidFill>
                  <a:srgbClr val="2423A3"/>
                </a:solidFill>
              </a:rPr>
              <a:t>Key Findings</a:t>
            </a:r>
          </a:p>
        </p:txBody>
      </p:sp>
      <p:sp>
        <p:nvSpPr>
          <p:cNvPr id="33" name="TextBox 32">
            <a:extLst>
              <a:ext uri="{FF2B5EF4-FFF2-40B4-BE49-F238E27FC236}">
                <a16:creationId xmlns:a16="http://schemas.microsoft.com/office/drawing/2014/main" id="{BF9907BD-3E30-4234-86E0-938B34A48279}"/>
              </a:ext>
            </a:extLst>
          </p:cNvPr>
          <p:cNvSpPr txBox="1"/>
          <p:nvPr/>
        </p:nvSpPr>
        <p:spPr>
          <a:xfrm>
            <a:off x="6925235" y="3776383"/>
            <a:ext cx="2196353" cy="369332"/>
          </a:xfrm>
          <a:prstGeom prst="rect">
            <a:avLst/>
          </a:prstGeom>
          <a:noFill/>
        </p:spPr>
        <p:txBody>
          <a:bodyPr wrap="square" rtlCol="0">
            <a:spAutoFit/>
          </a:bodyPr>
          <a:lstStyle/>
          <a:p>
            <a:r>
              <a:rPr lang="en-IN" dirty="0">
                <a:solidFill>
                  <a:srgbClr val="2423A3"/>
                </a:solidFill>
              </a:rPr>
              <a:t>Recommendations</a:t>
            </a:r>
          </a:p>
        </p:txBody>
      </p:sp>
      <p:sp>
        <p:nvSpPr>
          <p:cNvPr id="35" name="Rectangle 8">
            <a:extLst>
              <a:ext uri="{FF2B5EF4-FFF2-40B4-BE49-F238E27FC236}">
                <a16:creationId xmlns:a16="http://schemas.microsoft.com/office/drawing/2014/main" id="{5623FEC7-7D26-4B29-9B6E-2D94EEA9A22A}"/>
              </a:ext>
            </a:extLst>
          </p:cNvPr>
          <p:cNvSpPr>
            <a:spLocks noChangeArrowheads="1"/>
          </p:cNvSpPr>
          <p:nvPr/>
        </p:nvSpPr>
        <p:spPr bwMode="auto">
          <a:xfrm>
            <a:off x="7028329" y="4367911"/>
            <a:ext cx="516367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 Launch awareness campaigns and incentive programs in low-volume states (e.g., NE states, UTs).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 Improve digital infrastructure and merchant onboarding in these areas.</a:t>
            </a:r>
          </a:p>
        </p:txBody>
      </p:sp>
    </p:spTree>
    <p:extLst>
      <p:ext uri="{BB962C8B-B14F-4D97-AF65-F5344CB8AC3E}">
        <p14:creationId xmlns:p14="http://schemas.microsoft.com/office/powerpoint/2010/main" val="3579307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6846F572-6329-45C7-82DF-AC5E284D7F12}"/>
              </a:ext>
            </a:extLst>
          </p:cNvPr>
          <p:cNvSpPr>
            <a:spLocks noGrp="1"/>
          </p:cNvSpPr>
          <p:nvPr>
            <p:ph type="sldNum" sz="quarter" idx="22"/>
          </p:nvPr>
        </p:nvSpPr>
        <p:spPr/>
        <p:txBody>
          <a:bodyPr/>
          <a:lstStyle/>
          <a:p>
            <a:fld id="{B5CEABB6-07DC-46E8-9B57-56EC44A396E5}" type="slidenum">
              <a:rPr lang="en-US" smtClean="0"/>
              <a:pPr/>
              <a:t>7</a:t>
            </a:fld>
            <a:endParaRPr lang="en-US" dirty="0"/>
          </a:p>
        </p:txBody>
      </p:sp>
      <p:pic>
        <p:nvPicPr>
          <p:cNvPr id="13" name="Picture 12">
            <a:extLst>
              <a:ext uri="{FF2B5EF4-FFF2-40B4-BE49-F238E27FC236}">
                <a16:creationId xmlns:a16="http://schemas.microsoft.com/office/drawing/2014/main" id="{0118B5B3-5E60-433A-82DE-8B40A6D523B6}"/>
              </a:ext>
            </a:extLst>
          </p:cNvPr>
          <p:cNvPicPr>
            <a:picLocks noChangeAspect="1"/>
          </p:cNvPicPr>
          <p:nvPr/>
        </p:nvPicPr>
        <p:blipFill>
          <a:blip r:embed="rId2"/>
          <a:stretch>
            <a:fillRect/>
          </a:stretch>
        </p:blipFill>
        <p:spPr>
          <a:xfrm>
            <a:off x="276074" y="1668553"/>
            <a:ext cx="6117364" cy="3520894"/>
          </a:xfrm>
          <a:prstGeom prst="rect">
            <a:avLst/>
          </a:prstGeom>
        </p:spPr>
      </p:pic>
      <p:sp>
        <p:nvSpPr>
          <p:cNvPr id="14" name="TextBox 13">
            <a:extLst>
              <a:ext uri="{FF2B5EF4-FFF2-40B4-BE49-F238E27FC236}">
                <a16:creationId xmlns:a16="http://schemas.microsoft.com/office/drawing/2014/main" id="{8DE9779F-4106-4240-A3F6-61547F8FFBCE}"/>
              </a:ext>
            </a:extLst>
          </p:cNvPr>
          <p:cNvSpPr txBox="1"/>
          <p:nvPr/>
        </p:nvSpPr>
        <p:spPr>
          <a:xfrm>
            <a:off x="2061882" y="551917"/>
            <a:ext cx="9054353" cy="584775"/>
          </a:xfrm>
          <a:prstGeom prst="rect">
            <a:avLst/>
          </a:prstGeom>
          <a:noFill/>
        </p:spPr>
        <p:txBody>
          <a:bodyPr wrap="square" rtlCol="0">
            <a:spAutoFit/>
          </a:bodyPr>
          <a:lstStyle/>
          <a:p>
            <a:r>
              <a:rPr lang="en-US" sz="3200" dirty="0">
                <a:latin typeface="Californian FB" panose="0207040306080B030204" pitchFamily="18" charset="0"/>
              </a:rPr>
              <a:t>Transaction Breakdown by Payment Category</a:t>
            </a:r>
            <a:endParaRPr lang="en-IN" sz="3200" dirty="0">
              <a:latin typeface="Californian FB" panose="0207040306080B030204" pitchFamily="18" charset="0"/>
            </a:endParaRPr>
          </a:p>
        </p:txBody>
      </p:sp>
      <p:sp>
        <p:nvSpPr>
          <p:cNvPr id="15" name="Rectangle 1">
            <a:extLst>
              <a:ext uri="{FF2B5EF4-FFF2-40B4-BE49-F238E27FC236}">
                <a16:creationId xmlns:a16="http://schemas.microsoft.com/office/drawing/2014/main" id="{3C7AC860-A2C0-4086-9F70-4716E764835B}"/>
              </a:ext>
            </a:extLst>
          </p:cNvPr>
          <p:cNvSpPr>
            <a:spLocks noChangeArrowheads="1"/>
          </p:cNvSpPr>
          <p:nvPr/>
        </p:nvSpPr>
        <p:spPr bwMode="auto">
          <a:xfrm>
            <a:off x="6393438" y="2047389"/>
            <a:ext cx="559237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Merchant payments dominate with 55.35% share (₹260 bn)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b="1" dirty="0">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peer-to-peer payments are 2nd with 36.14% (₹170 bn)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 Recharge, bills, financial services form a small portion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 Indicates shift toward digital commerce and retail usage</a:t>
            </a:r>
          </a:p>
        </p:txBody>
      </p:sp>
      <p:sp>
        <p:nvSpPr>
          <p:cNvPr id="16" name="Rectangle 2">
            <a:extLst>
              <a:ext uri="{FF2B5EF4-FFF2-40B4-BE49-F238E27FC236}">
                <a16:creationId xmlns:a16="http://schemas.microsoft.com/office/drawing/2014/main" id="{C036D799-7F5F-4688-B687-89F7C406E146}"/>
              </a:ext>
            </a:extLst>
          </p:cNvPr>
          <p:cNvSpPr>
            <a:spLocks noChangeArrowheads="1"/>
          </p:cNvSpPr>
          <p:nvPr/>
        </p:nvSpPr>
        <p:spPr bwMode="auto">
          <a:xfrm>
            <a:off x="6483084" y="4147938"/>
            <a:ext cx="566409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 Expand POS services and UPI QR accessibility in semi-urban/rural markets.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 Offer business analytics or loyalty programs for small vendors.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latin typeface="Arial" panose="020B0604020202020204" pitchFamily="34" charset="0"/>
            </a:endParaRPr>
          </a:p>
          <a:p>
            <a:pPr eaLnBrk="0" fontAlgn="base" hangingPunct="0">
              <a:spcBef>
                <a:spcPct val="0"/>
              </a:spcBef>
              <a:spcAft>
                <a:spcPct val="0"/>
              </a:spcAft>
              <a:buFontTx/>
              <a:buChar char="•"/>
            </a:pPr>
            <a:r>
              <a:rPr lang="en-US" sz="1400" dirty="0">
                <a:latin typeface="Arial" panose="020B0604020202020204" pitchFamily="34" charset="0"/>
                <a:cs typeface="Arial" panose="020B0604020202020204" pitchFamily="34" charset="0"/>
              </a:rPr>
              <a:t>Convert peer-to-peer users into service users (e.g., mutual  funds, gold purchase, loan offers).</a:t>
            </a:r>
            <a:endParaRPr lang="en-IN" sz="14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543D6AAF-0A3B-4690-B8D7-9B148976FA29}"/>
              </a:ext>
            </a:extLst>
          </p:cNvPr>
          <p:cNvSpPr txBox="1"/>
          <p:nvPr/>
        </p:nvSpPr>
        <p:spPr>
          <a:xfrm>
            <a:off x="6275293" y="1583013"/>
            <a:ext cx="2196353" cy="369332"/>
          </a:xfrm>
          <a:prstGeom prst="rect">
            <a:avLst/>
          </a:prstGeom>
          <a:noFill/>
        </p:spPr>
        <p:txBody>
          <a:bodyPr wrap="square" rtlCol="0">
            <a:spAutoFit/>
          </a:bodyPr>
          <a:lstStyle/>
          <a:p>
            <a:r>
              <a:rPr lang="en-IN" dirty="0">
                <a:solidFill>
                  <a:schemeClr val="accent1">
                    <a:lumMod val="50000"/>
                  </a:schemeClr>
                </a:solidFill>
              </a:rPr>
              <a:t>Key Findings</a:t>
            </a:r>
          </a:p>
        </p:txBody>
      </p:sp>
      <p:sp>
        <p:nvSpPr>
          <p:cNvPr id="20" name="TextBox 19">
            <a:extLst>
              <a:ext uri="{FF2B5EF4-FFF2-40B4-BE49-F238E27FC236}">
                <a16:creationId xmlns:a16="http://schemas.microsoft.com/office/drawing/2014/main" id="{188A5448-4F44-4EF6-A2E9-11CD0B711E27}"/>
              </a:ext>
            </a:extLst>
          </p:cNvPr>
          <p:cNvSpPr txBox="1"/>
          <p:nvPr/>
        </p:nvSpPr>
        <p:spPr>
          <a:xfrm>
            <a:off x="6361261" y="3729671"/>
            <a:ext cx="2196353" cy="369332"/>
          </a:xfrm>
          <a:prstGeom prst="rect">
            <a:avLst/>
          </a:prstGeom>
          <a:noFill/>
        </p:spPr>
        <p:txBody>
          <a:bodyPr wrap="square" rtlCol="0">
            <a:spAutoFit/>
          </a:bodyPr>
          <a:lstStyle/>
          <a:p>
            <a:r>
              <a:rPr lang="en-IN" dirty="0">
                <a:solidFill>
                  <a:schemeClr val="accent1">
                    <a:lumMod val="50000"/>
                  </a:schemeClr>
                </a:solidFill>
              </a:rPr>
              <a:t>Recommendations</a:t>
            </a:r>
          </a:p>
        </p:txBody>
      </p:sp>
    </p:spTree>
    <p:extLst>
      <p:ext uri="{BB962C8B-B14F-4D97-AF65-F5344CB8AC3E}">
        <p14:creationId xmlns:p14="http://schemas.microsoft.com/office/powerpoint/2010/main" val="4036417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DA90-4856-4650-9A13-1FD6E2E4940A}"/>
              </a:ext>
            </a:extLst>
          </p:cNvPr>
          <p:cNvSpPr>
            <a:spLocks noGrp="1"/>
          </p:cNvSpPr>
          <p:nvPr>
            <p:ph type="ctrTitle"/>
          </p:nvPr>
        </p:nvSpPr>
        <p:spPr>
          <a:xfrm>
            <a:off x="6991349" y="2571235"/>
            <a:ext cx="4268321" cy="1715531"/>
          </a:xfrm>
        </p:spPr>
        <p:txBody>
          <a:bodyPr/>
          <a:lstStyle/>
          <a:p>
            <a:r>
              <a:rPr lang="en-US" noProof="1"/>
              <a:t>User engagement </a:t>
            </a:r>
            <a:br>
              <a:rPr lang="en-US" noProof="1"/>
            </a:br>
            <a:r>
              <a:rPr lang="en-US" noProof="1"/>
              <a:t>and </a:t>
            </a:r>
            <a:br>
              <a:rPr lang="en-US" noProof="1"/>
            </a:br>
            <a:r>
              <a:rPr lang="en-US" noProof="1"/>
              <a:t>growth strategy</a:t>
            </a:r>
            <a:br>
              <a:rPr lang="en-US" noProof="1"/>
            </a:br>
            <a:endParaRPr lang="en-IN" dirty="0"/>
          </a:p>
        </p:txBody>
      </p:sp>
    </p:spTree>
    <p:extLst>
      <p:ext uri="{BB962C8B-B14F-4D97-AF65-F5344CB8AC3E}">
        <p14:creationId xmlns:p14="http://schemas.microsoft.com/office/powerpoint/2010/main" val="2427886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8F5FA281-D14B-498F-BBE4-C7A70FF1DBA3}"/>
              </a:ext>
            </a:extLst>
          </p:cNvPr>
          <p:cNvSpPr>
            <a:spLocks noGrp="1"/>
          </p:cNvSpPr>
          <p:nvPr>
            <p:ph type="sldNum" sz="quarter" idx="12"/>
          </p:nvPr>
        </p:nvSpPr>
        <p:spPr/>
        <p:txBody>
          <a:bodyPr/>
          <a:lstStyle/>
          <a:p>
            <a:fld id="{B5CEABB6-07DC-46E8-9B57-56EC44A396E5}" type="slidenum">
              <a:rPr lang="en-US" smtClean="0"/>
              <a:t>9</a:t>
            </a:fld>
            <a:endParaRPr lang="en-US" dirty="0"/>
          </a:p>
        </p:txBody>
      </p:sp>
      <p:sp>
        <p:nvSpPr>
          <p:cNvPr id="18" name="TextBox 17">
            <a:extLst>
              <a:ext uri="{FF2B5EF4-FFF2-40B4-BE49-F238E27FC236}">
                <a16:creationId xmlns:a16="http://schemas.microsoft.com/office/drawing/2014/main" id="{D467E338-1C06-43DB-B0D5-F606CE485AD8}"/>
              </a:ext>
            </a:extLst>
          </p:cNvPr>
          <p:cNvSpPr txBox="1"/>
          <p:nvPr/>
        </p:nvSpPr>
        <p:spPr>
          <a:xfrm>
            <a:off x="2299446" y="289571"/>
            <a:ext cx="9054353" cy="584775"/>
          </a:xfrm>
          <a:prstGeom prst="rect">
            <a:avLst/>
          </a:prstGeom>
          <a:noFill/>
        </p:spPr>
        <p:txBody>
          <a:bodyPr wrap="square" rtlCol="0">
            <a:spAutoFit/>
          </a:bodyPr>
          <a:lstStyle/>
          <a:p>
            <a:r>
              <a:rPr lang="en-US" sz="3200" dirty="0">
                <a:latin typeface="Californian FB" panose="0207040306080B030204" pitchFamily="18" charset="0"/>
              </a:rPr>
              <a:t>User Growth and Engagement Over Time</a:t>
            </a:r>
            <a:endParaRPr lang="en-IN" sz="3200" dirty="0">
              <a:latin typeface="Californian FB" panose="0207040306080B030204" pitchFamily="18" charset="0"/>
            </a:endParaRPr>
          </a:p>
        </p:txBody>
      </p:sp>
      <p:sp>
        <p:nvSpPr>
          <p:cNvPr id="19" name="Rectangle 1">
            <a:extLst>
              <a:ext uri="{FF2B5EF4-FFF2-40B4-BE49-F238E27FC236}">
                <a16:creationId xmlns:a16="http://schemas.microsoft.com/office/drawing/2014/main" id="{602D4C26-ADCE-4943-B862-B6CE0DD7E5F9}"/>
              </a:ext>
            </a:extLst>
          </p:cNvPr>
          <p:cNvSpPr>
            <a:spLocks noChangeArrowheads="1"/>
          </p:cNvSpPr>
          <p:nvPr/>
        </p:nvSpPr>
        <p:spPr bwMode="auto">
          <a:xfrm>
            <a:off x="6311154" y="1579776"/>
            <a:ext cx="577326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Total registered users have grown steadily from 2018 to 2024, crossing 2 billion — showing continuous platform expansion.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App opens have increased rapidly over the years, reaching over 140 billion by 2024, indicating active and repeated usage.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Significant boost in both metrics after 2020 suggests pandemic-driven digital adoption and increased reliance on digital financial tools.</a:t>
            </a:r>
          </a:p>
        </p:txBody>
      </p:sp>
      <p:sp>
        <p:nvSpPr>
          <p:cNvPr id="20" name="TextBox 19">
            <a:extLst>
              <a:ext uri="{FF2B5EF4-FFF2-40B4-BE49-F238E27FC236}">
                <a16:creationId xmlns:a16="http://schemas.microsoft.com/office/drawing/2014/main" id="{D7A182B0-5D43-4839-93C1-F1666DDBCFBE}"/>
              </a:ext>
            </a:extLst>
          </p:cNvPr>
          <p:cNvSpPr txBox="1"/>
          <p:nvPr/>
        </p:nvSpPr>
        <p:spPr>
          <a:xfrm>
            <a:off x="6095999" y="1083348"/>
            <a:ext cx="2196353" cy="369332"/>
          </a:xfrm>
          <a:prstGeom prst="rect">
            <a:avLst/>
          </a:prstGeom>
          <a:noFill/>
        </p:spPr>
        <p:txBody>
          <a:bodyPr wrap="square" rtlCol="0">
            <a:spAutoFit/>
          </a:bodyPr>
          <a:lstStyle/>
          <a:p>
            <a:r>
              <a:rPr lang="en-IN" dirty="0">
                <a:solidFill>
                  <a:srgbClr val="2423A3"/>
                </a:solidFill>
              </a:rPr>
              <a:t>Key Findings</a:t>
            </a:r>
          </a:p>
        </p:txBody>
      </p:sp>
      <p:sp>
        <p:nvSpPr>
          <p:cNvPr id="21" name="TextBox 20">
            <a:extLst>
              <a:ext uri="{FF2B5EF4-FFF2-40B4-BE49-F238E27FC236}">
                <a16:creationId xmlns:a16="http://schemas.microsoft.com/office/drawing/2014/main" id="{B5DB850D-E0BA-4A8C-860E-D578AA89B6A5}"/>
              </a:ext>
            </a:extLst>
          </p:cNvPr>
          <p:cNvSpPr txBox="1"/>
          <p:nvPr/>
        </p:nvSpPr>
        <p:spPr>
          <a:xfrm>
            <a:off x="6095999" y="3577346"/>
            <a:ext cx="2196353" cy="369332"/>
          </a:xfrm>
          <a:prstGeom prst="rect">
            <a:avLst/>
          </a:prstGeom>
          <a:noFill/>
        </p:spPr>
        <p:txBody>
          <a:bodyPr wrap="square" rtlCol="0">
            <a:spAutoFit/>
          </a:bodyPr>
          <a:lstStyle/>
          <a:p>
            <a:r>
              <a:rPr lang="en-IN" dirty="0">
                <a:solidFill>
                  <a:srgbClr val="2423A3"/>
                </a:solidFill>
              </a:rPr>
              <a:t>Recommendations</a:t>
            </a:r>
          </a:p>
        </p:txBody>
      </p:sp>
      <p:sp>
        <p:nvSpPr>
          <p:cNvPr id="22" name="Rectangle 2">
            <a:extLst>
              <a:ext uri="{FF2B5EF4-FFF2-40B4-BE49-F238E27FC236}">
                <a16:creationId xmlns:a16="http://schemas.microsoft.com/office/drawing/2014/main" id="{436F2E58-DB7F-453D-B08A-C3B1613D8914}"/>
              </a:ext>
            </a:extLst>
          </p:cNvPr>
          <p:cNvSpPr>
            <a:spLocks noChangeArrowheads="1"/>
          </p:cNvSpPr>
          <p:nvPr/>
        </p:nvSpPr>
        <p:spPr bwMode="auto">
          <a:xfrm>
            <a:off x="6311154" y="4169955"/>
            <a:ext cx="555811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Reward frequent app openers with tiered loyalty points or personalized offers to retain engagement.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As user base and opens grow, optimize performance, speed, and UX to ensure smooth scalability and satisfaction.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 Use app engagement data to promote additional services like insurance, mutual funds, or gold purchases through in-app notifications.</a:t>
            </a:r>
          </a:p>
        </p:txBody>
      </p:sp>
      <p:pic>
        <p:nvPicPr>
          <p:cNvPr id="3" name="Picture 2">
            <a:extLst>
              <a:ext uri="{FF2B5EF4-FFF2-40B4-BE49-F238E27FC236}">
                <a16:creationId xmlns:a16="http://schemas.microsoft.com/office/drawing/2014/main" id="{6F18F0D5-5842-461E-B5C3-F0E267AC419A}"/>
              </a:ext>
            </a:extLst>
          </p:cNvPr>
          <p:cNvPicPr>
            <a:picLocks noChangeAspect="1"/>
          </p:cNvPicPr>
          <p:nvPr/>
        </p:nvPicPr>
        <p:blipFill>
          <a:blip r:embed="rId2"/>
          <a:stretch>
            <a:fillRect/>
          </a:stretch>
        </p:blipFill>
        <p:spPr>
          <a:xfrm>
            <a:off x="392047" y="1083348"/>
            <a:ext cx="5558115" cy="2549189"/>
          </a:xfrm>
          <a:prstGeom prst="rect">
            <a:avLst/>
          </a:prstGeom>
        </p:spPr>
      </p:pic>
      <p:pic>
        <p:nvPicPr>
          <p:cNvPr id="5" name="Picture 4">
            <a:extLst>
              <a:ext uri="{FF2B5EF4-FFF2-40B4-BE49-F238E27FC236}">
                <a16:creationId xmlns:a16="http://schemas.microsoft.com/office/drawing/2014/main" id="{B043DFC4-72D4-4EEF-8F0C-E5D77F95318F}"/>
              </a:ext>
            </a:extLst>
          </p:cNvPr>
          <p:cNvPicPr>
            <a:picLocks noChangeAspect="1"/>
          </p:cNvPicPr>
          <p:nvPr/>
        </p:nvPicPr>
        <p:blipFill>
          <a:blip r:embed="rId3"/>
          <a:stretch>
            <a:fillRect/>
          </a:stretch>
        </p:blipFill>
        <p:spPr>
          <a:xfrm>
            <a:off x="392047" y="3862871"/>
            <a:ext cx="5558115" cy="2549189"/>
          </a:xfrm>
          <a:prstGeom prst="rect">
            <a:avLst/>
          </a:prstGeom>
        </p:spPr>
      </p:pic>
    </p:spTree>
    <p:extLst>
      <p:ext uri="{BB962C8B-B14F-4D97-AF65-F5344CB8AC3E}">
        <p14:creationId xmlns:p14="http://schemas.microsoft.com/office/powerpoint/2010/main" val="1841618882"/>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966C46A-DC57-4209-80CD-9FE6C93151F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685</TotalTime>
  <Words>1714</Words>
  <Application>Microsoft Office PowerPoint</Application>
  <PresentationFormat>Widescreen</PresentationFormat>
  <Paragraphs>243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Californian FB</vt:lpstr>
      <vt:lpstr>Tenorite</vt:lpstr>
      <vt:lpstr>Monoline</vt:lpstr>
      <vt:lpstr>Phonepe Transaction Insights</vt:lpstr>
      <vt:lpstr>Project Overview</vt:lpstr>
      <vt:lpstr>BUSINESS CASE STUDY</vt:lpstr>
      <vt:lpstr>Decoding transaction dynamics on phonepe </vt:lpstr>
      <vt:lpstr>PowerPoint Presentation</vt:lpstr>
      <vt:lpstr>PowerPoint Presentation</vt:lpstr>
      <vt:lpstr>PowerPoint Presentation</vt:lpstr>
      <vt:lpstr>User engagement  and  growth strategy </vt:lpstr>
      <vt:lpstr>PowerPoint Presentation</vt:lpstr>
      <vt:lpstr>PowerPoint Presentation</vt:lpstr>
      <vt:lpstr>PowerPoint Presentation</vt:lpstr>
      <vt:lpstr>PowerPoint Presentation</vt:lpstr>
      <vt:lpstr>Transaction analysis across states and district </vt:lpstr>
      <vt:lpstr>PowerPoint Presentation</vt:lpstr>
      <vt:lpstr>PowerPoint Presentation</vt:lpstr>
      <vt:lpstr>PowerPoint Presentation</vt:lpstr>
      <vt:lpstr>User Registration analysis </vt:lpstr>
      <vt:lpstr>PowerPoint Presentation</vt:lpstr>
      <vt:lpstr>PowerPoint Presentation</vt:lpstr>
      <vt:lpstr>PowerPoint Presentation</vt:lpstr>
      <vt:lpstr>Insurance transaction analysis </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Phonepe Transaction Insights</dc:title>
  <dc:creator>Ramanathan Natarajan</dc:creator>
  <cp:lastModifiedBy>Ramanathan Natarajan</cp:lastModifiedBy>
  <cp:revision>47</cp:revision>
  <dcterms:created xsi:type="dcterms:W3CDTF">2025-06-18T11:27:05Z</dcterms:created>
  <dcterms:modified xsi:type="dcterms:W3CDTF">2025-06-19T21:19:17Z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