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6" autoAdjust="0"/>
    <p:restoredTop sz="94660"/>
  </p:normalViewPr>
  <p:slideViewPr>
    <p:cSldViewPr>
      <p:cViewPr varScale="1">
        <p:scale>
          <a:sx n="73" d="100"/>
          <a:sy n="73" d="100"/>
        </p:scale>
        <p:origin x="41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vivekkumar\Downloads\Employee_Data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s>
    <c:plotArea>
      <c:layout/>
      <c:barChart>
        <c:barDir val="col"/>
        <c:grouping val="clustered"/>
        <c:varyColors val="0"/>
        <c:ser>
          <c:idx val="0"/>
          <c:order val="0"/>
          <c:tx>
            <c:v>Fixed Term</c:v>
          </c:tx>
          <c:spPr>
            <a:solidFill>
              <a:schemeClr val="accent1"/>
            </a:solidFill>
            <a:ln>
              <a:noFill/>
            </a:ln>
            <a:effectLst/>
          </c:spPr>
          <c:invertIfNegative val="0"/>
          <c:cat>
            <c:strLit>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Lit>
          </c:cat>
          <c:val>
            <c:numLit>
              <c:formatCode>General</c:formatCode>
              <c:ptCount val="14"/>
              <c:pt idx="0">
                <c:v>210026.99000000002</c:v>
              </c:pt>
              <c:pt idx="1">
                <c:v>282340.75</c:v>
              </c:pt>
              <c:pt idx="2">
                <c:v>183397.77</c:v>
              </c:pt>
              <c:pt idx="3">
                <c:v>338518.85</c:v>
              </c:pt>
              <c:pt idx="4">
                <c:v>103885.73999999999</c:v>
              </c:pt>
              <c:pt idx="5">
                <c:v>31816.57</c:v>
              </c:pt>
              <c:pt idx="6">
                <c:v>51165.37</c:v>
              </c:pt>
              <c:pt idx="7">
                <c:v>281368.42</c:v>
              </c:pt>
              <c:pt idx="8">
                <c:v>99683.67</c:v>
              </c:pt>
              <c:pt idx="9">
                <c:v>84598.88</c:v>
              </c:pt>
              <c:pt idx="10">
                <c:v>121134.11</c:v>
              </c:pt>
              <c:pt idx="11">
                <c:v>299427.31</c:v>
              </c:pt>
              <c:pt idx="12">
                <c:v>499439.95000000007</c:v>
              </c:pt>
              <c:pt idx="13">
                <c:v>0</c:v>
              </c:pt>
            </c:numLit>
          </c:val>
          <c:extLst>
            <c:ext xmlns:c16="http://schemas.microsoft.com/office/drawing/2014/chart" uri="{C3380CC4-5D6E-409C-BE32-E72D297353CC}">
              <c16:uniqueId val="{00000000-6B15-4F4C-8BEF-2FF0C5D44B81}"/>
            </c:ext>
          </c:extLst>
        </c:ser>
        <c:ser>
          <c:idx val="1"/>
          <c:order val="1"/>
          <c:tx>
            <c:v>Permanent</c:v>
          </c:tx>
          <c:spPr>
            <a:solidFill>
              <a:schemeClr val="accent2"/>
            </a:solidFill>
            <a:ln>
              <a:noFill/>
            </a:ln>
            <a:effectLst/>
          </c:spPr>
          <c:invertIfNegative val="0"/>
          <c:cat>
            <c:strLit>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Lit>
          </c:cat>
          <c:val>
            <c:numLit>
              <c:formatCode>General</c:formatCode>
              <c:ptCount val="14"/>
              <c:pt idx="0">
                <c:v>970133.37999999989</c:v>
              </c:pt>
              <c:pt idx="1">
                <c:v>1170550.3900000001</c:v>
              </c:pt>
              <c:pt idx="2">
                <c:v>578659.92000000004</c:v>
              </c:pt>
              <c:pt idx="3">
                <c:v>403495.27999999997</c:v>
              </c:pt>
              <c:pt idx="4">
                <c:v>739156.17</c:v>
              </c:pt>
              <c:pt idx="5">
                <c:v>549282.11</c:v>
              </c:pt>
              <c:pt idx="6">
                <c:v>548965.36</c:v>
              </c:pt>
              <c:pt idx="7">
                <c:v>763450.46000000008</c:v>
              </c:pt>
              <c:pt idx="8">
                <c:v>523726.74000000005</c:v>
              </c:pt>
              <c:pt idx="9">
                <c:v>426234.76</c:v>
              </c:pt>
              <c:pt idx="10">
                <c:v>895624.29000000015</c:v>
              </c:pt>
              <c:pt idx="11">
                <c:v>605920.33000000007</c:v>
              </c:pt>
              <c:pt idx="12">
                <c:v>573746.16999999993</c:v>
              </c:pt>
              <c:pt idx="13">
                <c:v>0</c:v>
              </c:pt>
            </c:numLit>
          </c:val>
          <c:extLst>
            <c:ext xmlns:c16="http://schemas.microsoft.com/office/drawing/2014/chart" uri="{C3380CC4-5D6E-409C-BE32-E72D297353CC}">
              <c16:uniqueId val="{00000001-6B15-4F4C-8BEF-2FF0C5D44B81}"/>
            </c:ext>
          </c:extLst>
        </c:ser>
        <c:ser>
          <c:idx val="2"/>
          <c:order val="2"/>
          <c:tx>
            <c:v>Temporary</c:v>
          </c:tx>
          <c:spPr>
            <a:solidFill>
              <a:schemeClr val="accent3"/>
            </a:solidFill>
            <a:ln>
              <a:noFill/>
            </a:ln>
            <a:effectLst/>
          </c:spPr>
          <c:invertIfNegative val="0"/>
          <c:cat>
            <c:strLit>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Lit>
          </c:cat>
          <c:val>
            <c:numLit>
              <c:formatCode>General</c:formatCode>
              <c:ptCount val="14"/>
              <c:pt idx="0">
                <c:v>195893.41</c:v>
              </c:pt>
              <c:pt idx="1">
                <c:v>146720.76</c:v>
              </c:pt>
              <c:pt idx="2">
                <c:v>238334.53</c:v>
              </c:pt>
              <c:pt idx="3">
                <c:v>159716.94</c:v>
              </c:pt>
              <c:pt idx="4">
                <c:v>238172.67</c:v>
              </c:pt>
              <c:pt idx="5">
                <c:v>70755.5</c:v>
              </c:pt>
              <c:pt idx="6">
                <c:v>0</c:v>
              </c:pt>
              <c:pt idx="7">
                <c:v>307401.34999999998</c:v>
              </c:pt>
              <c:pt idx="8">
                <c:v>184150.5</c:v>
              </c:pt>
              <c:pt idx="9">
                <c:v>83191.95</c:v>
              </c:pt>
              <c:pt idx="10">
                <c:v>223630.98</c:v>
              </c:pt>
              <c:pt idx="11">
                <c:v>157212.28</c:v>
              </c:pt>
              <c:pt idx="12">
                <c:v>476941.57999999996</c:v>
              </c:pt>
              <c:pt idx="13">
                <c:v>0</c:v>
              </c:pt>
            </c:numLit>
          </c:val>
          <c:extLst>
            <c:ext xmlns:c16="http://schemas.microsoft.com/office/drawing/2014/chart" uri="{C3380CC4-5D6E-409C-BE32-E72D297353CC}">
              <c16:uniqueId val="{00000002-6B15-4F4C-8BEF-2FF0C5D44B81}"/>
            </c:ext>
          </c:extLst>
        </c:ser>
        <c:ser>
          <c:idx val="3"/>
          <c:order val="3"/>
          <c:tx>
            <c:v>(blank)</c:v>
          </c:tx>
          <c:spPr>
            <a:solidFill>
              <a:schemeClr val="accent4"/>
            </a:solidFill>
            <a:ln>
              <a:noFill/>
            </a:ln>
            <a:effectLst/>
          </c:spPr>
          <c:invertIfNegative val="0"/>
          <c:cat>
            <c:strLit>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Lit>
          </c:cat>
          <c:val>
            <c:numLit>
              <c:formatCode>General</c:formatCode>
              <c:ptCount val="14"/>
              <c:pt idx="0">
                <c:v>0</c:v>
              </c:pt>
              <c:pt idx="1">
                <c:v>0</c:v>
              </c:pt>
              <c:pt idx="2">
                <c:v>0</c:v>
              </c:pt>
              <c:pt idx="3">
                <c:v>0</c:v>
              </c:pt>
              <c:pt idx="4">
                <c:v>0</c:v>
              </c:pt>
              <c:pt idx="5">
                <c:v>0</c:v>
              </c:pt>
              <c:pt idx="6">
                <c:v>0</c:v>
              </c:pt>
              <c:pt idx="7">
                <c:v>0</c:v>
              </c:pt>
              <c:pt idx="8">
                <c:v>0</c:v>
              </c:pt>
              <c:pt idx="9">
                <c:v>0</c:v>
              </c:pt>
              <c:pt idx="10">
                <c:v>0</c:v>
              </c:pt>
              <c:pt idx="11">
                <c:v>0</c:v>
              </c:pt>
              <c:pt idx="12">
                <c:v>0</c:v>
              </c:pt>
              <c:pt idx="13">
                <c:v>0</c:v>
              </c:pt>
            </c:numLit>
          </c:val>
          <c:extLst>
            <c:ext xmlns:c16="http://schemas.microsoft.com/office/drawing/2014/chart" uri="{C3380CC4-5D6E-409C-BE32-E72D297353CC}">
              <c16:uniqueId val="{00000003-6B15-4F4C-8BEF-2FF0C5D44B81}"/>
            </c:ext>
          </c:extLst>
        </c:ser>
        <c:dLbls>
          <c:showLegendKey val="0"/>
          <c:showVal val="0"/>
          <c:showCatName val="0"/>
          <c:showSerName val="0"/>
          <c:showPercent val="0"/>
          <c:showBubbleSize val="0"/>
        </c:dLbls>
        <c:gapWidth val="219"/>
        <c:overlap val="-27"/>
        <c:axId val="46817872"/>
        <c:axId val="181280368"/>
      </c:barChart>
      <c:catAx>
        <c:axId val="46817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280368"/>
        <c:crosses val="autoZero"/>
        <c:auto val="1"/>
        <c:lblAlgn val="ctr"/>
        <c:lblOffset val="100"/>
        <c:noMultiLvlLbl val="0"/>
      </c:catAx>
      <c:valAx>
        <c:axId val="181280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81787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11811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3811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371218" y="243704"/>
            <a:ext cx="9982200" cy="670696"/>
          </a:xfrm>
          <a:prstGeom prst="rect">
            <a:avLst/>
          </a:prstGeom>
        </p:spPr>
        <p:txBody>
          <a:bodyPr vert="horz" wrap="square" lIns="0" tIns="16510" rIns="0" bIns="0" rtlCol="0">
            <a:spAutoFit/>
          </a:bodyPr>
          <a:lstStyle/>
          <a:p>
            <a:pPr marL="12700">
              <a:spcBef>
                <a:spcPts val="130"/>
              </a:spcBef>
              <a:tabLst>
                <a:tab pos="2727960" algn="l"/>
              </a:tabLst>
            </a:pPr>
            <a:r>
              <a:rPr lang="en-US" sz="4250" b="1" spc="-20" dirty="0"/>
              <a:t>Employee Data Analysis using Excel </a:t>
            </a:r>
            <a:endParaRPr sz="4250" b="1" spc="-2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600200" y="3187571"/>
            <a:ext cx="8610600" cy="2508379"/>
          </a:xfrm>
          <a:prstGeom prst="rect">
            <a:avLst/>
          </a:prstGeom>
          <a:noFill/>
        </p:spPr>
        <p:txBody>
          <a:bodyPr wrap="square" rtlCol="0">
            <a:spAutoFit/>
          </a:bodyPr>
          <a:lstStyle/>
          <a:p>
            <a:r>
              <a:rPr lang="en-US" sz="2300" dirty="0">
                <a:cs typeface="Times New Roman" panose="02020603050405020304" pitchFamily="18" charset="0"/>
              </a:rPr>
              <a:t>STUDENT NAME</a:t>
            </a:r>
            <a:r>
              <a:rPr lang="en-US" sz="2300" dirty="0" smtClean="0">
                <a:cs typeface="Times New Roman" panose="02020603050405020304" pitchFamily="18" charset="0"/>
              </a:rPr>
              <a:t>: RAJA RAJESHWARI R</a:t>
            </a:r>
            <a:endParaRPr lang="en-US" sz="2300" dirty="0">
              <a:cs typeface="Times New Roman" panose="02020603050405020304" pitchFamily="18" charset="0"/>
            </a:endParaRPr>
          </a:p>
          <a:p>
            <a:r>
              <a:rPr lang="en-US" sz="2300" dirty="0">
                <a:cs typeface="Times New Roman" panose="02020603050405020304" pitchFamily="18" charset="0"/>
              </a:rPr>
              <a:t>REGISTER NO</a:t>
            </a:r>
            <a:r>
              <a:rPr lang="en-US" sz="2300" dirty="0" smtClean="0">
                <a:cs typeface="Times New Roman" panose="02020603050405020304" pitchFamily="18" charset="0"/>
              </a:rPr>
              <a:t>: </a:t>
            </a:r>
            <a:r>
              <a:rPr lang="en-IN" sz="2300" dirty="0">
                <a:cs typeface="Times New Roman" panose="02020603050405020304" pitchFamily="18" charset="0"/>
              </a:rPr>
              <a:t>76F930D27CCBE5BB701488E3B0A91106, 312208746</a:t>
            </a:r>
            <a:endParaRPr lang="en-US" sz="2300" dirty="0">
              <a:cs typeface="Times New Roman" panose="02020603050405020304" pitchFamily="18" charset="0"/>
            </a:endParaRPr>
          </a:p>
          <a:p>
            <a:r>
              <a:rPr lang="en-US" sz="2300" dirty="0">
                <a:cs typeface="Times New Roman" panose="02020603050405020304" pitchFamily="18" charset="0"/>
              </a:rPr>
              <a:t>DEPARTMENT</a:t>
            </a:r>
            <a:r>
              <a:rPr lang="en-US" sz="2300" dirty="0" smtClean="0">
                <a:cs typeface="Times New Roman" panose="02020603050405020304" pitchFamily="18" charset="0"/>
              </a:rPr>
              <a:t>: B.COM GENERAL</a:t>
            </a:r>
            <a:endParaRPr lang="en-US" sz="2300" dirty="0">
              <a:cs typeface="Times New Roman" panose="02020603050405020304" pitchFamily="18" charset="0"/>
            </a:endParaRPr>
          </a:p>
          <a:p>
            <a:r>
              <a:rPr lang="en-US" sz="2300" dirty="0" smtClean="0">
                <a:cs typeface="Times New Roman" panose="02020603050405020304" pitchFamily="18" charset="0"/>
              </a:rPr>
              <a:t>COLLEGE: </a:t>
            </a:r>
            <a:r>
              <a:rPr lang="en-IN" sz="2300" dirty="0" smtClean="0">
                <a:cs typeface="Times New Roman" panose="02020603050405020304" pitchFamily="18" charset="0"/>
              </a:rPr>
              <a:t>MEENAKSHI COLLEGE FOR WOMEN</a:t>
            </a:r>
          </a:p>
          <a:p>
            <a:r>
              <a:rPr lang="en-IN" dirty="0"/>
              <a:t/>
            </a:r>
            <a:br>
              <a:rPr lang="en-IN" dirty="0"/>
            </a:br>
            <a:endParaRPr lang="en-US" sz="2300" dirty="0">
              <a:cs typeface="Times New Roman" panose="02020603050405020304" pitchFamily="18" charset="0"/>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810896" y="627910"/>
            <a:ext cx="3303904" cy="667490"/>
          </a:xfrm>
          <a:prstGeom prst="rect">
            <a:avLst/>
          </a:prstGeom>
        </p:spPr>
        <p:txBody>
          <a:bodyPr vert="horz" wrap="square" lIns="0" tIns="16510" rIns="0" bIns="0" rtlCol="0">
            <a:spAutoFit/>
          </a:bodyPr>
          <a:lstStyle>
            <a:lvl1pPr marL="12700">
              <a:lnSpc>
                <a:spcPct val="100000"/>
              </a:lnSpc>
              <a:spcBef>
                <a:spcPts val="130"/>
              </a:spcBef>
              <a:tabLst>
                <a:tab pos="2727960" algn="l"/>
              </a:tabLst>
              <a:defRPr sz="4250" b="1" i="0" spc="-20">
                <a:latin typeface="Trebuchet MS"/>
                <a:ea typeface="+mj-ea"/>
                <a:cs typeface="Trebuchet MS"/>
              </a:defRPr>
            </a:lvl1pPr>
          </a:lstStyle>
          <a:p>
            <a:r>
              <a:rPr dirty="0"/>
              <a:t>MODELLING</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10896" y="1916293"/>
            <a:ext cx="8723629" cy="3985706"/>
          </a:xfrm>
          <a:prstGeom prst="rect">
            <a:avLst/>
          </a:prstGeom>
        </p:spPr>
        <p:txBody>
          <a:bodyPr wrap="square">
            <a:spAutoFit/>
          </a:bodyPr>
          <a:lstStyle/>
          <a:p>
            <a:pPr marL="342900" indent="-342900" algn="just">
              <a:buFont typeface="Arial" panose="020B0604020202020204" pitchFamily="34" charset="0"/>
              <a:buChar char="•"/>
            </a:pPr>
            <a:r>
              <a:rPr lang="en-US" sz="2300" b="1" dirty="0" smtClean="0">
                <a:cs typeface="Times New Roman" panose="02020603050405020304" pitchFamily="18" charset="0"/>
              </a:rPr>
              <a:t>STEP-1 </a:t>
            </a:r>
            <a:r>
              <a:rPr lang="en-US" sz="2300" dirty="0" smtClean="0">
                <a:cs typeface="Times New Roman" panose="02020603050405020304" pitchFamily="18" charset="0"/>
              </a:rPr>
              <a:t>DOWNLOAD </a:t>
            </a:r>
            <a:r>
              <a:rPr lang="en-US" sz="2300" dirty="0">
                <a:cs typeface="Times New Roman" panose="02020603050405020304" pitchFamily="18" charset="0"/>
              </a:rPr>
              <a:t>THE EMPLOYEE DATASET AND OPEN THE EMPLOYEE DATASET IN EXCEL</a:t>
            </a:r>
            <a:r>
              <a:rPr lang="en-US" sz="2300" dirty="0" smtClean="0">
                <a:cs typeface="Times New Roman" panose="02020603050405020304" pitchFamily="18" charset="0"/>
              </a:rPr>
              <a:t>.</a:t>
            </a:r>
            <a:endParaRPr lang="en-US" sz="2300" dirty="0">
              <a:cs typeface="Times New Roman" panose="02020603050405020304" pitchFamily="18" charset="0"/>
            </a:endParaRPr>
          </a:p>
          <a:p>
            <a:pPr marL="342900" indent="-342900" algn="just">
              <a:buFont typeface="Arial" panose="020B0604020202020204" pitchFamily="34" charset="0"/>
              <a:buChar char="•"/>
            </a:pPr>
            <a:r>
              <a:rPr lang="en-US" sz="2300" b="1" dirty="0" smtClean="0">
                <a:cs typeface="Times New Roman" panose="02020603050405020304" pitchFamily="18" charset="0"/>
              </a:rPr>
              <a:t>STEP-2  </a:t>
            </a:r>
            <a:r>
              <a:rPr lang="en-US" sz="2300" dirty="0" smtClean="0">
                <a:cs typeface="Times New Roman" panose="02020603050405020304" pitchFamily="18" charset="0"/>
              </a:rPr>
              <a:t>SELECT </a:t>
            </a:r>
            <a:r>
              <a:rPr lang="en-US" sz="2300" dirty="0">
                <a:cs typeface="Times New Roman" panose="02020603050405020304" pitchFamily="18" charset="0"/>
              </a:rPr>
              <a:t>THE ENTIRE DATA AND CLICK ON DATA AND CLICK ON FILTER OPTION.</a:t>
            </a:r>
          </a:p>
          <a:p>
            <a:pPr marL="342900" indent="-342900" algn="just">
              <a:buFont typeface="Arial" panose="020B0604020202020204" pitchFamily="34" charset="0"/>
              <a:buChar char="•"/>
            </a:pPr>
            <a:r>
              <a:rPr lang="en-US" sz="2300" b="1" dirty="0" smtClean="0">
                <a:cs typeface="Times New Roman" panose="02020603050405020304" pitchFamily="18" charset="0"/>
              </a:rPr>
              <a:t>STEP-3  </a:t>
            </a:r>
            <a:r>
              <a:rPr lang="en-US" sz="2300" dirty="0" smtClean="0">
                <a:cs typeface="Times New Roman" panose="02020603050405020304" pitchFamily="18" charset="0"/>
              </a:rPr>
              <a:t>FILTER </a:t>
            </a:r>
            <a:r>
              <a:rPr lang="en-US" sz="2300" dirty="0">
                <a:cs typeface="Times New Roman" panose="02020603050405020304" pitchFamily="18" charset="0"/>
              </a:rPr>
              <a:t>FTP FROM A TO Z ORDER.</a:t>
            </a:r>
          </a:p>
          <a:p>
            <a:pPr marL="342900" indent="-342900" algn="just">
              <a:buFont typeface="Arial" panose="020B0604020202020204" pitchFamily="34" charset="0"/>
              <a:buChar char="•"/>
            </a:pPr>
            <a:r>
              <a:rPr lang="en-US" sz="2300" b="1" dirty="0" smtClean="0">
                <a:cs typeface="Times New Roman" panose="02020603050405020304" pitchFamily="18" charset="0"/>
              </a:rPr>
              <a:t>STEP-4</a:t>
            </a:r>
            <a:r>
              <a:rPr lang="en-US" sz="2300" dirty="0" smtClean="0">
                <a:cs typeface="Times New Roman" panose="02020603050405020304" pitchFamily="18" charset="0"/>
              </a:rPr>
              <a:t> SELECT </a:t>
            </a:r>
            <a:r>
              <a:rPr lang="en-US" sz="2300" dirty="0">
                <a:cs typeface="Times New Roman" panose="02020603050405020304" pitchFamily="18" charset="0"/>
              </a:rPr>
              <a:t>THE ENTIRE DATA AND CLICK ON INSERT AND CLICK ON PIVOT TABLE TO CREATE PIVOT TABLE.</a:t>
            </a:r>
          </a:p>
          <a:p>
            <a:pPr marL="342900" indent="-342900" algn="just">
              <a:buFont typeface="Arial" panose="020B0604020202020204" pitchFamily="34" charset="0"/>
              <a:buChar char="•"/>
            </a:pPr>
            <a:r>
              <a:rPr lang="en-US" sz="2300" b="1" dirty="0" smtClean="0">
                <a:cs typeface="Times New Roman" panose="02020603050405020304" pitchFamily="18" charset="0"/>
              </a:rPr>
              <a:t>STEP-5  </a:t>
            </a:r>
            <a:r>
              <a:rPr lang="en-US" sz="2300" dirty="0">
                <a:cs typeface="Times New Roman" panose="02020603050405020304" pitchFamily="18" charset="0"/>
              </a:rPr>
              <a:t>DRAG THE NEEDED DATA AND CREATE A PIVOT TABLE.</a:t>
            </a:r>
          </a:p>
          <a:p>
            <a:pPr marL="342900" indent="-342900" algn="just">
              <a:buFont typeface="Arial" panose="020B0604020202020204" pitchFamily="34" charset="0"/>
              <a:buChar char="•"/>
            </a:pPr>
            <a:r>
              <a:rPr lang="en-US" sz="2300" b="1" dirty="0" smtClean="0">
                <a:cs typeface="Times New Roman" panose="02020603050405020304" pitchFamily="18" charset="0"/>
              </a:rPr>
              <a:t>STEP-6  </a:t>
            </a:r>
            <a:r>
              <a:rPr lang="en-US" sz="2300" dirty="0">
                <a:cs typeface="Times New Roman" panose="02020603050405020304" pitchFamily="18" charset="0"/>
              </a:rPr>
              <a:t>SELECT THE PIVOT TABLE AND CLICK ON INSERT.</a:t>
            </a:r>
          </a:p>
          <a:p>
            <a:pPr marL="342900" indent="-342900" algn="just">
              <a:buFont typeface="Arial" panose="020B0604020202020204" pitchFamily="34" charset="0"/>
              <a:buChar char="•"/>
            </a:pPr>
            <a:r>
              <a:rPr lang="en-US" sz="2300" b="1" dirty="0">
                <a:cs typeface="Times New Roman" panose="02020603050405020304" pitchFamily="18" charset="0"/>
              </a:rPr>
              <a:t>STEP-7 </a:t>
            </a:r>
            <a:r>
              <a:rPr lang="en-US" sz="2300" dirty="0">
                <a:cs typeface="Times New Roman" panose="02020603050405020304" pitchFamily="18" charset="0"/>
              </a:rPr>
              <a:t> NOW CLICK ON THE CHART THAT YOU </a:t>
            </a:r>
            <a:r>
              <a:rPr lang="en-US" sz="2300" dirty="0" smtClean="0">
                <a:cs typeface="Times New Roman" panose="02020603050405020304" pitchFamily="18" charset="0"/>
              </a:rPr>
              <a:t>WANT.</a:t>
            </a:r>
          </a:p>
          <a:p>
            <a:pPr marL="342900" indent="-342900" algn="just">
              <a:buFont typeface="Arial" panose="020B0604020202020204" pitchFamily="34" charset="0"/>
              <a:buChar char="•"/>
            </a:pPr>
            <a:r>
              <a:rPr lang="en-US" sz="2300" b="1" dirty="0" smtClean="0">
                <a:cs typeface="Times New Roman" panose="02020603050405020304" pitchFamily="18" charset="0"/>
              </a:rPr>
              <a:t>STEP-8 </a:t>
            </a:r>
            <a:r>
              <a:rPr lang="en-US" sz="2300" dirty="0" smtClean="0">
                <a:cs typeface="Times New Roman" panose="02020603050405020304" pitchFamily="18" charset="0"/>
              </a:rPr>
              <a:t> THE CHART IS CREATED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609600"/>
            <a:ext cx="2437130" cy="667490"/>
          </a:xfrm>
          <a:prstGeom prst="rect">
            <a:avLst/>
          </a:prstGeom>
        </p:spPr>
        <p:txBody>
          <a:bodyPr vert="horz" wrap="square" lIns="0" tIns="16510" rIns="0" bIns="0" rtlCol="0">
            <a:spAutoFit/>
          </a:bodyPr>
          <a:lstStyle/>
          <a:p>
            <a:pPr marL="12700">
              <a:spcBef>
                <a:spcPts val="130"/>
              </a:spcBef>
              <a:tabLst>
                <a:tab pos="2727960" algn="l"/>
              </a:tabLst>
            </a:pPr>
            <a:r>
              <a:rPr sz="4250" spc="-20" dirty="0"/>
              <a:t>RESULTS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3996486380"/>
              </p:ext>
            </p:extLst>
          </p:nvPr>
        </p:nvGraphicFramePr>
        <p:xfrm>
          <a:off x="755332" y="1678224"/>
          <a:ext cx="7467600" cy="18648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137306519"/>
              </p:ext>
            </p:extLst>
          </p:nvPr>
        </p:nvGraphicFramePr>
        <p:xfrm>
          <a:off x="955157" y="3648891"/>
          <a:ext cx="6553201" cy="2712720"/>
        </p:xfrm>
        <a:graphic>
          <a:graphicData uri="http://schemas.openxmlformats.org/drawingml/2006/table">
            <a:tbl>
              <a:tblPr>
                <a:tableStyleId>{5C22544A-7EE6-4342-B048-85BDC9FD1C3A}</a:tableStyleId>
              </a:tblPr>
              <a:tblGrid>
                <a:gridCol w="2389370">
                  <a:extLst>
                    <a:ext uri="{9D8B030D-6E8A-4147-A177-3AD203B41FA5}">
                      <a16:colId xmlns:a16="http://schemas.microsoft.com/office/drawing/2014/main" val="2815860163"/>
                    </a:ext>
                  </a:extLst>
                </a:gridCol>
                <a:gridCol w="1018997">
                  <a:extLst>
                    <a:ext uri="{9D8B030D-6E8A-4147-A177-3AD203B41FA5}">
                      <a16:colId xmlns:a16="http://schemas.microsoft.com/office/drawing/2014/main" val="1792759468"/>
                    </a:ext>
                  </a:extLst>
                </a:gridCol>
                <a:gridCol w="1018997">
                  <a:extLst>
                    <a:ext uri="{9D8B030D-6E8A-4147-A177-3AD203B41FA5}">
                      <a16:colId xmlns:a16="http://schemas.microsoft.com/office/drawing/2014/main" val="1642015205"/>
                    </a:ext>
                  </a:extLst>
                </a:gridCol>
                <a:gridCol w="1018997">
                  <a:extLst>
                    <a:ext uri="{9D8B030D-6E8A-4147-A177-3AD203B41FA5}">
                      <a16:colId xmlns:a16="http://schemas.microsoft.com/office/drawing/2014/main" val="658170259"/>
                    </a:ext>
                  </a:extLst>
                </a:gridCol>
                <a:gridCol w="1106840">
                  <a:extLst>
                    <a:ext uri="{9D8B030D-6E8A-4147-A177-3AD203B41FA5}">
                      <a16:colId xmlns:a16="http://schemas.microsoft.com/office/drawing/2014/main" val="783244973"/>
                    </a:ext>
                  </a:extLst>
                </a:gridCol>
              </a:tblGrid>
              <a:tr h="165588">
                <a:tc>
                  <a:txBody>
                    <a:bodyPr/>
                    <a:lstStyle/>
                    <a:p>
                      <a:pPr algn="ctr" fontAlgn="b"/>
                      <a:r>
                        <a:rPr lang="en-IN" sz="1050" b="1" u="none" strike="noStrike" dirty="0">
                          <a:effectLst/>
                          <a:latin typeface="+mn-lt"/>
                        </a:rPr>
                        <a:t>Sum of Salary</a:t>
                      </a:r>
                      <a:endParaRPr lang="en-IN" sz="1050" b="1"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IN" sz="1050" b="1" u="none" strike="noStrike" dirty="0" smtClean="0">
                          <a:effectLst/>
                          <a:latin typeface="+mn-lt"/>
                        </a:rPr>
                        <a:t>Salaries</a:t>
                      </a:r>
                      <a:endParaRPr lang="en-IN" sz="1050" b="1"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endParaRPr lang="en-IN" sz="1050" b="1"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endParaRPr lang="en-IN" sz="1050" b="1"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endParaRPr lang="en-IN" sz="1050" b="1"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960983245"/>
                  </a:ext>
                </a:extLst>
              </a:tr>
              <a:tr h="161681">
                <a:tc>
                  <a:txBody>
                    <a:bodyPr/>
                    <a:lstStyle/>
                    <a:p>
                      <a:pPr algn="ctr" fontAlgn="b"/>
                      <a:r>
                        <a:rPr lang="en-IN" sz="1050" b="1" u="none" strike="noStrike" dirty="0">
                          <a:effectLst/>
                          <a:latin typeface="+mn-lt"/>
                        </a:rPr>
                        <a:t>Department  wise</a:t>
                      </a:r>
                      <a:endParaRPr lang="en-IN" sz="1050" b="1"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IN" sz="1050" b="1" u="none" strike="noStrike" dirty="0">
                          <a:effectLst/>
                          <a:latin typeface="+mn-lt"/>
                        </a:rPr>
                        <a:t>Fixed Term</a:t>
                      </a:r>
                      <a:endParaRPr lang="en-IN" sz="1050" b="1"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IN" sz="1050" b="1" u="none" strike="noStrike" dirty="0">
                          <a:effectLst/>
                          <a:latin typeface="+mn-lt"/>
                        </a:rPr>
                        <a:t>Permanent</a:t>
                      </a:r>
                      <a:endParaRPr lang="en-IN" sz="1050" b="1"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IN" sz="1050" b="1" u="none" strike="noStrike" dirty="0">
                          <a:effectLst/>
                          <a:latin typeface="+mn-lt"/>
                        </a:rPr>
                        <a:t>Temporary</a:t>
                      </a:r>
                      <a:endParaRPr lang="en-IN" sz="1050" b="1"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IN" sz="1050" b="1" u="none" strike="noStrike" dirty="0">
                          <a:effectLst/>
                          <a:latin typeface="+mn-lt"/>
                        </a:rPr>
                        <a:t>Grand Total</a:t>
                      </a:r>
                      <a:endParaRPr lang="en-IN" sz="1050" b="1"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449660828"/>
                  </a:ext>
                </a:extLst>
              </a:tr>
              <a:tr h="161681">
                <a:tc>
                  <a:txBody>
                    <a:bodyPr/>
                    <a:lstStyle/>
                    <a:p>
                      <a:pPr algn="ctr" fontAlgn="b"/>
                      <a:r>
                        <a:rPr lang="en-IN" sz="1050" u="none" strike="noStrike" dirty="0">
                          <a:effectLst/>
                          <a:latin typeface="+mn-lt"/>
                        </a:rPr>
                        <a:t>Accounting</a:t>
                      </a:r>
                      <a:endParaRPr lang="en-IN" sz="105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210026.99</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970133.38</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195893.41</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1376053.78</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6955167"/>
                  </a:ext>
                </a:extLst>
              </a:tr>
              <a:tr h="161681">
                <a:tc>
                  <a:txBody>
                    <a:bodyPr/>
                    <a:lstStyle/>
                    <a:p>
                      <a:pPr algn="ctr" fontAlgn="b"/>
                      <a:r>
                        <a:rPr lang="en-IN" sz="1050" u="none" strike="noStrike" dirty="0">
                          <a:effectLst/>
                          <a:latin typeface="+mn-lt"/>
                        </a:rPr>
                        <a:t>Business Development</a:t>
                      </a:r>
                      <a:endParaRPr lang="en-IN" sz="105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282340.75</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1170550.39</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146720.76</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1599611.9</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68064035"/>
                  </a:ext>
                </a:extLst>
              </a:tr>
              <a:tr h="161681">
                <a:tc>
                  <a:txBody>
                    <a:bodyPr/>
                    <a:lstStyle/>
                    <a:p>
                      <a:pPr algn="ctr" fontAlgn="b"/>
                      <a:r>
                        <a:rPr lang="en-IN" sz="1050" u="none" strike="noStrike" dirty="0">
                          <a:effectLst/>
                          <a:latin typeface="+mn-lt"/>
                        </a:rPr>
                        <a:t>Engineering</a:t>
                      </a:r>
                      <a:endParaRPr lang="en-IN" sz="105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183397.77</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578659.92</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238334.53</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dirty="0">
                          <a:effectLst/>
                          <a:latin typeface="+mn-lt"/>
                        </a:rPr>
                        <a:t>1000392.22</a:t>
                      </a:r>
                      <a:endParaRPr lang="en-IN" sz="105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41521673"/>
                  </a:ext>
                </a:extLst>
              </a:tr>
              <a:tr h="161681">
                <a:tc>
                  <a:txBody>
                    <a:bodyPr/>
                    <a:lstStyle/>
                    <a:p>
                      <a:pPr algn="ctr" fontAlgn="b"/>
                      <a:r>
                        <a:rPr lang="en-IN" sz="1050" u="none" strike="noStrike" dirty="0">
                          <a:effectLst/>
                          <a:latin typeface="+mn-lt"/>
                        </a:rPr>
                        <a:t>Human Resources</a:t>
                      </a:r>
                      <a:endParaRPr lang="en-IN" sz="105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dirty="0">
                          <a:effectLst/>
                          <a:latin typeface="+mn-lt"/>
                        </a:rPr>
                        <a:t>338518.85</a:t>
                      </a:r>
                      <a:endParaRPr lang="en-IN" sz="105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403495.28</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159716.94</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901731.07</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4066097"/>
                  </a:ext>
                </a:extLst>
              </a:tr>
              <a:tr h="161681">
                <a:tc>
                  <a:txBody>
                    <a:bodyPr/>
                    <a:lstStyle/>
                    <a:p>
                      <a:pPr algn="ctr" fontAlgn="b"/>
                      <a:r>
                        <a:rPr lang="en-IN" sz="1050" u="none" strike="noStrike">
                          <a:effectLst/>
                          <a:latin typeface="+mn-lt"/>
                        </a:rPr>
                        <a:t>Legal</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dirty="0">
                          <a:effectLst/>
                          <a:latin typeface="+mn-lt"/>
                        </a:rPr>
                        <a:t>103885.74</a:t>
                      </a:r>
                      <a:endParaRPr lang="en-IN" sz="105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739156.17</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238172.67</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1081214.58</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8139176"/>
                  </a:ext>
                </a:extLst>
              </a:tr>
              <a:tr h="161681">
                <a:tc>
                  <a:txBody>
                    <a:bodyPr/>
                    <a:lstStyle/>
                    <a:p>
                      <a:pPr algn="ctr" fontAlgn="b"/>
                      <a:r>
                        <a:rPr lang="en-IN" sz="1050" u="none" strike="noStrike">
                          <a:effectLst/>
                          <a:latin typeface="+mn-lt"/>
                        </a:rPr>
                        <a:t>Marketing</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dirty="0">
                          <a:effectLst/>
                          <a:latin typeface="+mn-lt"/>
                        </a:rPr>
                        <a:t>31816.57</a:t>
                      </a:r>
                      <a:endParaRPr lang="en-IN" sz="105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549282.11</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70755.5</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651854.18</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0271801"/>
                  </a:ext>
                </a:extLst>
              </a:tr>
              <a:tr h="161681">
                <a:tc>
                  <a:txBody>
                    <a:bodyPr/>
                    <a:lstStyle/>
                    <a:p>
                      <a:pPr algn="ctr" fontAlgn="b"/>
                      <a:r>
                        <a:rPr lang="en-IN" sz="1050" u="none" strike="noStrike">
                          <a:effectLst/>
                          <a:latin typeface="+mn-lt"/>
                        </a:rPr>
                        <a:t>NULL</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dirty="0">
                          <a:effectLst/>
                          <a:latin typeface="+mn-lt"/>
                        </a:rPr>
                        <a:t>51165.37</a:t>
                      </a:r>
                      <a:endParaRPr lang="en-IN" sz="105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548965.36</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600130.73</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49917197"/>
                  </a:ext>
                </a:extLst>
              </a:tr>
              <a:tr h="161681">
                <a:tc>
                  <a:txBody>
                    <a:bodyPr/>
                    <a:lstStyle/>
                    <a:p>
                      <a:pPr algn="ctr" fontAlgn="b"/>
                      <a:r>
                        <a:rPr lang="en-IN" sz="1050" u="none" strike="noStrike">
                          <a:effectLst/>
                          <a:latin typeface="+mn-lt"/>
                        </a:rPr>
                        <a:t>Product Management</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dirty="0">
                          <a:effectLst/>
                          <a:latin typeface="+mn-lt"/>
                        </a:rPr>
                        <a:t>281368.42</a:t>
                      </a:r>
                      <a:endParaRPr lang="en-IN" sz="105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dirty="0">
                          <a:effectLst/>
                          <a:latin typeface="+mn-lt"/>
                        </a:rPr>
                        <a:t>763450.46</a:t>
                      </a:r>
                      <a:endParaRPr lang="en-IN" sz="105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307401.35</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1352220.23</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65346119"/>
                  </a:ext>
                </a:extLst>
              </a:tr>
              <a:tr h="161681">
                <a:tc>
                  <a:txBody>
                    <a:bodyPr/>
                    <a:lstStyle/>
                    <a:p>
                      <a:pPr algn="ctr" fontAlgn="b"/>
                      <a:r>
                        <a:rPr lang="en-IN" sz="1050" u="none" strike="noStrike">
                          <a:effectLst/>
                          <a:latin typeface="+mn-lt"/>
                        </a:rPr>
                        <a:t>Research and Development</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dirty="0">
                          <a:effectLst/>
                          <a:latin typeface="+mn-lt"/>
                        </a:rPr>
                        <a:t>99683.67</a:t>
                      </a:r>
                      <a:endParaRPr lang="en-IN" sz="105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523726.74</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184150.5</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807560.91</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17798325"/>
                  </a:ext>
                </a:extLst>
              </a:tr>
              <a:tr h="161681">
                <a:tc>
                  <a:txBody>
                    <a:bodyPr/>
                    <a:lstStyle/>
                    <a:p>
                      <a:pPr algn="ctr" fontAlgn="b"/>
                      <a:r>
                        <a:rPr lang="en-IN" sz="1050" u="none" strike="noStrike">
                          <a:effectLst/>
                          <a:latin typeface="+mn-lt"/>
                        </a:rPr>
                        <a:t>Sales</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84598.88</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dirty="0">
                          <a:effectLst/>
                          <a:latin typeface="+mn-lt"/>
                        </a:rPr>
                        <a:t>426234.76</a:t>
                      </a:r>
                      <a:endParaRPr lang="en-IN" sz="105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83191.95</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594025.59</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76728930"/>
                  </a:ext>
                </a:extLst>
              </a:tr>
              <a:tr h="161681">
                <a:tc>
                  <a:txBody>
                    <a:bodyPr/>
                    <a:lstStyle/>
                    <a:p>
                      <a:pPr algn="ctr" fontAlgn="b"/>
                      <a:r>
                        <a:rPr lang="en-IN" sz="1050" u="none" strike="noStrike">
                          <a:effectLst/>
                          <a:latin typeface="+mn-lt"/>
                        </a:rPr>
                        <a:t>Services</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121134.11</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dirty="0">
                          <a:effectLst/>
                          <a:latin typeface="+mn-lt"/>
                        </a:rPr>
                        <a:t>895624.29</a:t>
                      </a:r>
                      <a:endParaRPr lang="en-IN" sz="105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223630.98</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dirty="0">
                          <a:effectLst/>
                          <a:latin typeface="+mn-lt"/>
                        </a:rPr>
                        <a:t>1240389.38</a:t>
                      </a:r>
                      <a:endParaRPr lang="en-IN" sz="105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04355393"/>
                  </a:ext>
                </a:extLst>
              </a:tr>
              <a:tr h="161681">
                <a:tc>
                  <a:txBody>
                    <a:bodyPr/>
                    <a:lstStyle/>
                    <a:p>
                      <a:pPr algn="ctr" fontAlgn="b"/>
                      <a:r>
                        <a:rPr lang="en-IN" sz="1050" u="none" strike="noStrike">
                          <a:effectLst/>
                          <a:latin typeface="+mn-lt"/>
                        </a:rPr>
                        <a:t>Support</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299427.31</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dirty="0">
                          <a:effectLst/>
                          <a:latin typeface="+mn-lt"/>
                        </a:rPr>
                        <a:t>605920.33</a:t>
                      </a:r>
                      <a:endParaRPr lang="en-IN" sz="105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157212.28</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1062559.92</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4256607"/>
                  </a:ext>
                </a:extLst>
              </a:tr>
              <a:tr h="161681">
                <a:tc>
                  <a:txBody>
                    <a:bodyPr/>
                    <a:lstStyle/>
                    <a:p>
                      <a:pPr algn="ctr" fontAlgn="b"/>
                      <a:r>
                        <a:rPr lang="en-IN" sz="1050" u="none" strike="noStrike">
                          <a:effectLst/>
                          <a:latin typeface="+mn-lt"/>
                        </a:rPr>
                        <a:t>Training</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499439.95</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dirty="0">
                          <a:effectLst/>
                          <a:latin typeface="+mn-lt"/>
                        </a:rPr>
                        <a:t>573746.17</a:t>
                      </a:r>
                      <a:endParaRPr lang="en-IN" sz="105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476941.58</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1550127.7</a:t>
                      </a:r>
                      <a:endParaRPr lang="en-IN" sz="105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08558733"/>
                  </a:ext>
                </a:extLst>
              </a:tr>
              <a:tr h="161681">
                <a:tc>
                  <a:txBody>
                    <a:bodyPr/>
                    <a:lstStyle/>
                    <a:p>
                      <a:pPr algn="ctr" fontAlgn="b"/>
                      <a:r>
                        <a:rPr lang="en-IN" sz="1050" u="none" strike="noStrike">
                          <a:effectLst/>
                          <a:latin typeface="+mn-lt"/>
                        </a:rPr>
                        <a:t>Grand Total</a:t>
                      </a:r>
                      <a:endParaRPr lang="en-IN" sz="1050" b="1"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a:effectLst/>
                          <a:latin typeface="+mn-lt"/>
                        </a:rPr>
                        <a:t>2586804.38</a:t>
                      </a:r>
                      <a:endParaRPr lang="en-IN" sz="1050" b="1"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dirty="0">
                          <a:effectLst/>
                          <a:latin typeface="+mn-lt"/>
                        </a:rPr>
                        <a:t>8748945.36</a:t>
                      </a:r>
                      <a:endParaRPr lang="en-IN" sz="1050" b="1"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dirty="0">
                          <a:effectLst/>
                          <a:latin typeface="+mn-lt"/>
                        </a:rPr>
                        <a:t>2482122.45</a:t>
                      </a:r>
                      <a:endParaRPr lang="en-IN" sz="1050" b="1"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050" u="none" strike="noStrike" dirty="0">
                          <a:effectLst/>
                          <a:latin typeface="+mn-lt"/>
                        </a:rPr>
                        <a:t>13817872.19</a:t>
                      </a:r>
                      <a:endParaRPr lang="en-IN" sz="1050" b="1"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63368876"/>
                  </a:ext>
                </a:extLst>
              </a:tr>
            </a:tbl>
          </a:graphicData>
        </a:graphic>
      </p:graphicFrame>
      <p:sp>
        <p:nvSpPr>
          <p:cNvPr id="4" name="Rectangle 3"/>
          <p:cNvSpPr/>
          <p:nvPr/>
        </p:nvSpPr>
        <p:spPr>
          <a:xfrm>
            <a:off x="3650091" y="1403083"/>
            <a:ext cx="1163332" cy="338554"/>
          </a:xfrm>
          <a:prstGeom prst="rect">
            <a:avLst/>
          </a:prstGeom>
        </p:spPr>
        <p:txBody>
          <a:bodyPr wrap="none">
            <a:spAutoFit/>
          </a:bodyPr>
          <a:lstStyle/>
          <a:p>
            <a:r>
              <a:rPr lang="en-IN" sz="1600" b="1" dirty="0" smtClean="0">
                <a:cs typeface="Times New Roman" panose="02020603050405020304" pitchFamily="18" charset="0"/>
              </a:rPr>
              <a:t>BAR CHART</a:t>
            </a:r>
            <a:endParaRPr lang="en-IN" sz="1600" b="1" dirty="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609600"/>
            <a:ext cx="3657600" cy="670696"/>
          </a:xfrm>
        </p:spPr>
        <p:txBody>
          <a:bodyPr vert="horz" wrap="square" lIns="0" tIns="16510" rIns="0" bIns="0" rtlCol="0">
            <a:spAutoFit/>
          </a:bodyPr>
          <a:lstStyle/>
          <a:p>
            <a:pPr marL="12700">
              <a:spcBef>
                <a:spcPts val="130"/>
              </a:spcBef>
              <a:tabLst>
                <a:tab pos="2727960" algn="l"/>
              </a:tabLst>
            </a:pPr>
            <a:r>
              <a:rPr lang="en-US" sz="4250" spc="-20" dirty="0" smtClean="0"/>
              <a:t>CONCLUSION</a:t>
            </a:r>
            <a:endParaRPr lang="en-IN" sz="4250" spc="-20" dirty="0"/>
          </a:p>
        </p:txBody>
      </p:sp>
      <p:sp>
        <p:nvSpPr>
          <p:cNvPr id="4" name="Content Placeholder 2">
            <a:extLst>
              <a:ext uri="{FF2B5EF4-FFF2-40B4-BE49-F238E27FC236}">
                <a16:creationId xmlns:a16="http://schemas.microsoft.com/office/drawing/2014/main" id="{C83A06FE-11D7-4040-3884-D1FF4023E2EA}"/>
              </a:ext>
            </a:extLst>
          </p:cNvPr>
          <p:cNvSpPr txBox="1">
            <a:spLocks/>
          </p:cNvSpPr>
          <p:nvPr/>
        </p:nvSpPr>
        <p:spPr>
          <a:xfrm>
            <a:off x="838200" y="1905000"/>
            <a:ext cx="8229600" cy="2484119"/>
          </a:xfrm>
          <a:prstGeom prst="rect">
            <a:avLst/>
          </a:prstGeom>
        </p:spPr>
        <p:txBody>
          <a:bodyPr>
            <a:normAutofit/>
          </a:bodyPr>
          <a:lstStyle>
            <a:defPPr>
              <a:defRPr lang="en-US"/>
            </a:defPPr>
            <a:lvl1pPr marL="342900" indent="-342900" algn="just">
              <a:buFont typeface="Arial" panose="020B0604020202020204" pitchFamily="34" charset="0"/>
              <a:buChar char="•"/>
              <a:defRPr sz="2300">
                <a:cs typeface="Times New Roman" panose="02020603050405020304" pitchFamily="18" charset="0"/>
              </a:defRPr>
            </a:lvl1pPr>
          </a:lstStyle>
          <a:p>
            <a:pPr marL="0" indent="0">
              <a:buNone/>
            </a:pPr>
            <a:r>
              <a:rPr lang="en-IN" dirty="0"/>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14705" y="685800"/>
            <a:ext cx="3909695" cy="678180"/>
          </a:xfrm>
          <a:prstGeom prst="rect">
            <a:avLst/>
          </a:prstGeom>
        </p:spPr>
        <p:txBody>
          <a:bodyPr vert="horz" wrap="square" lIns="0" tIns="16510" rIns="0" bIns="0" rtlCol="0">
            <a:spAutoFit/>
          </a:bodyPr>
          <a:lstStyle/>
          <a:p>
            <a:pPr marL="12700">
              <a:spcBef>
                <a:spcPts val="130"/>
              </a:spcBef>
              <a:tabLst>
                <a:tab pos="2727960" algn="l"/>
              </a:tabLst>
            </a:pPr>
            <a:r>
              <a:rPr sz="4250" spc="-20" dirty="0"/>
              <a:t>PROJECT TITLE</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240429"/>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72009" y="3200400"/>
            <a:ext cx="4644009" cy="3629023"/>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551710"/>
            <a:ext cx="2357120" cy="667490"/>
          </a:xfrm>
          <a:prstGeom prst="rect">
            <a:avLst/>
          </a:prstGeom>
        </p:spPr>
        <p:txBody>
          <a:bodyPr vert="horz" wrap="square" lIns="0" tIns="16510" rIns="0" bIns="0" rtlCol="0">
            <a:spAutoFit/>
          </a:bodyPr>
          <a:lstStyle/>
          <a:p>
            <a:pPr marL="12700">
              <a:spcBef>
                <a:spcPts val="130"/>
              </a:spcBef>
              <a:tabLst>
                <a:tab pos="2727960" algn="l"/>
              </a:tabLst>
            </a:pPr>
            <a:r>
              <a:rPr sz="4250" spc="-2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485950" y="1809339"/>
            <a:ext cx="5029200" cy="3708708"/>
          </a:xfrm>
          <a:prstGeom prst="rect">
            <a:avLst/>
          </a:prstGeom>
          <a:noFill/>
        </p:spPr>
        <p:txBody>
          <a:bodyPr wrap="square" rtlCol="0">
            <a:spAutoFit/>
          </a:bodyPr>
          <a:lstStyle/>
          <a:p>
            <a:pPr marL="457200" indent="-457200" algn="just">
              <a:buFont typeface="+mj-lt"/>
              <a:buAutoNum type="arabicPeriod"/>
            </a:pPr>
            <a:endParaRPr lang="en-US" sz="2300" dirty="0">
              <a:cs typeface="Times New Roman" panose="02020603050405020304" pitchFamily="18" charset="0"/>
            </a:endParaRPr>
          </a:p>
          <a:p>
            <a:pPr marL="457200" indent="-457200" algn="just">
              <a:buFont typeface="+mj-lt"/>
              <a:buAutoNum type="arabicPeriod"/>
            </a:pPr>
            <a:r>
              <a:rPr lang="en-US" sz="2300" dirty="0">
                <a:cs typeface="Times New Roman" panose="02020603050405020304" pitchFamily="18" charset="0"/>
              </a:rPr>
              <a:t>Problem Statement</a:t>
            </a:r>
          </a:p>
          <a:p>
            <a:pPr marL="457200" indent="-457200" algn="just">
              <a:buFont typeface="+mj-lt"/>
              <a:buAutoNum type="arabicPeriod"/>
            </a:pPr>
            <a:r>
              <a:rPr lang="en-US" sz="2300" dirty="0">
                <a:cs typeface="Times New Roman" panose="02020603050405020304" pitchFamily="18" charset="0"/>
              </a:rPr>
              <a:t>Project Overview</a:t>
            </a:r>
          </a:p>
          <a:p>
            <a:pPr marL="457200" indent="-457200" algn="just">
              <a:buFont typeface="+mj-lt"/>
              <a:buAutoNum type="arabicPeriod"/>
            </a:pPr>
            <a:r>
              <a:rPr lang="en-US" sz="2300" dirty="0">
                <a:cs typeface="Times New Roman" panose="02020603050405020304" pitchFamily="18" charset="0"/>
              </a:rPr>
              <a:t>End Users</a:t>
            </a:r>
          </a:p>
          <a:p>
            <a:pPr marL="457200" indent="-457200" algn="just">
              <a:buFont typeface="+mj-lt"/>
              <a:buAutoNum type="arabicPeriod"/>
            </a:pPr>
            <a:r>
              <a:rPr lang="en-US" sz="2300" dirty="0">
                <a:cs typeface="Times New Roman" panose="02020603050405020304" pitchFamily="18" charset="0"/>
              </a:rPr>
              <a:t>Our Solution and Proposition</a:t>
            </a:r>
          </a:p>
          <a:p>
            <a:pPr marL="457200" indent="-457200" algn="just">
              <a:buFont typeface="+mj-lt"/>
              <a:buAutoNum type="arabicPeriod"/>
            </a:pPr>
            <a:r>
              <a:rPr lang="en-US" sz="2300" dirty="0">
                <a:cs typeface="Times New Roman" panose="02020603050405020304" pitchFamily="18" charset="0"/>
              </a:rPr>
              <a:t>Dataset Description</a:t>
            </a:r>
          </a:p>
          <a:p>
            <a:pPr marL="457200" indent="-457200" algn="just">
              <a:buFont typeface="+mj-lt"/>
              <a:buAutoNum type="arabicPeriod"/>
            </a:pPr>
            <a:r>
              <a:rPr lang="en-US" sz="2300" dirty="0">
                <a:cs typeface="Times New Roman" panose="02020603050405020304" pitchFamily="18" charset="0"/>
              </a:rPr>
              <a:t>Modelling Approach</a:t>
            </a:r>
          </a:p>
          <a:p>
            <a:pPr marL="457200" indent="-457200" algn="just">
              <a:buFont typeface="+mj-lt"/>
              <a:buAutoNum type="arabicPeriod"/>
            </a:pPr>
            <a:r>
              <a:rPr lang="en-US" sz="2300" dirty="0">
                <a:cs typeface="Times New Roman" panose="02020603050405020304" pitchFamily="18" charset="0"/>
              </a:rPr>
              <a:t>Results and Discussion</a:t>
            </a:r>
          </a:p>
          <a:p>
            <a:pPr marL="457200" indent="-457200" algn="just">
              <a:buFont typeface="+mj-lt"/>
              <a:buAutoNum type="arabicPeriod"/>
            </a:pPr>
            <a:r>
              <a:rPr lang="en-US" sz="2300" dirty="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731694" y="570815"/>
            <a:ext cx="5636895" cy="670696"/>
          </a:xfrm>
          <a:prstGeom prst="rect">
            <a:avLst/>
          </a:prstGeom>
        </p:spPr>
        <p:txBody>
          <a:bodyPr vert="horz" wrap="square" lIns="0" tIns="16510" rIns="0" bIns="0" rtlCol="0">
            <a:spAutoFit/>
          </a:bodyPr>
          <a:lstStyle/>
          <a:p>
            <a:pPr marL="12700">
              <a:spcBef>
                <a:spcPts val="130"/>
              </a:spcBef>
              <a:tabLst>
                <a:tab pos="2727960" algn="l"/>
              </a:tabLst>
            </a:pPr>
            <a:r>
              <a:rPr sz="4250" spc="-20" dirty="0" smtClean="0"/>
              <a:t>PROBLEM</a:t>
            </a:r>
            <a:r>
              <a:rPr lang="en-US" sz="4250" spc="-20" dirty="0" smtClean="0"/>
              <a:t> </a:t>
            </a:r>
            <a:r>
              <a:rPr sz="4250" spc="-20" dirty="0" smtClean="0"/>
              <a:t>STATEMENT</a:t>
            </a:r>
            <a:endParaRPr sz="4250" spc="-2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703985" y="1828800"/>
            <a:ext cx="7301345" cy="3277820"/>
          </a:xfrm>
          <a:prstGeom prst="rect">
            <a:avLst/>
          </a:prstGeom>
        </p:spPr>
        <p:txBody>
          <a:bodyPr wrap="square">
            <a:spAutoFit/>
          </a:bodyPr>
          <a:lstStyle/>
          <a:p>
            <a:pPr marL="342900" indent="-342900" algn="just">
              <a:buFont typeface="Arial" panose="020B0604020202020204" pitchFamily="34" charset="0"/>
              <a:buChar char="•"/>
            </a:pPr>
            <a:r>
              <a:rPr lang="en-IN" sz="2300" dirty="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marL="342900" indent="-342900" algn="just">
              <a:buFont typeface="Arial" panose="020B0604020202020204" pitchFamily="34" charset="0"/>
              <a:buChar char="•"/>
            </a:pPr>
            <a:r>
              <a:rPr lang="en-IN" sz="2300" dirty="0">
                <a:cs typeface="Times New Roman" panose="02020603050405020304" pitchFamily="18" charset="0"/>
              </a:rPr>
              <a:t>Employees may be dissatisfied with their roles or the company, leading to turnover. Employees may not be developing their skills or advancing in their careers.</a:t>
            </a:r>
          </a:p>
          <a:p>
            <a:pPr marL="342900" indent="-342900" algn="just">
              <a:buFont typeface="Arial" panose="020B0604020202020204" pitchFamily="34" charset="0"/>
              <a:buChar char="•"/>
            </a:pPr>
            <a:r>
              <a:rPr lang="en-IN" sz="2300" dirty="0">
                <a:cs typeface="Times New Roman" panose="02020603050405020304" pitchFamily="18" charset="0"/>
              </a:rPr>
              <a:t>The organisation may not be achieving its goals due to inadequate employee performance.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03984" y="546257"/>
            <a:ext cx="6458816" cy="670696"/>
          </a:xfrm>
          <a:prstGeom prst="rect">
            <a:avLst/>
          </a:prstGeom>
        </p:spPr>
        <p:txBody>
          <a:bodyPr vert="horz" wrap="square" lIns="0" tIns="16510" rIns="0" bIns="0" rtlCol="0">
            <a:spAutoFit/>
          </a:bodyPr>
          <a:lstStyle/>
          <a:p>
            <a:pPr marL="12700">
              <a:spcBef>
                <a:spcPts val="130"/>
              </a:spcBef>
              <a:tabLst>
                <a:tab pos="2727960" algn="l"/>
              </a:tabLst>
            </a:pPr>
            <a:r>
              <a:rPr sz="4250" spc="-20" dirty="0" smtClean="0"/>
              <a:t>PROJECT</a:t>
            </a:r>
            <a:r>
              <a:rPr lang="en-US" sz="4250" spc="-20" dirty="0" smtClean="0"/>
              <a:t> </a:t>
            </a:r>
            <a:r>
              <a:rPr sz="4250" spc="-20" dirty="0" smtClean="0"/>
              <a:t>OVERVIEW</a:t>
            </a:r>
            <a:endParaRPr sz="4250" spc="-2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Content Placeholder 2">
            <a:extLst>
              <a:ext uri="{FF2B5EF4-FFF2-40B4-BE49-F238E27FC236}">
                <a16:creationId xmlns:a16="http://schemas.microsoft.com/office/drawing/2014/main" id="{00B06063-0F14-4BB0-D548-B61B12736B1C}"/>
              </a:ext>
            </a:extLst>
          </p:cNvPr>
          <p:cNvSpPr txBox="1">
            <a:spLocks/>
          </p:cNvSpPr>
          <p:nvPr/>
        </p:nvSpPr>
        <p:spPr>
          <a:xfrm>
            <a:off x="671552" y="1810701"/>
            <a:ext cx="8396248" cy="4700069"/>
          </a:xfrm>
          <a:prstGeom prst="rect">
            <a:avLst/>
          </a:prstGeom>
        </p:spPr>
        <p:txBody>
          <a:bodyPr>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r>
              <a:rPr lang="en-IN" sz="2300" dirty="0">
                <a:cs typeface="Times New Roman" panose="02020603050405020304" pitchFamily="18" charset="0"/>
              </a:rPr>
              <a:t>Employee performance analysis involves evaluating various metrics such as productivity, efficiency, and output quality to assess individual and team performance.</a:t>
            </a:r>
          </a:p>
          <a:p>
            <a:pPr marL="342900" indent="-342900" algn="just">
              <a:buFont typeface="Arial" panose="020B0604020202020204" pitchFamily="34" charset="0"/>
              <a:buChar char="•"/>
            </a:pPr>
            <a:r>
              <a:rPr lang="en-IN" sz="2300" dirty="0">
                <a:cs typeface="Times New Roman" panose="02020603050405020304" pitchFamily="18" charset="0"/>
              </a:rPr>
              <a:t>By leveraging data </a:t>
            </a:r>
            <a:r>
              <a:rPr lang="en-IN" sz="2300" dirty="0" err="1">
                <a:cs typeface="Times New Roman" panose="02020603050405020304" pitchFamily="18" charset="0"/>
              </a:rPr>
              <a:t>analysis,organisation</a:t>
            </a:r>
            <a:r>
              <a:rPr lang="en-IN" sz="2300" dirty="0">
                <a:cs typeface="Times New Roman" panose="02020603050405020304" pitchFamily="18" charset="0"/>
              </a:rPr>
              <a:t> can identify top performers, areas for improvement, and potential training needs.</a:t>
            </a:r>
          </a:p>
          <a:p>
            <a:pPr marL="342900" indent="-342900" algn="just">
              <a:buFont typeface="Arial" panose="020B0604020202020204" pitchFamily="34" charset="0"/>
              <a:buChar char="•"/>
            </a:pPr>
            <a:r>
              <a:rPr lang="en-IN" sz="2300" dirty="0">
                <a:cs typeface="Times New Roman" panose="02020603050405020304" pitchFamily="18" charset="0"/>
              </a:rPr>
              <a:t>An employee data sheet is a paperwork form used by business to store information on employee such as their duties, contact information, and performance records.</a:t>
            </a:r>
          </a:p>
          <a:p>
            <a:pPr marL="342900" indent="-342900" algn="just">
              <a:buFont typeface="Arial" panose="020B0604020202020204" pitchFamily="34" charset="0"/>
              <a:buChar char="•"/>
            </a:pPr>
            <a:r>
              <a:rPr lang="en-IN" sz="2300" dirty="0">
                <a:cs typeface="Times New Roman" panose="02020603050405020304" pitchFamily="18" charset="0"/>
              </a:rPr>
              <a:t>Use this employee data sheet to gather contact </a:t>
            </a:r>
            <a:r>
              <a:rPr lang="en-IN" sz="2300" dirty="0" err="1">
                <a:cs typeface="Times New Roman" panose="02020603050405020304" pitchFamily="18" charset="0"/>
              </a:rPr>
              <a:t>details,notify</a:t>
            </a:r>
            <a:r>
              <a:rPr lang="en-IN" sz="2300" dirty="0">
                <a:cs typeface="Times New Roman" panose="02020603050405020304" pitchFamily="18" charset="0"/>
              </a:rPr>
              <a:t> employees of a new position, or keep track of performance in your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09600"/>
            <a:ext cx="7682548" cy="670696"/>
          </a:xfrm>
          <a:prstGeom prst="rect">
            <a:avLst/>
          </a:prstGeom>
        </p:spPr>
        <p:txBody>
          <a:bodyPr vert="horz" wrap="square" lIns="0" tIns="16510" rIns="0" bIns="0" rtlCol="0">
            <a:spAutoFit/>
          </a:bodyPr>
          <a:lstStyle/>
          <a:p>
            <a:pPr marL="12700">
              <a:spcBef>
                <a:spcPts val="130"/>
              </a:spcBef>
              <a:tabLst>
                <a:tab pos="2727960" algn="l"/>
              </a:tabLst>
            </a:pPr>
            <a:r>
              <a:rPr sz="4250" spc="-20" dirty="0"/>
              <a:t>WHO ARE THE END USERS?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Content Placeholder 2">
            <a:extLst>
              <a:ext uri="{FF2B5EF4-FFF2-40B4-BE49-F238E27FC236}">
                <a16:creationId xmlns:a16="http://schemas.microsoft.com/office/drawing/2014/main" id="{B8D17688-01C1-0317-4CB2-2EE26AD75F89}"/>
              </a:ext>
            </a:extLst>
          </p:cNvPr>
          <p:cNvSpPr txBox="1">
            <a:spLocks/>
          </p:cNvSpPr>
          <p:nvPr/>
        </p:nvSpPr>
        <p:spPr>
          <a:xfrm>
            <a:off x="699452" y="1828800"/>
            <a:ext cx="8596668" cy="4476722"/>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r>
              <a:rPr lang="en-IN" sz="2300" dirty="0">
                <a:cs typeface="Times New Roman" panose="02020603050405020304" pitchFamily="18" charset="0"/>
              </a:rPr>
              <a:t>Human resources professionals use performance analysis to design and implement training programs, compensation </a:t>
            </a:r>
            <a:r>
              <a:rPr lang="en-IN" sz="2300" dirty="0" err="1">
                <a:cs typeface="Times New Roman" panose="02020603050405020304" pitchFamily="18" charset="0"/>
              </a:rPr>
              <a:t>strategies,and</a:t>
            </a:r>
            <a:r>
              <a:rPr lang="en-IN" sz="2300" dirty="0">
                <a:cs typeface="Times New Roman" panose="02020603050405020304" pitchFamily="18" charset="0"/>
              </a:rPr>
              <a:t> performance management system.</a:t>
            </a:r>
          </a:p>
          <a:p>
            <a:pPr marL="342900" indent="-342900" algn="just">
              <a:buFont typeface="Arial" panose="020B0604020202020204" pitchFamily="34" charset="0"/>
              <a:buChar char="•"/>
            </a:pPr>
            <a:r>
              <a:rPr lang="en-IN" sz="2300" dirty="0">
                <a:cs typeface="Times New Roman" panose="02020603050405020304" pitchFamily="18" charset="0"/>
              </a:rPr>
              <a:t>Managers use performance analysis to provide feedback to employees, identify development needs, and make informed decisions about promotions and salary adjustment.</a:t>
            </a:r>
          </a:p>
          <a:p>
            <a:pPr marL="342900" indent="-342900" algn="just">
              <a:buFont typeface="Arial" panose="020B0604020202020204" pitchFamily="34" charset="0"/>
              <a:buChar char="•"/>
            </a:pPr>
            <a:r>
              <a:rPr lang="en-IN" sz="2300" dirty="0">
                <a:cs typeface="Times New Roman" panose="02020603050405020304" pitchFamily="18" charset="0"/>
              </a:rPr>
              <a:t>Employees benefit  from performance analysis by receiving </a:t>
            </a:r>
            <a:r>
              <a:rPr lang="en-IN" sz="2300" dirty="0" err="1">
                <a:cs typeface="Times New Roman" panose="02020603050405020304" pitchFamily="18" charset="0"/>
              </a:rPr>
              <a:t>feedback,identifying</a:t>
            </a:r>
            <a:r>
              <a:rPr lang="en-IN" sz="2300" dirty="0">
                <a:cs typeface="Times New Roman" panose="02020603050405020304" pitchFamily="18" charset="0"/>
              </a:rPr>
              <a:t> areas from improvement, and setting goals for professional growth.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85800" y="457200"/>
            <a:ext cx="8458200" cy="1324722"/>
          </a:xfrm>
          <a:prstGeom prst="rect">
            <a:avLst/>
          </a:prstGeom>
        </p:spPr>
        <p:txBody>
          <a:bodyPr vert="horz" wrap="square" lIns="0" tIns="16510" rIns="0" bIns="0" rtlCol="0">
            <a:spAutoFit/>
          </a:bodyPr>
          <a:lstStyle/>
          <a:p>
            <a:pPr marL="12700">
              <a:spcBef>
                <a:spcPts val="130"/>
              </a:spcBef>
              <a:tabLst>
                <a:tab pos="2727960" algn="l"/>
              </a:tabLst>
            </a:pPr>
            <a:r>
              <a:rPr sz="4250" spc="-20" dirty="0"/>
              <a:t>OUR SOLUTION AND ITS VALUE PROPOSITION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Content Placeholder 2">
            <a:extLst>
              <a:ext uri="{FF2B5EF4-FFF2-40B4-BE49-F238E27FC236}">
                <a16:creationId xmlns:a16="http://schemas.microsoft.com/office/drawing/2014/main" id="{E4263A4A-243E-B821-7BD6-71C28F4C129C}"/>
              </a:ext>
            </a:extLst>
          </p:cNvPr>
          <p:cNvSpPr txBox="1">
            <a:spLocks/>
          </p:cNvSpPr>
          <p:nvPr/>
        </p:nvSpPr>
        <p:spPr>
          <a:xfrm>
            <a:off x="676275" y="2057400"/>
            <a:ext cx="8543925" cy="3357879"/>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r>
              <a:rPr lang="en-IN" sz="2300" dirty="0">
                <a:cs typeface="Times New Roman" panose="02020603050405020304" pitchFamily="18" charset="0"/>
              </a:rPr>
              <a:t>Employee performance analysis is critical for organisation success. It allows organisation to identify areas of improvement optimize </a:t>
            </a:r>
            <a:r>
              <a:rPr lang="en-IN" sz="2300" dirty="0" err="1">
                <a:cs typeface="Times New Roman" panose="02020603050405020304" pitchFamily="18" charset="0"/>
              </a:rPr>
              <a:t>talent,and</a:t>
            </a:r>
            <a:r>
              <a:rPr lang="en-IN" sz="2300" dirty="0">
                <a:cs typeface="Times New Roman" panose="02020603050405020304" pitchFamily="18" charset="0"/>
              </a:rPr>
              <a:t> drive </a:t>
            </a:r>
            <a:r>
              <a:rPr lang="en-IN" sz="2300" dirty="0" err="1">
                <a:cs typeface="Times New Roman" panose="02020603050405020304" pitchFamily="18" charset="0"/>
              </a:rPr>
              <a:t>growth.Our</a:t>
            </a:r>
            <a:r>
              <a:rPr lang="en-IN" sz="2300" dirty="0">
                <a:cs typeface="Times New Roman" panose="02020603050405020304" pitchFamily="18" charset="0"/>
              </a:rPr>
              <a:t> solution provides a comprehensive and data-driven approach to performance evaluation.</a:t>
            </a:r>
          </a:p>
          <a:p>
            <a:pPr marL="342900" indent="-342900" algn="just">
              <a:buFont typeface="Arial" panose="020B0604020202020204" pitchFamily="34" charset="0"/>
              <a:buChar char="•"/>
            </a:pPr>
            <a:r>
              <a:rPr lang="en-IN" sz="2300" dirty="0">
                <a:cs typeface="Times New Roman" panose="02020603050405020304" pitchFamily="18" charset="0"/>
              </a:rPr>
              <a:t>Reward like salary, stock options and bonuses. Employment benefits like paid time off, health insurance, retirement funds, parental leave and company-sponsored holidays.</a:t>
            </a:r>
          </a:p>
          <a:p>
            <a:pPr marL="342900" indent="-342900" algn="just">
              <a:buFont typeface="Arial" panose="020B0604020202020204" pitchFamily="34" charset="0"/>
              <a:buChar char="•"/>
            </a:pPr>
            <a:r>
              <a:rPr lang="en-IN" sz="2300" dirty="0">
                <a:cs typeface="Times New Roman" panose="02020603050405020304" pitchFamily="18" charset="0"/>
              </a:rPr>
              <a:t>EVPs: financial rewards like salary.</a:t>
            </a:r>
          </a:p>
          <a:p>
            <a:endParaRPr lang="en-IN" kern="0" dirty="0">
              <a:solidFill>
                <a:sysClr val="windowText" lastClr="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3" y="624704"/>
            <a:ext cx="6255068" cy="670696"/>
          </a:xfrm>
        </p:spPr>
        <p:txBody>
          <a:bodyPr vert="horz" wrap="square" lIns="0" tIns="16510" rIns="0" bIns="0" rtlCol="0">
            <a:spAutoFit/>
          </a:bodyPr>
          <a:lstStyle/>
          <a:p>
            <a:pPr marL="12700">
              <a:spcBef>
                <a:spcPts val="130"/>
              </a:spcBef>
              <a:tabLst>
                <a:tab pos="2727960" algn="l"/>
              </a:tabLst>
            </a:pPr>
            <a:r>
              <a:rPr lang="en-IN" sz="4250" spc="-20" dirty="0" smtClean="0"/>
              <a:t>DATASET DESCRIPTION</a:t>
            </a:r>
            <a:endParaRPr lang="en-IN" sz="4250" spc="-20" dirty="0"/>
          </a:p>
        </p:txBody>
      </p:sp>
      <p:sp>
        <p:nvSpPr>
          <p:cNvPr id="3" name="Content Placeholder 2">
            <a:extLst>
              <a:ext uri="{FF2B5EF4-FFF2-40B4-BE49-F238E27FC236}">
                <a16:creationId xmlns:a16="http://schemas.microsoft.com/office/drawing/2014/main" id="{8A2238B1-8CE4-DBB4-638D-5185C0108952}"/>
              </a:ext>
            </a:extLst>
          </p:cNvPr>
          <p:cNvSpPr txBox="1">
            <a:spLocks/>
          </p:cNvSpPr>
          <p:nvPr/>
        </p:nvSpPr>
        <p:spPr>
          <a:xfrm>
            <a:off x="685800" y="1868198"/>
            <a:ext cx="8763000" cy="4608802"/>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r>
              <a:rPr lang="en-IN" sz="2300" dirty="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marL="342900" indent="-342900" algn="just">
              <a:buFont typeface="Arial" panose="020B0604020202020204" pitchFamily="34" charset="0"/>
              <a:buChar char="•"/>
            </a:pPr>
            <a:r>
              <a:rPr lang="en-IN" sz="2300" dirty="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4038600"/>
            <a:ext cx="2219325" cy="2762248"/>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spcBef>
                <a:spcPts val="130"/>
              </a:spcBef>
              <a:tabLst>
                <a:tab pos="2727960" algn="l"/>
              </a:tabLst>
            </a:pPr>
            <a:r>
              <a:rPr sz="4250" spc="-20" dirty="0"/>
              <a:t>THE </a:t>
            </a:r>
            <a:r>
              <a:rPr lang="en-US" sz="4250" spc="-20" dirty="0"/>
              <a:t>"</a:t>
            </a:r>
            <a:r>
              <a:rPr sz="4250" spc="-20" dirty="0"/>
              <a:t>WOW</a:t>
            </a:r>
            <a:r>
              <a:rPr lang="en-US" sz="4250" spc="-20" dirty="0"/>
              <a:t>"</a:t>
            </a:r>
            <a:r>
              <a:rPr sz="4250" spc="-20" dirty="0"/>
              <a:t> IN OUR 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Content Placeholder 2">
            <a:extLst>
              <a:ext uri="{FF2B5EF4-FFF2-40B4-BE49-F238E27FC236}">
                <a16:creationId xmlns:a16="http://schemas.microsoft.com/office/drawing/2014/main" id="{ABB66EF8-CFE6-F7A2-89A0-95946125C6F3}"/>
              </a:ext>
            </a:extLst>
          </p:cNvPr>
          <p:cNvSpPr txBox="1">
            <a:spLocks/>
          </p:cNvSpPr>
          <p:nvPr/>
        </p:nvSpPr>
        <p:spPr>
          <a:xfrm>
            <a:off x="677334" y="1915161"/>
            <a:ext cx="8596668" cy="1818639"/>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r>
              <a:rPr lang="en-IN" sz="2300" dirty="0">
                <a:cs typeface="Times New Roman" panose="02020603050405020304" pitchFamily="18" charset="0"/>
              </a:rPr>
              <a:t>Are unique and memorable experiences during the </a:t>
            </a:r>
            <a:r>
              <a:rPr lang="en-IN" sz="2300" dirty="0" err="1">
                <a:cs typeface="Times New Roman" panose="02020603050405020304" pitchFamily="18" charset="0"/>
              </a:rPr>
              <a:t>onboarding</a:t>
            </a:r>
            <a:r>
              <a:rPr lang="en-IN" sz="2300" dirty="0">
                <a:cs typeface="Times New Roman" panose="02020603050405020304" pitchFamily="18" charset="0"/>
              </a:rPr>
              <a:t> process that leave a lasting impression on new hires.</a:t>
            </a:r>
          </a:p>
          <a:p>
            <a:pPr marL="342900" indent="-342900" algn="just">
              <a:buFont typeface="Arial" panose="020B0604020202020204" pitchFamily="34" charset="0"/>
              <a:buChar char="•"/>
            </a:pPr>
            <a:r>
              <a:rPr lang="en-IN" sz="2300" dirty="0">
                <a:cs typeface="Times New Roman" panose="02020603050405020304" pitchFamily="18" charset="0"/>
              </a:rPr>
              <a:t>These moments typically evoke positive emotions and establish a strong connection between the employee and the organization</a:t>
            </a:r>
            <a:r>
              <a:rPr lang="en-IN" sz="3600" kern="0" dirty="0" smtClean="0">
                <a:solidFill>
                  <a:sysClr val="windowText" lastClr="000000"/>
                </a:solidFill>
                <a:latin typeface="Times New Roman" panose="02020603050405020304" pitchFamily="18" charset="0"/>
                <a:cs typeface="Times New Roman" panose="02020603050405020304" pitchFamily="18" charset="0"/>
              </a:rPr>
              <a:t>.</a:t>
            </a:r>
            <a:endParaRPr lang="en-IN" sz="3600" kern="0" dirty="0">
              <a:solidFill>
                <a:sysClr val="windowText" lastClr="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TotalTime>
  <Words>755</Words>
  <Application>Microsoft Office PowerPoint</Application>
  <PresentationFormat>Widescreen</PresentationFormat>
  <Paragraphs>144</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Vivekkumar Srinivasan</cp:lastModifiedBy>
  <cp:revision>18</cp:revision>
  <dcterms:created xsi:type="dcterms:W3CDTF">2024-03-29T15:07:22Z</dcterms:created>
  <dcterms:modified xsi:type="dcterms:W3CDTF">2024-08-30T18:04:10Z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