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0" r:id="rId1"/>
    <p:sldMasterId id="2147484042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vi\Downloads\Screen%20Shot%202017-04-17%20at%201.56.29%20AM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Training Time vs. </a:t>
            </a:r>
            <a:r>
              <a:rPr lang="en-US" sz="1800" b="0" i="0" baseline="0" dirty="0" smtClean="0">
                <a:effectLst/>
              </a:rPr>
              <a:t>Iterations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'[Screen Shot 2017-04-17 at 1.56.29 AM (1).xlsx]plots'!$B$62</c:f>
              <c:strCache>
                <c:ptCount val="1"/>
                <c:pt idx="0">
                  <c:v>Layer 1 filters Expts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'[Screen Shot 2017-04-17 at 1.56.29 AM (1).xlsx]plots'!$A$63:$A$67</c:f>
              <c:numCache>
                <c:formatCode>General</c:formatCode>
                <c:ptCount val="5"/>
                <c:pt idx="0">
                  <c:v>25</c:v>
                </c:pt>
                <c:pt idx="1">
                  <c:v>30</c:v>
                </c:pt>
                <c:pt idx="2">
                  <c:v>35</c:v>
                </c:pt>
                <c:pt idx="3">
                  <c:v>40</c:v>
                </c:pt>
                <c:pt idx="4">
                  <c:v>45</c:v>
                </c:pt>
              </c:numCache>
            </c:numRef>
          </c:xVal>
          <c:yVal>
            <c:numRef>
              <c:f>'[Screen Shot 2017-04-17 at 1.56.29 AM (1).xlsx]plots'!$B$63:$B$67</c:f>
              <c:numCache>
                <c:formatCode>General</c:formatCode>
                <c:ptCount val="5"/>
                <c:pt idx="0">
                  <c:v>59</c:v>
                </c:pt>
                <c:pt idx="1">
                  <c:v>73</c:v>
                </c:pt>
                <c:pt idx="2">
                  <c:v>87</c:v>
                </c:pt>
                <c:pt idx="3">
                  <c:v>95</c:v>
                </c:pt>
                <c:pt idx="4">
                  <c:v>130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'[Screen Shot 2017-04-17 at 1.56.29 AM (1).xlsx]plots'!$C$62</c:f>
              <c:strCache>
                <c:ptCount val="1"/>
                <c:pt idx="0">
                  <c:v>Layer 2 filters expt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'[Screen Shot 2017-04-17 at 1.56.29 AM (1).xlsx]plots'!$A$63:$A$67</c:f>
              <c:numCache>
                <c:formatCode>General</c:formatCode>
                <c:ptCount val="5"/>
                <c:pt idx="0">
                  <c:v>25</c:v>
                </c:pt>
                <c:pt idx="1">
                  <c:v>30</c:v>
                </c:pt>
                <c:pt idx="2">
                  <c:v>35</c:v>
                </c:pt>
                <c:pt idx="3">
                  <c:v>40</c:v>
                </c:pt>
                <c:pt idx="4">
                  <c:v>45</c:v>
                </c:pt>
              </c:numCache>
            </c:numRef>
          </c:xVal>
          <c:yVal>
            <c:numRef>
              <c:f>'[Screen Shot 2017-04-17 at 1.56.29 AM (1).xlsx]plots'!$C$63:$C$67</c:f>
              <c:numCache>
                <c:formatCode>General</c:formatCode>
                <c:ptCount val="5"/>
                <c:pt idx="0">
                  <c:v>68</c:v>
                </c:pt>
                <c:pt idx="1">
                  <c:v>73</c:v>
                </c:pt>
                <c:pt idx="2">
                  <c:v>90</c:v>
                </c:pt>
                <c:pt idx="3">
                  <c:v>96</c:v>
                </c:pt>
                <c:pt idx="4">
                  <c:v>129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'[Screen Shot 2017-04-17 at 1.56.29 AM (1).xlsx]plots'!$D$62</c:f>
              <c:strCache>
                <c:ptCount val="1"/>
                <c:pt idx="0">
                  <c:v>Hidden Layer expts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'[Screen Shot 2017-04-17 at 1.56.29 AM (1).xlsx]plots'!$A$63:$A$67</c:f>
              <c:numCache>
                <c:formatCode>General</c:formatCode>
                <c:ptCount val="5"/>
                <c:pt idx="0">
                  <c:v>25</c:v>
                </c:pt>
                <c:pt idx="1">
                  <c:v>30</c:v>
                </c:pt>
                <c:pt idx="2">
                  <c:v>35</c:v>
                </c:pt>
                <c:pt idx="3">
                  <c:v>40</c:v>
                </c:pt>
                <c:pt idx="4">
                  <c:v>45</c:v>
                </c:pt>
              </c:numCache>
            </c:numRef>
          </c:xVal>
          <c:yVal>
            <c:numRef>
              <c:f>'[Screen Shot 2017-04-17 at 1.56.29 AM (1).xlsx]plots'!$D$63:$D$67</c:f>
              <c:numCache>
                <c:formatCode>General</c:formatCode>
                <c:ptCount val="5"/>
                <c:pt idx="0">
                  <c:v>75</c:v>
                </c:pt>
                <c:pt idx="1">
                  <c:v>73</c:v>
                </c:pt>
                <c:pt idx="2">
                  <c:v>90</c:v>
                </c:pt>
                <c:pt idx="3">
                  <c:v>97</c:v>
                </c:pt>
                <c:pt idx="4">
                  <c:v>131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5172296"/>
        <c:axId val="325170728"/>
      </c:scatterChart>
      <c:valAx>
        <c:axId val="325172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170728"/>
        <c:crosses val="autoZero"/>
        <c:crossBetween val="midCat"/>
      </c:valAx>
      <c:valAx>
        <c:axId val="325170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1722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BEDF-5904-4080-B324-FBEA4308306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5E28-972D-40ED-893A-F4B15EDC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0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BEDF-5904-4080-B324-FBEA4308306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5E28-972D-40ED-893A-F4B15EDC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4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BEDF-5904-4080-B324-FBEA4308306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5E28-972D-40ED-893A-F4B15EDC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65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CB5BEDF-5904-4080-B324-FBEA4308306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C755E28-972D-40ED-893A-F4B15EDC77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766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BEDF-5904-4080-B324-FBEA4308306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5E28-972D-40ED-893A-F4B15EDC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17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BEDF-5904-4080-B324-FBEA4308306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5E28-972D-40ED-893A-F4B15EDC77C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272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BEDF-5904-4080-B324-FBEA4308306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5E28-972D-40ED-893A-F4B15EDC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76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BEDF-5904-4080-B324-FBEA4308306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5E28-972D-40ED-893A-F4B15EDC77C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655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BEDF-5904-4080-B324-FBEA4308306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5E28-972D-40ED-893A-F4B15EDC77C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8895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BEDF-5904-4080-B324-FBEA4308306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5E28-972D-40ED-893A-F4B15EDC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220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BEDF-5904-4080-B324-FBEA4308306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5E28-972D-40ED-893A-F4B15EDC77C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24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BEDF-5904-4080-B324-FBEA4308306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5E28-972D-40ED-893A-F4B15EDC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400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BEDF-5904-4080-B324-FBEA4308306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5E28-972D-40ED-893A-F4B15EDC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900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BEDF-5904-4080-B324-FBEA4308306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5E28-972D-40ED-893A-F4B15EDC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71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BEDF-5904-4080-B324-FBEA4308306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5E28-972D-40ED-893A-F4B15EDC77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9278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BEDF-5904-4080-B324-FBEA4308306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5E28-972D-40ED-893A-F4B15EDC77C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4089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BEDF-5904-4080-B324-FBEA4308306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5E28-972D-40ED-893A-F4B15EDC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967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BEDF-5904-4080-B324-FBEA4308306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5E28-972D-40ED-893A-F4B15EDC77C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3533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BEDF-5904-4080-B324-FBEA4308306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5E28-972D-40ED-893A-F4B15EDC77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6872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BEDF-5904-4080-B324-FBEA4308306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5E28-972D-40ED-893A-F4B15EDC77C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0865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BEDF-5904-4080-B324-FBEA4308306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5E28-972D-40ED-893A-F4B15EDC77C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66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BEDF-5904-4080-B324-FBEA4308306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5E28-972D-40ED-893A-F4B15EDC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2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BEDF-5904-4080-B324-FBEA4308306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5E28-972D-40ED-893A-F4B15EDC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1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BEDF-5904-4080-B324-FBEA4308306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5E28-972D-40ED-893A-F4B15EDC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8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BEDF-5904-4080-B324-FBEA4308306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5E28-972D-40ED-893A-F4B15EDC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6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BEDF-5904-4080-B324-FBEA4308306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5E28-972D-40ED-893A-F4B15EDC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3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BEDF-5904-4080-B324-FBEA4308306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5E28-972D-40ED-893A-F4B15EDC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5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BEDF-5904-4080-B324-FBEA4308306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5E28-972D-40ED-893A-F4B15EDC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8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5BEDF-5904-4080-B324-FBEA4308306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55E28-972D-40ED-893A-F4B15EDC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9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B5BEDF-5904-4080-B324-FBEA4308306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755E28-972D-40ED-893A-F4B15EDC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  <p:sldLayoutId id="2147484055" r:id="rId13"/>
    <p:sldLayoutId id="2147484056" r:id="rId14"/>
    <p:sldLayoutId id="2147484057" r:id="rId15"/>
    <p:sldLayoutId id="2147484058" r:id="rId16"/>
    <p:sldLayoutId id="21474840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6544" y="1554480"/>
            <a:ext cx="8037576" cy="1170432"/>
          </a:xfrm>
        </p:spPr>
        <p:txBody>
          <a:bodyPr>
            <a:noAutofit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Authorship attribution and identifying books written by the same author.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80860" y="3785616"/>
            <a:ext cx="3831336" cy="1536192"/>
          </a:xfrm>
        </p:spPr>
        <p:txBody>
          <a:bodyPr>
            <a:noAutofit/>
          </a:bodyPr>
          <a:lstStyle/>
          <a:p>
            <a:pPr algn="just"/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</a:p>
          <a:p>
            <a:pPr algn="just"/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Balaji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A R</a:t>
            </a:r>
          </a:p>
          <a:p>
            <a:pPr algn="just"/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Rajarajeswari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Vaidyanathan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52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060" y="246472"/>
            <a:ext cx="3052635" cy="54146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548641" y="857516"/>
            <a:ext cx="5065775" cy="381506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With the increasing amount of data available in Internet, and as most of the writings are anonymous, authorship attribution becomes important.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Authorship attribution is one such process of identifying the author of the document.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Authorship detection is one of the technique used for classification problem.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Every person has their unique style of writing. For example, some authors prefer to write long sentences, some prefer a concise gist.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This determines which text was written by which author.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type="body" sz="half" idx="2"/>
          </p:nvPr>
        </p:nvSpPr>
        <p:spPr>
          <a:xfrm>
            <a:off x="5989320" y="813816"/>
            <a:ext cx="5655564" cy="3396391"/>
          </a:xfrm>
        </p:spPr>
        <p:txBody>
          <a:bodyPr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proposed problem is to infer the characteristics of the author and detect whether two instances of text are written by the same author or not.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Two ways to solve the problem – Supervised learning and unsupervised learning.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Supervised Learning – Find works for each author and these samples would be used to learn a model for each author’s writing style.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Unsupervised Learning – Each chapters are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analysed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to find the two subsets written by the same author.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55080" y="374958"/>
            <a:ext cx="1947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49140" y="4441751"/>
            <a:ext cx="288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Goal of the project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640" y="4903416"/>
            <a:ext cx="110962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Can the tools and techniques from the book be useful in identifying as to who wrote them?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proposed project is thus to detect the author of a given text by inferring characteristics which are specific to one author.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are using supervised learning for authorship prediction and unsupervised learning for finding whether two books were written by the same author or not.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paper deals with similarity between authors based on their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linguisitc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style.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98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68972" y="140850"/>
            <a:ext cx="10312972" cy="19806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Dataset used: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project, we are using a publically accessible data from “Project Gutenberg” - Gutenberg.org.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There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are around 53,000 books. The text files use the format of plain text encoded in UTF-8 wrapped at 67-70 characters with paragraphs separated by double line break. For experimental purposes, we have limited to 100 books which is of 2500 sentences in total.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2084" y="2121532"/>
            <a:ext cx="437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Summary of the approaches taken: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8700" y="2639927"/>
            <a:ext cx="428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Extraction.</a:t>
            </a:r>
            <a:endParaRPr lang="en-US" b="1" u="sng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55080" y="2639927"/>
            <a:ext cx="462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Authorship prediction using SVM</a:t>
            </a:r>
            <a:endParaRPr lang="en-US" b="1" u="sng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5654" y="3158322"/>
            <a:ext cx="52898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Lexical Features – Average number of words per sentence.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Punctuation features –Average number of commas, semicolons, and colons per sentence.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Bag of words Features – Represents frequencies of different words in each text.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Syntactic features – Extract syntactic features of the text. 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 – Classification of each token into lexical category.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NLTK – has a function of POS labelling.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44184" y="3158322"/>
            <a:ext cx="56144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Idea of SVM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vector containing n features can be mapped to a point in n-dimensional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space.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Performed various experiments on the features sets discussed using SVM and combined these results to improve our success rates.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Create confusion matrix to find various measures like error rate, accuracy, sensitivity, precision.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Precision =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tp+fp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Recall =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tp+fn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Accuracy =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/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tp+tn+fp+fn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= true positive,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= true negative</a:t>
            </a:r>
          </a:p>
          <a:p>
            <a:pPr lvl="3" algn="just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= false positive,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= false negative.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10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5448" y="101562"/>
            <a:ext cx="4215154" cy="394415"/>
          </a:xfrm>
        </p:spPr>
        <p:txBody>
          <a:bodyPr>
            <a:normAutofit/>
          </a:bodyPr>
          <a:lstStyle/>
          <a:p>
            <a:pPr algn="just"/>
            <a:r>
              <a:rPr lang="en-US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Experiments and Results</a:t>
            </a:r>
            <a:endParaRPr lang="en-US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48955" y="555092"/>
            <a:ext cx="11163925" cy="934490"/>
          </a:xfrm>
        </p:spPr>
        <p:txBody>
          <a:bodyPr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To perform tests, we created pair of books then extracted three types of features and performed </a:t>
            </a:r>
            <a:r>
              <a:rPr lang="en-US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KMeans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clustering to see whether both are classified into same cluster or not.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We have used Linear SVC from the </a:t>
            </a:r>
            <a:r>
              <a:rPr lang="en-US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library to classify collected texts using the extracted features.</a:t>
            </a:r>
            <a:endParaRPr 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6480" y="5236513"/>
            <a:ext cx="5931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Most of the texts are written by alexander-dumas and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herman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-Melville.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Results from SVM gave us an accuracy of 87.22%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8776" y="5239596"/>
            <a:ext cx="55832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Evaluation results from Author classification: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Number of file pairs classified correctly : 25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Number of file pairs classified incorrectly : 10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Accurate Percentage : 71.43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77" y="2660939"/>
            <a:ext cx="5583268" cy="2362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60" y="1838597"/>
            <a:ext cx="5538786" cy="822341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689854"/>
              </p:ext>
            </p:extLst>
          </p:nvPr>
        </p:nvGraphicFramePr>
        <p:xfrm>
          <a:off x="6373366" y="1838597"/>
          <a:ext cx="5239514" cy="3139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5457"/>
                <a:gridCol w="2734057"/>
              </a:tblGrid>
              <a:tr h="71173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Sentence length distribution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Word length distribution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Pronoun distribution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Conjunction distribution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52%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3035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Hapax </a:t>
                      </a:r>
                      <a:r>
                        <a:rPr lang="en-US" sz="1400" dirty="0" err="1">
                          <a:effectLst/>
                        </a:rPr>
                        <a:t>legomena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 </a:t>
                      </a:r>
                      <a:r>
                        <a:rPr lang="en-US" sz="1400" dirty="0" err="1">
                          <a:effectLst/>
                        </a:rPr>
                        <a:t>legomena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Richness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Readibility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35%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104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Hapax legomena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Dis legomena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Sentence length distribution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Word length distribution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61.4%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3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Sentence length distribution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Word length distribution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Pronoun distribution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84%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758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All features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75%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47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308018" y="45721"/>
            <a:ext cx="3144075" cy="493775"/>
          </a:xfrm>
        </p:spPr>
        <p:txBody>
          <a:bodyPr>
            <a:normAutofit/>
          </a:bodyPr>
          <a:lstStyle/>
          <a:p>
            <a:r>
              <a:rPr lang="en-US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Analysis &amp; Conclusion</a:t>
            </a:r>
            <a:endParaRPr lang="en-US" sz="1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25722" y="603504"/>
            <a:ext cx="5879591" cy="3904488"/>
          </a:xfrm>
        </p:spPr>
        <p:txBody>
          <a:bodyPr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Richness and readability helps us in identifying the author’s vocabulary and it is used as a discriminating feature.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Additionally, the function words pronoun, conjunction distribution also acts as a discriminating feature.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According to the experiments, the success rate dramatically changes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with different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combinations.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However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best among them are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classifier with bag of words features, syntactic, lexical and punctuation features.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Ran the code on AWS </a:t>
            </a: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instance –r4.2xlarge to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make use of high performance machines.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3081836"/>
              </p:ext>
            </p:extLst>
          </p:nvPr>
        </p:nvGraphicFramePr>
        <p:xfrm>
          <a:off x="6552879" y="3255264"/>
          <a:ext cx="4995841" cy="2779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Subtitle 7"/>
          <p:cNvSpPr txBox="1">
            <a:spLocks/>
          </p:cNvSpPr>
          <p:nvPr/>
        </p:nvSpPr>
        <p:spPr>
          <a:xfrm>
            <a:off x="6263404" y="708299"/>
            <a:ext cx="5574792" cy="25469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 identified that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gives satisfactory results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Larger the input dataset, complexity in time increases. When handled carefully using GPU systems, we can avoid these issues.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One possible solution to improve our results using more complex prediction models such as RNN which will again suit well for authorship attribution. </a:t>
            </a:r>
          </a:p>
        </p:txBody>
      </p:sp>
      <p:sp>
        <p:nvSpPr>
          <p:cNvPr id="12" name="Title 6"/>
          <p:cNvSpPr txBox="1">
            <a:spLocks/>
          </p:cNvSpPr>
          <p:nvPr/>
        </p:nvSpPr>
        <p:spPr>
          <a:xfrm>
            <a:off x="6263404" y="128017"/>
            <a:ext cx="3997515" cy="4754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Learnings and future work</a:t>
            </a:r>
            <a:endParaRPr lang="en-US" sz="1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2317" y="4645152"/>
            <a:ext cx="548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Where our solution can be used:</a:t>
            </a:r>
          </a:p>
          <a:p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solution assists in many other areas like plagiarism detection, email filtering, and to check the originality of the content.</a:t>
            </a:r>
          </a:p>
          <a:p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5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936" y="269430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0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 !</a:t>
            </a:r>
            <a:endParaRPr lang="en-US" sz="7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03673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892</TotalTime>
  <Words>854</Words>
  <Application>Microsoft Office PowerPoint</Application>
  <PresentationFormat>Widescreen</PresentationFormat>
  <Paragraphs>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Garamond</vt:lpstr>
      <vt:lpstr>Times New Roman</vt:lpstr>
      <vt:lpstr>Wingdings</vt:lpstr>
      <vt:lpstr>1_Office Theme</vt:lpstr>
      <vt:lpstr>Organic</vt:lpstr>
      <vt:lpstr>Authorship attribution and identifying books written by the same author.</vt:lpstr>
      <vt:lpstr>Introduction</vt:lpstr>
      <vt:lpstr>PowerPoint Presentation</vt:lpstr>
      <vt:lpstr>Experiments and Results</vt:lpstr>
      <vt:lpstr>Analysis &amp; 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Review Rating Prediction   using  Probabilistic Latent Semantic Analysis (PLSA) and  Convolutional Neural Networks (CNN)</dc:title>
  <dc:creator>ravi</dc:creator>
  <cp:lastModifiedBy>ravi</cp:lastModifiedBy>
  <cp:revision>96</cp:revision>
  <dcterms:created xsi:type="dcterms:W3CDTF">2017-04-26T18:17:20Z</dcterms:created>
  <dcterms:modified xsi:type="dcterms:W3CDTF">2017-05-03T23:40:28Z</dcterms:modified>
</cp:coreProperties>
</file>