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D93E0-675A-07EC-9D7D-79993C3031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F265AB5-9527-B5E0-1B6E-AC2E88EE3A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5D852C7-CA90-347B-69FA-8AA38B3E67F1}"/>
              </a:ext>
            </a:extLst>
          </p:cNvPr>
          <p:cNvSpPr>
            <a:spLocks noGrp="1"/>
          </p:cNvSpPr>
          <p:nvPr>
            <p:ph type="dt" sz="half" idx="10"/>
          </p:nvPr>
        </p:nvSpPr>
        <p:spPr/>
        <p:txBody>
          <a:bodyPr/>
          <a:lstStyle/>
          <a:p>
            <a:fld id="{2FC8BA7E-65C8-4247-978E-97A5D9DE2670}" type="datetimeFigureOut">
              <a:rPr lang="en-IN" smtClean="0"/>
              <a:t>09-08-2023</a:t>
            </a:fld>
            <a:endParaRPr lang="en-IN"/>
          </a:p>
        </p:txBody>
      </p:sp>
      <p:sp>
        <p:nvSpPr>
          <p:cNvPr id="5" name="Footer Placeholder 4">
            <a:extLst>
              <a:ext uri="{FF2B5EF4-FFF2-40B4-BE49-F238E27FC236}">
                <a16:creationId xmlns:a16="http://schemas.microsoft.com/office/drawing/2014/main" id="{607865C4-04DA-A659-0C84-6FFA46C149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09FADB-856A-CFD2-338B-5F83BDCC9032}"/>
              </a:ext>
            </a:extLst>
          </p:cNvPr>
          <p:cNvSpPr>
            <a:spLocks noGrp="1"/>
          </p:cNvSpPr>
          <p:nvPr>
            <p:ph type="sldNum" sz="quarter" idx="12"/>
          </p:nvPr>
        </p:nvSpPr>
        <p:spPr/>
        <p:txBody>
          <a:bodyPr/>
          <a:lstStyle/>
          <a:p>
            <a:fld id="{20860BCF-5B8D-4E95-A8EE-78CF6A3AA0ED}" type="slidenum">
              <a:rPr lang="en-IN" smtClean="0"/>
              <a:t>‹#›</a:t>
            </a:fld>
            <a:endParaRPr lang="en-IN"/>
          </a:p>
        </p:txBody>
      </p:sp>
    </p:spTree>
    <p:extLst>
      <p:ext uri="{BB962C8B-B14F-4D97-AF65-F5344CB8AC3E}">
        <p14:creationId xmlns:p14="http://schemas.microsoft.com/office/powerpoint/2010/main" val="839464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3AC40-B6B0-C41D-778B-E2FB1381FFC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751A81-1BE2-E37B-26C6-2345F5F4C4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2E05BF-B601-34A5-6698-27C09EE1BA9F}"/>
              </a:ext>
            </a:extLst>
          </p:cNvPr>
          <p:cNvSpPr>
            <a:spLocks noGrp="1"/>
          </p:cNvSpPr>
          <p:nvPr>
            <p:ph type="dt" sz="half" idx="10"/>
          </p:nvPr>
        </p:nvSpPr>
        <p:spPr/>
        <p:txBody>
          <a:bodyPr/>
          <a:lstStyle/>
          <a:p>
            <a:fld id="{2FC8BA7E-65C8-4247-978E-97A5D9DE2670}" type="datetimeFigureOut">
              <a:rPr lang="en-IN" smtClean="0"/>
              <a:t>09-08-2023</a:t>
            </a:fld>
            <a:endParaRPr lang="en-IN"/>
          </a:p>
        </p:txBody>
      </p:sp>
      <p:sp>
        <p:nvSpPr>
          <p:cNvPr id="5" name="Footer Placeholder 4">
            <a:extLst>
              <a:ext uri="{FF2B5EF4-FFF2-40B4-BE49-F238E27FC236}">
                <a16:creationId xmlns:a16="http://schemas.microsoft.com/office/drawing/2014/main" id="{5A6F493A-E551-9309-D091-DE87FC3657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B21EDC-6D97-2F7A-1EF5-9E2E88636DEA}"/>
              </a:ext>
            </a:extLst>
          </p:cNvPr>
          <p:cNvSpPr>
            <a:spLocks noGrp="1"/>
          </p:cNvSpPr>
          <p:nvPr>
            <p:ph type="sldNum" sz="quarter" idx="12"/>
          </p:nvPr>
        </p:nvSpPr>
        <p:spPr/>
        <p:txBody>
          <a:bodyPr/>
          <a:lstStyle/>
          <a:p>
            <a:fld id="{20860BCF-5B8D-4E95-A8EE-78CF6A3AA0ED}" type="slidenum">
              <a:rPr lang="en-IN" smtClean="0"/>
              <a:t>‹#›</a:t>
            </a:fld>
            <a:endParaRPr lang="en-IN"/>
          </a:p>
        </p:txBody>
      </p:sp>
    </p:spTree>
    <p:extLst>
      <p:ext uri="{BB962C8B-B14F-4D97-AF65-F5344CB8AC3E}">
        <p14:creationId xmlns:p14="http://schemas.microsoft.com/office/powerpoint/2010/main" val="3079127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CC5D5A-1243-264C-083E-3F16F51113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890920-FFBE-9FAA-9C16-67C6FAA0A7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32DED0-A8E2-D873-96AF-D92C4157094A}"/>
              </a:ext>
            </a:extLst>
          </p:cNvPr>
          <p:cNvSpPr>
            <a:spLocks noGrp="1"/>
          </p:cNvSpPr>
          <p:nvPr>
            <p:ph type="dt" sz="half" idx="10"/>
          </p:nvPr>
        </p:nvSpPr>
        <p:spPr/>
        <p:txBody>
          <a:bodyPr/>
          <a:lstStyle/>
          <a:p>
            <a:fld id="{2FC8BA7E-65C8-4247-978E-97A5D9DE2670}" type="datetimeFigureOut">
              <a:rPr lang="en-IN" smtClean="0"/>
              <a:t>09-08-2023</a:t>
            </a:fld>
            <a:endParaRPr lang="en-IN"/>
          </a:p>
        </p:txBody>
      </p:sp>
      <p:sp>
        <p:nvSpPr>
          <p:cNvPr id="5" name="Footer Placeholder 4">
            <a:extLst>
              <a:ext uri="{FF2B5EF4-FFF2-40B4-BE49-F238E27FC236}">
                <a16:creationId xmlns:a16="http://schemas.microsoft.com/office/drawing/2014/main" id="{8C1AB27E-DA67-DAA4-4554-4CD4130111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23AA60-C83C-3D40-2C57-E6DD7B9995A6}"/>
              </a:ext>
            </a:extLst>
          </p:cNvPr>
          <p:cNvSpPr>
            <a:spLocks noGrp="1"/>
          </p:cNvSpPr>
          <p:nvPr>
            <p:ph type="sldNum" sz="quarter" idx="12"/>
          </p:nvPr>
        </p:nvSpPr>
        <p:spPr/>
        <p:txBody>
          <a:bodyPr/>
          <a:lstStyle/>
          <a:p>
            <a:fld id="{20860BCF-5B8D-4E95-A8EE-78CF6A3AA0ED}" type="slidenum">
              <a:rPr lang="en-IN" smtClean="0"/>
              <a:t>‹#›</a:t>
            </a:fld>
            <a:endParaRPr lang="en-IN"/>
          </a:p>
        </p:txBody>
      </p:sp>
    </p:spTree>
    <p:extLst>
      <p:ext uri="{BB962C8B-B14F-4D97-AF65-F5344CB8AC3E}">
        <p14:creationId xmlns:p14="http://schemas.microsoft.com/office/powerpoint/2010/main" val="4073329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31889-F504-1D9B-6271-C30719EEF4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676F9B-97B0-8846-8FA6-D1ABF094F9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E94956-B4CB-6CEE-F6B0-907393EC11E2}"/>
              </a:ext>
            </a:extLst>
          </p:cNvPr>
          <p:cNvSpPr>
            <a:spLocks noGrp="1"/>
          </p:cNvSpPr>
          <p:nvPr>
            <p:ph type="dt" sz="half" idx="10"/>
          </p:nvPr>
        </p:nvSpPr>
        <p:spPr/>
        <p:txBody>
          <a:bodyPr/>
          <a:lstStyle/>
          <a:p>
            <a:fld id="{2FC8BA7E-65C8-4247-978E-97A5D9DE2670}" type="datetimeFigureOut">
              <a:rPr lang="en-IN" smtClean="0"/>
              <a:t>09-08-2023</a:t>
            </a:fld>
            <a:endParaRPr lang="en-IN"/>
          </a:p>
        </p:txBody>
      </p:sp>
      <p:sp>
        <p:nvSpPr>
          <p:cNvPr id="5" name="Footer Placeholder 4">
            <a:extLst>
              <a:ext uri="{FF2B5EF4-FFF2-40B4-BE49-F238E27FC236}">
                <a16:creationId xmlns:a16="http://schemas.microsoft.com/office/drawing/2014/main" id="{4B735057-ED81-019E-F1A1-5178A8A0E2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15489E-2A95-50B9-A4CB-AE7C57191C3E}"/>
              </a:ext>
            </a:extLst>
          </p:cNvPr>
          <p:cNvSpPr>
            <a:spLocks noGrp="1"/>
          </p:cNvSpPr>
          <p:nvPr>
            <p:ph type="sldNum" sz="quarter" idx="12"/>
          </p:nvPr>
        </p:nvSpPr>
        <p:spPr/>
        <p:txBody>
          <a:bodyPr/>
          <a:lstStyle/>
          <a:p>
            <a:fld id="{20860BCF-5B8D-4E95-A8EE-78CF6A3AA0ED}" type="slidenum">
              <a:rPr lang="en-IN" smtClean="0"/>
              <a:t>‹#›</a:t>
            </a:fld>
            <a:endParaRPr lang="en-IN"/>
          </a:p>
        </p:txBody>
      </p:sp>
    </p:spTree>
    <p:extLst>
      <p:ext uri="{BB962C8B-B14F-4D97-AF65-F5344CB8AC3E}">
        <p14:creationId xmlns:p14="http://schemas.microsoft.com/office/powerpoint/2010/main" val="2154969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3BFF8-4538-37C5-5E99-A558965324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E35DD0A-362B-F625-7BEF-3E8686B52E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F40EB1-21CB-3412-F524-8C21A68F89F5}"/>
              </a:ext>
            </a:extLst>
          </p:cNvPr>
          <p:cNvSpPr>
            <a:spLocks noGrp="1"/>
          </p:cNvSpPr>
          <p:nvPr>
            <p:ph type="dt" sz="half" idx="10"/>
          </p:nvPr>
        </p:nvSpPr>
        <p:spPr/>
        <p:txBody>
          <a:bodyPr/>
          <a:lstStyle/>
          <a:p>
            <a:fld id="{2FC8BA7E-65C8-4247-978E-97A5D9DE2670}" type="datetimeFigureOut">
              <a:rPr lang="en-IN" smtClean="0"/>
              <a:t>09-08-2023</a:t>
            </a:fld>
            <a:endParaRPr lang="en-IN"/>
          </a:p>
        </p:txBody>
      </p:sp>
      <p:sp>
        <p:nvSpPr>
          <p:cNvPr id="5" name="Footer Placeholder 4">
            <a:extLst>
              <a:ext uri="{FF2B5EF4-FFF2-40B4-BE49-F238E27FC236}">
                <a16:creationId xmlns:a16="http://schemas.microsoft.com/office/drawing/2014/main" id="{7492D191-79BE-C3E6-C1B7-43E23AFF45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437926-B7C9-B318-AD82-9DE816F70912}"/>
              </a:ext>
            </a:extLst>
          </p:cNvPr>
          <p:cNvSpPr>
            <a:spLocks noGrp="1"/>
          </p:cNvSpPr>
          <p:nvPr>
            <p:ph type="sldNum" sz="quarter" idx="12"/>
          </p:nvPr>
        </p:nvSpPr>
        <p:spPr/>
        <p:txBody>
          <a:bodyPr/>
          <a:lstStyle/>
          <a:p>
            <a:fld id="{20860BCF-5B8D-4E95-A8EE-78CF6A3AA0ED}" type="slidenum">
              <a:rPr lang="en-IN" smtClean="0"/>
              <a:t>‹#›</a:t>
            </a:fld>
            <a:endParaRPr lang="en-IN"/>
          </a:p>
        </p:txBody>
      </p:sp>
    </p:spTree>
    <p:extLst>
      <p:ext uri="{BB962C8B-B14F-4D97-AF65-F5344CB8AC3E}">
        <p14:creationId xmlns:p14="http://schemas.microsoft.com/office/powerpoint/2010/main" val="3648627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DBD4F-ECBD-0384-73E5-2602E6B7C0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0680C3-1CD6-E825-08B7-87F602F436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DE4E9D-673F-F1E5-5E6E-4A4CA533DE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8A163BF-CB67-422F-C9CC-4A0DE6950877}"/>
              </a:ext>
            </a:extLst>
          </p:cNvPr>
          <p:cNvSpPr>
            <a:spLocks noGrp="1"/>
          </p:cNvSpPr>
          <p:nvPr>
            <p:ph type="dt" sz="half" idx="10"/>
          </p:nvPr>
        </p:nvSpPr>
        <p:spPr/>
        <p:txBody>
          <a:bodyPr/>
          <a:lstStyle/>
          <a:p>
            <a:fld id="{2FC8BA7E-65C8-4247-978E-97A5D9DE2670}" type="datetimeFigureOut">
              <a:rPr lang="en-IN" smtClean="0"/>
              <a:t>09-08-2023</a:t>
            </a:fld>
            <a:endParaRPr lang="en-IN"/>
          </a:p>
        </p:txBody>
      </p:sp>
      <p:sp>
        <p:nvSpPr>
          <p:cNvPr id="6" name="Footer Placeholder 5">
            <a:extLst>
              <a:ext uri="{FF2B5EF4-FFF2-40B4-BE49-F238E27FC236}">
                <a16:creationId xmlns:a16="http://schemas.microsoft.com/office/drawing/2014/main" id="{3EC6F083-8427-268C-89FF-43598BB1BF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1D65E8-7436-6886-0B31-FA97899108FC}"/>
              </a:ext>
            </a:extLst>
          </p:cNvPr>
          <p:cNvSpPr>
            <a:spLocks noGrp="1"/>
          </p:cNvSpPr>
          <p:nvPr>
            <p:ph type="sldNum" sz="quarter" idx="12"/>
          </p:nvPr>
        </p:nvSpPr>
        <p:spPr/>
        <p:txBody>
          <a:bodyPr/>
          <a:lstStyle/>
          <a:p>
            <a:fld id="{20860BCF-5B8D-4E95-A8EE-78CF6A3AA0ED}" type="slidenum">
              <a:rPr lang="en-IN" smtClean="0"/>
              <a:t>‹#›</a:t>
            </a:fld>
            <a:endParaRPr lang="en-IN"/>
          </a:p>
        </p:txBody>
      </p:sp>
    </p:spTree>
    <p:extLst>
      <p:ext uri="{BB962C8B-B14F-4D97-AF65-F5344CB8AC3E}">
        <p14:creationId xmlns:p14="http://schemas.microsoft.com/office/powerpoint/2010/main" val="215259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7EC7F-1479-0992-727C-87F986024F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1B756B-267D-2C59-5C0E-3A69A5B78B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34C71E-BEEA-78B2-7E4D-CC077D4E98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20E8351-007D-33FC-6D42-BD206ECA95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0A9B5F-C521-FF2D-015A-219607BFF6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DB9540-BF70-FBFD-2F44-854E6C0E052D}"/>
              </a:ext>
            </a:extLst>
          </p:cNvPr>
          <p:cNvSpPr>
            <a:spLocks noGrp="1"/>
          </p:cNvSpPr>
          <p:nvPr>
            <p:ph type="dt" sz="half" idx="10"/>
          </p:nvPr>
        </p:nvSpPr>
        <p:spPr/>
        <p:txBody>
          <a:bodyPr/>
          <a:lstStyle/>
          <a:p>
            <a:fld id="{2FC8BA7E-65C8-4247-978E-97A5D9DE2670}" type="datetimeFigureOut">
              <a:rPr lang="en-IN" smtClean="0"/>
              <a:t>09-08-2023</a:t>
            </a:fld>
            <a:endParaRPr lang="en-IN"/>
          </a:p>
        </p:txBody>
      </p:sp>
      <p:sp>
        <p:nvSpPr>
          <p:cNvPr id="8" name="Footer Placeholder 7">
            <a:extLst>
              <a:ext uri="{FF2B5EF4-FFF2-40B4-BE49-F238E27FC236}">
                <a16:creationId xmlns:a16="http://schemas.microsoft.com/office/drawing/2014/main" id="{0DC011D2-AEC8-85C5-6CAE-029B9C67CD1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22F0EB3-B4D1-784E-0083-798F24FA4C26}"/>
              </a:ext>
            </a:extLst>
          </p:cNvPr>
          <p:cNvSpPr>
            <a:spLocks noGrp="1"/>
          </p:cNvSpPr>
          <p:nvPr>
            <p:ph type="sldNum" sz="quarter" idx="12"/>
          </p:nvPr>
        </p:nvSpPr>
        <p:spPr/>
        <p:txBody>
          <a:bodyPr/>
          <a:lstStyle/>
          <a:p>
            <a:fld id="{20860BCF-5B8D-4E95-A8EE-78CF6A3AA0ED}" type="slidenum">
              <a:rPr lang="en-IN" smtClean="0"/>
              <a:t>‹#›</a:t>
            </a:fld>
            <a:endParaRPr lang="en-IN"/>
          </a:p>
        </p:txBody>
      </p:sp>
    </p:spTree>
    <p:extLst>
      <p:ext uri="{BB962C8B-B14F-4D97-AF65-F5344CB8AC3E}">
        <p14:creationId xmlns:p14="http://schemas.microsoft.com/office/powerpoint/2010/main" val="2075325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E0271-1C87-A1ED-3548-088FFB3017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012F475-A2BE-D464-39A9-E843767333AF}"/>
              </a:ext>
            </a:extLst>
          </p:cNvPr>
          <p:cNvSpPr>
            <a:spLocks noGrp="1"/>
          </p:cNvSpPr>
          <p:nvPr>
            <p:ph type="dt" sz="half" idx="10"/>
          </p:nvPr>
        </p:nvSpPr>
        <p:spPr/>
        <p:txBody>
          <a:bodyPr/>
          <a:lstStyle/>
          <a:p>
            <a:fld id="{2FC8BA7E-65C8-4247-978E-97A5D9DE2670}" type="datetimeFigureOut">
              <a:rPr lang="en-IN" smtClean="0"/>
              <a:t>09-08-2023</a:t>
            </a:fld>
            <a:endParaRPr lang="en-IN"/>
          </a:p>
        </p:txBody>
      </p:sp>
      <p:sp>
        <p:nvSpPr>
          <p:cNvPr id="4" name="Footer Placeholder 3">
            <a:extLst>
              <a:ext uri="{FF2B5EF4-FFF2-40B4-BE49-F238E27FC236}">
                <a16:creationId xmlns:a16="http://schemas.microsoft.com/office/drawing/2014/main" id="{AD0762F6-A9D4-CAF4-3147-BDADC09F95D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E5A1844-561C-B3FF-CF11-85303A5B4C54}"/>
              </a:ext>
            </a:extLst>
          </p:cNvPr>
          <p:cNvSpPr>
            <a:spLocks noGrp="1"/>
          </p:cNvSpPr>
          <p:nvPr>
            <p:ph type="sldNum" sz="quarter" idx="12"/>
          </p:nvPr>
        </p:nvSpPr>
        <p:spPr/>
        <p:txBody>
          <a:bodyPr/>
          <a:lstStyle/>
          <a:p>
            <a:fld id="{20860BCF-5B8D-4E95-A8EE-78CF6A3AA0ED}" type="slidenum">
              <a:rPr lang="en-IN" smtClean="0"/>
              <a:t>‹#›</a:t>
            </a:fld>
            <a:endParaRPr lang="en-IN"/>
          </a:p>
        </p:txBody>
      </p:sp>
    </p:spTree>
    <p:extLst>
      <p:ext uri="{BB962C8B-B14F-4D97-AF65-F5344CB8AC3E}">
        <p14:creationId xmlns:p14="http://schemas.microsoft.com/office/powerpoint/2010/main" val="3587438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BF1170-4275-8F6A-39DD-C373F354029A}"/>
              </a:ext>
            </a:extLst>
          </p:cNvPr>
          <p:cNvSpPr>
            <a:spLocks noGrp="1"/>
          </p:cNvSpPr>
          <p:nvPr>
            <p:ph type="dt" sz="half" idx="10"/>
          </p:nvPr>
        </p:nvSpPr>
        <p:spPr/>
        <p:txBody>
          <a:bodyPr/>
          <a:lstStyle/>
          <a:p>
            <a:fld id="{2FC8BA7E-65C8-4247-978E-97A5D9DE2670}" type="datetimeFigureOut">
              <a:rPr lang="en-IN" smtClean="0"/>
              <a:t>09-08-2023</a:t>
            </a:fld>
            <a:endParaRPr lang="en-IN"/>
          </a:p>
        </p:txBody>
      </p:sp>
      <p:sp>
        <p:nvSpPr>
          <p:cNvPr id="3" name="Footer Placeholder 2">
            <a:extLst>
              <a:ext uri="{FF2B5EF4-FFF2-40B4-BE49-F238E27FC236}">
                <a16:creationId xmlns:a16="http://schemas.microsoft.com/office/drawing/2014/main" id="{7D39306D-2989-B16D-D4D8-564AE693AEE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2BC6F0F-9545-1830-6BA6-85EB499EBEE6}"/>
              </a:ext>
            </a:extLst>
          </p:cNvPr>
          <p:cNvSpPr>
            <a:spLocks noGrp="1"/>
          </p:cNvSpPr>
          <p:nvPr>
            <p:ph type="sldNum" sz="quarter" idx="12"/>
          </p:nvPr>
        </p:nvSpPr>
        <p:spPr/>
        <p:txBody>
          <a:bodyPr/>
          <a:lstStyle/>
          <a:p>
            <a:fld id="{20860BCF-5B8D-4E95-A8EE-78CF6A3AA0ED}" type="slidenum">
              <a:rPr lang="en-IN" smtClean="0"/>
              <a:t>‹#›</a:t>
            </a:fld>
            <a:endParaRPr lang="en-IN"/>
          </a:p>
        </p:txBody>
      </p:sp>
    </p:spTree>
    <p:extLst>
      <p:ext uri="{BB962C8B-B14F-4D97-AF65-F5344CB8AC3E}">
        <p14:creationId xmlns:p14="http://schemas.microsoft.com/office/powerpoint/2010/main" val="266589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44956-1633-83F8-2ECB-61FD226415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841EDB6-BDC7-77B1-2A01-7B3E3B8F33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20C3DF-682E-3389-FED6-932363EED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16BC62-87E6-B0FC-5A1B-0195ED9E2DC0}"/>
              </a:ext>
            </a:extLst>
          </p:cNvPr>
          <p:cNvSpPr>
            <a:spLocks noGrp="1"/>
          </p:cNvSpPr>
          <p:nvPr>
            <p:ph type="dt" sz="half" idx="10"/>
          </p:nvPr>
        </p:nvSpPr>
        <p:spPr/>
        <p:txBody>
          <a:bodyPr/>
          <a:lstStyle/>
          <a:p>
            <a:fld id="{2FC8BA7E-65C8-4247-978E-97A5D9DE2670}" type="datetimeFigureOut">
              <a:rPr lang="en-IN" smtClean="0"/>
              <a:t>09-08-2023</a:t>
            </a:fld>
            <a:endParaRPr lang="en-IN"/>
          </a:p>
        </p:txBody>
      </p:sp>
      <p:sp>
        <p:nvSpPr>
          <p:cNvPr id="6" name="Footer Placeholder 5">
            <a:extLst>
              <a:ext uri="{FF2B5EF4-FFF2-40B4-BE49-F238E27FC236}">
                <a16:creationId xmlns:a16="http://schemas.microsoft.com/office/drawing/2014/main" id="{7F28BF47-66EC-86F1-F555-315526A87F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47613F-B436-A9F9-1214-09C41E54ACF1}"/>
              </a:ext>
            </a:extLst>
          </p:cNvPr>
          <p:cNvSpPr>
            <a:spLocks noGrp="1"/>
          </p:cNvSpPr>
          <p:nvPr>
            <p:ph type="sldNum" sz="quarter" idx="12"/>
          </p:nvPr>
        </p:nvSpPr>
        <p:spPr/>
        <p:txBody>
          <a:bodyPr/>
          <a:lstStyle/>
          <a:p>
            <a:fld id="{20860BCF-5B8D-4E95-A8EE-78CF6A3AA0ED}" type="slidenum">
              <a:rPr lang="en-IN" smtClean="0"/>
              <a:t>‹#›</a:t>
            </a:fld>
            <a:endParaRPr lang="en-IN"/>
          </a:p>
        </p:txBody>
      </p:sp>
    </p:spTree>
    <p:extLst>
      <p:ext uri="{BB962C8B-B14F-4D97-AF65-F5344CB8AC3E}">
        <p14:creationId xmlns:p14="http://schemas.microsoft.com/office/powerpoint/2010/main" val="1914166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EED50-1FAD-7667-492E-694E54AA87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9780948-79C2-197F-1435-6360A3C751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226CA97-87E8-E593-FCD2-11F1D3565E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09C250-C2D5-7888-B523-F06087D4FC8B}"/>
              </a:ext>
            </a:extLst>
          </p:cNvPr>
          <p:cNvSpPr>
            <a:spLocks noGrp="1"/>
          </p:cNvSpPr>
          <p:nvPr>
            <p:ph type="dt" sz="half" idx="10"/>
          </p:nvPr>
        </p:nvSpPr>
        <p:spPr/>
        <p:txBody>
          <a:bodyPr/>
          <a:lstStyle/>
          <a:p>
            <a:fld id="{2FC8BA7E-65C8-4247-978E-97A5D9DE2670}" type="datetimeFigureOut">
              <a:rPr lang="en-IN" smtClean="0"/>
              <a:t>09-08-2023</a:t>
            </a:fld>
            <a:endParaRPr lang="en-IN"/>
          </a:p>
        </p:txBody>
      </p:sp>
      <p:sp>
        <p:nvSpPr>
          <p:cNvPr id="6" name="Footer Placeholder 5">
            <a:extLst>
              <a:ext uri="{FF2B5EF4-FFF2-40B4-BE49-F238E27FC236}">
                <a16:creationId xmlns:a16="http://schemas.microsoft.com/office/drawing/2014/main" id="{66F09986-7EB6-B901-3AA4-9405AB467E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7A4130-8043-E4CC-8599-0D56995495C7}"/>
              </a:ext>
            </a:extLst>
          </p:cNvPr>
          <p:cNvSpPr>
            <a:spLocks noGrp="1"/>
          </p:cNvSpPr>
          <p:nvPr>
            <p:ph type="sldNum" sz="quarter" idx="12"/>
          </p:nvPr>
        </p:nvSpPr>
        <p:spPr/>
        <p:txBody>
          <a:bodyPr/>
          <a:lstStyle/>
          <a:p>
            <a:fld id="{20860BCF-5B8D-4E95-A8EE-78CF6A3AA0ED}" type="slidenum">
              <a:rPr lang="en-IN" smtClean="0"/>
              <a:t>‹#›</a:t>
            </a:fld>
            <a:endParaRPr lang="en-IN"/>
          </a:p>
        </p:txBody>
      </p:sp>
    </p:spTree>
    <p:extLst>
      <p:ext uri="{BB962C8B-B14F-4D97-AF65-F5344CB8AC3E}">
        <p14:creationId xmlns:p14="http://schemas.microsoft.com/office/powerpoint/2010/main" val="673117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BA9F99-5C22-4424-A316-0BBA8D42EA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B15127-B1C6-390D-B770-0AF5042735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141C30-FDAD-C8AA-61E1-CBBFC4FB4C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C8BA7E-65C8-4247-978E-97A5D9DE2670}" type="datetimeFigureOut">
              <a:rPr lang="en-IN" smtClean="0"/>
              <a:t>09-08-2023</a:t>
            </a:fld>
            <a:endParaRPr lang="en-IN"/>
          </a:p>
        </p:txBody>
      </p:sp>
      <p:sp>
        <p:nvSpPr>
          <p:cNvPr id="5" name="Footer Placeholder 4">
            <a:extLst>
              <a:ext uri="{FF2B5EF4-FFF2-40B4-BE49-F238E27FC236}">
                <a16:creationId xmlns:a16="http://schemas.microsoft.com/office/drawing/2014/main" id="{813DD035-9439-7759-7003-44AACA1A1E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061FE16-8950-CFE8-6643-F4B7E51350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860BCF-5B8D-4E95-A8EE-78CF6A3AA0ED}" type="slidenum">
              <a:rPr lang="en-IN" smtClean="0"/>
              <a:t>‹#›</a:t>
            </a:fld>
            <a:endParaRPr lang="en-IN"/>
          </a:p>
        </p:txBody>
      </p:sp>
    </p:spTree>
    <p:extLst>
      <p:ext uri="{BB962C8B-B14F-4D97-AF65-F5344CB8AC3E}">
        <p14:creationId xmlns:p14="http://schemas.microsoft.com/office/powerpoint/2010/main" val="292951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610E-4CC5-6E4D-F54C-221C8363BEFC}"/>
              </a:ext>
            </a:extLst>
          </p:cNvPr>
          <p:cNvSpPr>
            <a:spLocks noGrp="1"/>
          </p:cNvSpPr>
          <p:nvPr>
            <p:ph type="ctrTitle"/>
          </p:nvPr>
        </p:nvSpPr>
        <p:spPr/>
        <p:txBody>
          <a:bodyPr/>
          <a:lstStyle/>
          <a:p>
            <a:r>
              <a:rPr lang="en-IN" dirty="0"/>
              <a:t>Lending Club Case Study</a:t>
            </a:r>
          </a:p>
        </p:txBody>
      </p:sp>
      <p:sp>
        <p:nvSpPr>
          <p:cNvPr id="3" name="Subtitle 2">
            <a:extLst>
              <a:ext uri="{FF2B5EF4-FFF2-40B4-BE49-F238E27FC236}">
                <a16:creationId xmlns:a16="http://schemas.microsoft.com/office/drawing/2014/main" id="{7C022463-C5E2-6B0F-6344-A3D6F76BBD0E}"/>
              </a:ext>
            </a:extLst>
          </p:cNvPr>
          <p:cNvSpPr>
            <a:spLocks noGrp="1"/>
          </p:cNvSpPr>
          <p:nvPr>
            <p:ph type="subTitle" idx="1"/>
          </p:nvPr>
        </p:nvSpPr>
        <p:spPr/>
        <p:txBody>
          <a:bodyPr/>
          <a:lstStyle/>
          <a:p>
            <a:r>
              <a:rPr lang="en-IN" dirty="0"/>
              <a:t>ML C54 June 2023 EPGP</a:t>
            </a:r>
          </a:p>
          <a:p>
            <a:r>
              <a:rPr lang="en-IN" dirty="0"/>
              <a:t>Rajaram </a:t>
            </a:r>
            <a:r>
              <a:rPr lang="en-IN" dirty="0" err="1"/>
              <a:t>Karanth</a:t>
            </a:r>
            <a:endParaRPr lang="en-IN" dirty="0"/>
          </a:p>
        </p:txBody>
      </p:sp>
    </p:spTree>
    <p:extLst>
      <p:ext uri="{BB962C8B-B14F-4D97-AF65-F5344CB8AC3E}">
        <p14:creationId xmlns:p14="http://schemas.microsoft.com/office/powerpoint/2010/main" val="915573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610E-4CC5-6E4D-F54C-221C8363BEFC}"/>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784854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2EAAA2-05D0-B133-8504-6A9ADAF1E99F}"/>
              </a:ext>
            </a:extLst>
          </p:cNvPr>
          <p:cNvSpPr txBox="1"/>
          <p:nvPr/>
        </p:nvSpPr>
        <p:spPr>
          <a:xfrm>
            <a:off x="236305" y="246580"/>
            <a:ext cx="8897420" cy="523220"/>
          </a:xfrm>
          <a:prstGeom prst="rect">
            <a:avLst/>
          </a:prstGeom>
          <a:noFill/>
        </p:spPr>
        <p:txBody>
          <a:bodyPr wrap="square" rtlCol="0">
            <a:spAutoFit/>
          </a:bodyPr>
          <a:lstStyle/>
          <a:p>
            <a:r>
              <a:rPr lang="en-IN" sz="2800" b="1" dirty="0">
                <a:solidFill>
                  <a:srgbClr val="002060"/>
                </a:solidFill>
              </a:rPr>
              <a:t>Problem Statement</a:t>
            </a:r>
          </a:p>
        </p:txBody>
      </p:sp>
      <p:sp>
        <p:nvSpPr>
          <p:cNvPr id="3" name="TextBox 2">
            <a:extLst>
              <a:ext uri="{FF2B5EF4-FFF2-40B4-BE49-F238E27FC236}">
                <a16:creationId xmlns:a16="http://schemas.microsoft.com/office/drawing/2014/main" id="{D6A88F05-9981-F7A8-9C0C-4240EF4125A7}"/>
              </a:ext>
            </a:extLst>
          </p:cNvPr>
          <p:cNvSpPr txBox="1"/>
          <p:nvPr/>
        </p:nvSpPr>
        <p:spPr>
          <a:xfrm>
            <a:off x="236305" y="904125"/>
            <a:ext cx="11322121" cy="4862870"/>
          </a:xfrm>
          <a:prstGeom prst="rect">
            <a:avLst/>
          </a:prstGeom>
          <a:noFill/>
        </p:spPr>
        <p:txBody>
          <a:bodyPr wrap="square" rtlCol="0">
            <a:spAutoFit/>
          </a:bodyPr>
          <a:lstStyle/>
          <a:p>
            <a:pPr>
              <a:spcAft>
                <a:spcPts val="600"/>
              </a:spcAft>
            </a:pPr>
            <a:r>
              <a:rPr lang="en-US" dirty="0"/>
              <a:t>A consumer finance company which </a:t>
            </a:r>
            <a:r>
              <a:rPr lang="en-US" dirty="0" err="1"/>
              <a:t>specialises</a:t>
            </a:r>
            <a:r>
              <a:rPr lang="en-US" dirty="0"/>
              <a:t> in lending various types of loans to urban customers. When the company receives a loan application, the company has to make a decision for loan approval based on the applicant’s profile. Two types of risks are associated with the bank’s decision:</a:t>
            </a:r>
          </a:p>
          <a:p>
            <a:pPr>
              <a:spcAft>
                <a:spcPts val="600"/>
              </a:spcAft>
            </a:pPr>
            <a:endParaRPr lang="en-US" dirty="0"/>
          </a:p>
          <a:p>
            <a:pPr marL="285750" indent="-285750">
              <a:spcAft>
                <a:spcPts val="600"/>
              </a:spcAft>
              <a:buFont typeface="Arial" panose="020B0604020202020204" pitchFamily="34" charset="0"/>
              <a:buChar char="•"/>
            </a:pPr>
            <a:r>
              <a:rPr lang="en-US" dirty="0"/>
              <a:t>If the applicant is likely to repay the loan, then not approving the loan results in a </a:t>
            </a:r>
            <a:r>
              <a:rPr lang="en-US" dirty="0">
                <a:highlight>
                  <a:srgbClr val="FFFF00"/>
                </a:highlight>
              </a:rPr>
              <a:t>loss of business </a:t>
            </a:r>
            <a:r>
              <a:rPr lang="en-US" dirty="0"/>
              <a:t>to the company</a:t>
            </a:r>
          </a:p>
          <a:p>
            <a:pPr marL="285750" indent="-285750">
              <a:spcAft>
                <a:spcPts val="600"/>
              </a:spcAft>
              <a:buFont typeface="Arial" panose="020B0604020202020204" pitchFamily="34" charset="0"/>
              <a:buChar char="•"/>
            </a:pPr>
            <a:r>
              <a:rPr lang="en-US" dirty="0"/>
              <a:t>If the applicant is not likely to repay the loan, i.e. he/she is likely to default, then approving the loan may lead to a </a:t>
            </a:r>
            <a:r>
              <a:rPr lang="en-US" dirty="0">
                <a:highlight>
                  <a:srgbClr val="FFFF00"/>
                </a:highlight>
              </a:rPr>
              <a:t>financial loss</a:t>
            </a:r>
            <a:r>
              <a:rPr lang="en-US" dirty="0"/>
              <a:t> for the company</a:t>
            </a:r>
          </a:p>
          <a:p>
            <a:pPr marL="285750" indent="-285750">
              <a:spcAft>
                <a:spcPts val="600"/>
              </a:spcAft>
              <a:buFont typeface="Arial" panose="020B0604020202020204" pitchFamily="34" charset="0"/>
              <a:buChar char="•"/>
            </a:pPr>
            <a:endParaRPr lang="en-US" dirty="0"/>
          </a:p>
          <a:p>
            <a:pPr marL="285750" indent="-285750">
              <a:spcAft>
                <a:spcPts val="600"/>
              </a:spcAft>
              <a:buFont typeface="Arial" panose="020B0604020202020204" pitchFamily="34" charset="0"/>
              <a:buChar char="•"/>
            </a:pPr>
            <a:endParaRPr lang="en-US" dirty="0"/>
          </a:p>
          <a:p>
            <a:pPr>
              <a:spcAft>
                <a:spcPts val="600"/>
              </a:spcAft>
            </a:pPr>
            <a:r>
              <a:rPr lang="en-US" dirty="0"/>
              <a:t>Aim of this case study is to use EDA over the dataset containing the complete loan data for all loans issued through the time period 2007 to 2011  and assess the </a:t>
            </a:r>
            <a:r>
              <a:rPr lang="en-US" dirty="0">
                <a:highlight>
                  <a:srgbClr val="FFFF00"/>
                </a:highlight>
              </a:rPr>
              <a:t>driving factors </a:t>
            </a:r>
            <a:r>
              <a:rPr lang="en-US" dirty="0"/>
              <a:t>behind the </a:t>
            </a:r>
            <a:r>
              <a:rPr lang="en-US" dirty="0">
                <a:highlight>
                  <a:srgbClr val="FFFF00"/>
                </a:highlight>
              </a:rPr>
              <a:t>loan default. </a:t>
            </a:r>
            <a:r>
              <a:rPr lang="en-US" dirty="0"/>
              <a:t>such that the company can </a:t>
            </a:r>
            <a:r>
              <a:rPr lang="en-US" dirty="0" err="1"/>
              <a:t>utilise</a:t>
            </a:r>
            <a:r>
              <a:rPr lang="en-US" dirty="0"/>
              <a:t> this knowledge for its portfolio and risk assessment. </a:t>
            </a:r>
          </a:p>
          <a:p>
            <a:pPr>
              <a:spcAft>
                <a:spcPts val="600"/>
              </a:spcAft>
            </a:pPr>
            <a:endParaRPr lang="en-US" dirty="0"/>
          </a:p>
          <a:p>
            <a:pPr>
              <a:spcAft>
                <a:spcPts val="600"/>
              </a:spcAft>
            </a:pPr>
            <a:r>
              <a:rPr lang="en-US" dirty="0"/>
              <a:t>In this analysis, EDA is used to understand how </a:t>
            </a:r>
            <a:r>
              <a:rPr lang="en-US" dirty="0">
                <a:highlight>
                  <a:srgbClr val="FFFF00"/>
                </a:highlight>
              </a:rPr>
              <a:t>consumer attributes </a:t>
            </a:r>
            <a:r>
              <a:rPr lang="en-US" dirty="0"/>
              <a:t>and </a:t>
            </a:r>
            <a:r>
              <a:rPr lang="en-US" dirty="0">
                <a:highlight>
                  <a:srgbClr val="FFFF00"/>
                </a:highlight>
              </a:rPr>
              <a:t>loan attributes </a:t>
            </a:r>
            <a:r>
              <a:rPr lang="en-US" dirty="0"/>
              <a:t>influence the tendency of default.</a:t>
            </a:r>
            <a:endParaRPr lang="en-IN" dirty="0"/>
          </a:p>
        </p:txBody>
      </p:sp>
    </p:spTree>
    <p:extLst>
      <p:ext uri="{BB962C8B-B14F-4D97-AF65-F5344CB8AC3E}">
        <p14:creationId xmlns:p14="http://schemas.microsoft.com/office/powerpoint/2010/main" val="342153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2EAAA2-05D0-B133-8504-6A9ADAF1E99F}"/>
              </a:ext>
            </a:extLst>
          </p:cNvPr>
          <p:cNvSpPr txBox="1"/>
          <p:nvPr/>
        </p:nvSpPr>
        <p:spPr>
          <a:xfrm>
            <a:off x="236305" y="246580"/>
            <a:ext cx="8897420" cy="523220"/>
          </a:xfrm>
          <a:prstGeom prst="rect">
            <a:avLst/>
          </a:prstGeom>
          <a:noFill/>
        </p:spPr>
        <p:txBody>
          <a:bodyPr wrap="square" rtlCol="0">
            <a:spAutoFit/>
          </a:bodyPr>
          <a:lstStyle/>
          <a:p>
            <a:r>
              <a:rPr lang="en-IN" sz="2800" b="1" dirty="0">
                <a:solidFill>
                  <a:srgbClr val="002060"/>
                </a:solidFill>
              </a:rPr>
              <a:t>Analysis Approach</a:t>
            </a:r>
          </a:p>
        </p:txBody>
      </p:sp>
      <p:sp>
        <p:nvSpPr>
          <p:cNvPr id="3" name="TextBox 2">
            <a:extLst>
              <a:ext uri="{FF2B5EF4-FFF2-40B4-BE49-F238E27FC236}">
                <a16:creationId xmlns:a16="http://schemas.microsoft.com/office/drawing/2014/main" id="{D6A88F05-9981-F7A8-9C0C-4240EF4125A7}"/>
              </a:ext>
            </a:extLst>
          </p:cNvPr>
          <p:cNvSpPr txBox="1"/>
          <p:nvPr/>
        </p:nvSpPr>
        <p:spPr>
          <a:xfrm>
            <a:off x="236305" y="914399"/>
            <a:ext cx="11322121" cy="5616922"/>
          </a:xfrm>
          <a:prstGeom prst="rect">
            <a:avLst/>
          </a:prstGeom>
          <a:noFill/>
        </p:spPr>
        <p:txBody>
          <a:bodyPr wrap="square" rtlCol="0">
            <a:spAutoFit/>
          </a:bodyPr>
          <a:lstStyle/>
          <a:p>
            <a:pPr>
              <a:spcAft>
                <a:spcPts val="600"/>
              </a:spcAft>
            </a:pPr>
            <a:r>
              <a:rPr lang="en-US" b="1" dirty="0"/>
              <a:t>Data Cleaning:</a:t>
            </a:r>
          </a:p>
          <a:p>
            <a:pPr>
              <a:spcAft>
                <a:spcPts val="600"/>
              </a:spcAft>
            </a:pPr>
            <a:r>
              <a:rPr lang="en-IN" dirty="0"/>
              <a:t>The dataset was checked for missing or invalid values in the rows and columns and fixed</a:t>
            </a:r>
          </a:p>
          <a:p>
            <a:pPr lvl="1">
              <a:spcAft>
                <a:spcPts val="600"/>
              </a:spcAft>
            </a:pPr>
            <a:r>
              <a:rPr lang="en-IN" dirty="0">
                <a:solidFill>
                  <a:schemeClr val="accent6"/>
                </a:solidFill>
              </a:rPr>
              <a:t> </a:t>
            </a:r>
            <a:r>
              <a:rPr lang="en-IN" dirty="0" err="1">
                <a:solidFill>
                  <a:schemeClr val="accent6"/>
                </a:solidFill>
              </a:rPr>
              <a:t>mths_since_last_delinq</a:t>
            </a:r>
            <a:r>
              <a:rPr lang="en-IN" dirty="0">
                <a:solidFill>
                  <a:schemeClr val="accent6"/>
                </a:solidFill>
              </a:rPr>
              <a:t> column has 25682 NA values. Replaced with zero</a:t>
            </a:r>
          </a:p>
          <a:p>
            <a:pPr lvl="1">
              <a:spcAft>
                <a:spcPts val="600"/>
              </a:spcAft>
            </a:pPr>
            <a:r>
              <a:rPr lang="en-IN" dirty="0">
                <a:solidFill>
                  <a:schemeClr val="accent6"/>
                </a:solidFill>
              </a:rPr>
              <a:t> </a:t>
            </a:r>
            <a:r>
              <a:rPr lang="en-IN" dirty="0" err="1">
                <a:solidFill>
                  <a:schemeClr val="accent6"/>
                </a:solidFill>
              </a:rPr>
              <a:t>mths_since_last_record</a:t>
            </a:r>
            <a:r>
              <a:rPr lang="en-IN" dirty="0">
                <a:solidFill>
                  <a:schemeClr val="accent6"/>
                </a:solidFill>
              </a:rPr>
              <a:t> column has 36931 NA values. Replaced with zero</a:t>
            </a:r>
          </a:p>
          <a:p>
            <a:pPr lvl="1">
              <a:spcAft>
                <a:spcPts val="600"/>
              </a:spcAft>
            </a:pPr>
            <a:r>
              <a:rPr lang="en-IN" dirty="0">
                <a:solidFill>
                  <a:schemeClr val="accent6"/>
                </a:solidFill>
              </a:rPr>
              <a:t> </a:t>
            </a:r>
            <a:r>
              <a:rPr lang="en-IN" dirty="0" err="1">
                <a:solidFill>
                  <a:schemeClr val="accent6"/>
                </a:solidFill>
              </a:rPr>
              <a:t>desc</a:t>
            </a:r>
            <a:r>
              <a:rPr lang="en-IN" dirty="0">
                <a:solidFill>
                  <a:schemeClr val="accent6"/>
                </a:solidFill>
              </a:rPr>
              <a:t> column has 13149 blank values. However, those have corresponding valid purpose column values</a:t>
            </a:r>
          </a:p>
          <a:p>
            <a:pPr lvl="1">
              <a:spcAft>
                <a:spcPts val="600"/>
              </a:spcAft>
            </a:pPr>
            <a:r>
              <a:rPr lang="en-IN" dirty="0">
                <a:solidFill>
                  <a:schemeClr val="accent6"/>
                </a:solidFill>
              </a:rPr>
              <a:t> </a:t>
            </a:r>
            <a:r>
              <a:rPr lang="en-IN" dirty="0" err="1">
                <a:solidFill>
                  <a:schemeClr val="accent6"/>
                </a:solidFill>
              </a:rPr>
              <a:t>next_pymnt_d</a:t>
            </a:r>
            <a:r>
              <a:rPr lang="en-IN" dirty="0">
                <a:solidFill>
                  <a:schemeClr val="accent6"/>
                </a:solidFill>
              </a:rPr>
              <a:t> column has 38577 blank records</a:t>
            </a:r>
          </a:p>
          <a:p>
            <a:pPr>
              <a:spcAft>
                <a:spcPts val="600"/>
              </a:spcAft>
            </a:pPr>
            <a:r>
              <a:rPr lang="en-IN" dirty="0"/>
              <a:t>The dataset was checked for unwanted columns and deleted. Below are the columns deleted that only had values as either </a:t>
            </a:r>
            <a:r>
              <a:rPr lang="en-IN" dirty="0">
                <a:highlight>
                  <a:srgbClr val="FFFF00"/>
                </a:highlight>
              </a:rPr>
              <a:t>NA</a:t>
            </a:r>
            <a:r>
              <a:rPr lang="en-IN" dirty="0"/>
              <a:t> or </a:t>
            </a:r>
            <a:r>
              <a:rPr lang="en-IN" dirty="0">
                <a:highlight>
                  <a:srgbClr val="FFFF00"/>
                </a:highlight>
              </a:rPr>
              <a:t>0</a:t>
            </a:r>
            <a:r>
              <a:rPr lang="en-IN" dirty="0"/>
              <a:t>.</a:t>
            </a:r>
            <a:endParaRPr lang="en-IN" dirty="0">
              <a:solidFill>
                <a:schemeClr val="accent6"/>
              </a:solidFill>
            </a:endParaRPr>
          </a:p>
          <a:p>
            <a:pPr lvl="1">
              <a:spcAft>
                <a:spcPts val="600"/>
              </a:spcAft>
            </a:pPr>
            <a:r>
              <a:rPr lang="en-US" dirty="0" err="1">
                <a:solidFill>
                  <a:schemeClr val="accent6"/>
                </a:solidFill>
              </a:rPr>
              <a:t>mths_since_last_major_derog</a:t>
            </a:r>
            <a:r>
              <a:rPr lang="en-US" dirty="0">
                <a:solidFill>
                  <a:schemeClr val="accent6"/>
                </a:solidFill>
              </a:rPr>
              <a:t>,  </a:t>
            </a:r>
            <a:r>
              <a:rPr lang="en-US" dirty="0" err="1">
                <a:solidFill>
                  <a:schemeClr val="accent6"/>
                </a:solidFill>
              </a:rPr>
              <a:t>annual_inc_joint</a:t>
            </a:r>
            <a:r>
              <a:rPr lang="en-US" dirty="0">
                <a:solidFill>
                  <a:schemeClr val="accent6"/>
                </a:solidFill>
              </a:rPr>
              <a:t>,  </a:t>
            </a:r>
            <a:r>
              <a:rPr lang="en-US" dirty="0" err="1">
                <a:solidFill>
                  <a:schemeClr val="accent6"/>
                </a:solidFill>
              </a:rPr>
              <a:t>dti_joint</a:t>
            </a:r>
            <a:r>
              <a:rPr lang="en-US" dirty="0">
                <a:solidFill>
                  <a:schemeClr val="accent6"/>
                </a:solidFill>
              </a:rPr>
              <a:t> ,  </a:t>
            </a:r>
            <a:r>
              <a:rPr lang="en-US" dirty="0" err="1">
                <a:solidFill>
                  <a:schemeClr val="accent6"/>
                </a:solidFill>
              </a:rPr>
              <a:t>verification_status_joint</a:t>
            </a:r>
            <a:r>
              <a:rPr lang="en-US" dirty="0">
                <a:solidFill>
                  <a:schemeClr val="accent6"/>
                </a:solidFill>
              </a:rPr>
              <a:t> ,  </a:t>
            </a:r>
            <a:r>
              <a:rPr lang="en-US" dirty="0" err="1">
                <a:solidFill>
                  <a:schemeClr val="accent6"/>
                </a:solidFill>
              </a:rPr>
              <a:t>acc_now_delinq</a:t>
            </a:r>
            <a:r>
              <a:rPr lang="en-US" dirty="0">
                <a:solidFill>
                  <a:schemeClr val="accent6"/>
                </a:solidFill>
              </a:rPr>
              <a:t> , </a:t>
            </a:r>
            <a:r>
              <a:rPr lang="en-US" dirty="0" err="1">
                <a:solidFill>
                  <a:schemeClr val="accent6"/>
                </a:solidFill>
              </a:rPr>
              <a:t>tot_coll_amt</a:t>
            </a:r>
            <a:r>
              <a:rPr lang="en-US" dirty="0">
                <a:solidFill>
                  <a:schemeClr val="accent6"/>
                </a:solidFill>
              </a:rPr>
              <a:t> ,  </a:t>
            </a:r>
            <a:r>
              <a:rPr lang="en-US" dirty="0" err="1">
                <a:solidFill>
                  <a:schemeClr val="accent6"/>
                </a:solidFill>
              </a:rPr>
              <a:t>tot_cur_bal</a:t>
            </a:r>
            <a:r>
              <a:rPr lang="en-US" dirty="0">
                <a:solidFill>
                  <a:schemeClr val="accent6"/>
                </a:solidFill>
              </a:rPr>
              <a:t> ,  open_acc_6m ,  open_il_6m ,  open_il_12m ,  open_il_24m ,  </a:t>
            </a:r>
            <a:r>
              <a:rPr lang="en-US" dirty="0" err="1">
                <a:solidFill>
                  <a:schemeClr val="accent6"/>
                </a:solidFill>
              </a:rPr>
              <a:t>mths_since_rcnt_il</a:t>
            </a:r>
            <a:r>
              <a:rPr lang="en-US" dirty="0">
                <a:solidFill>
                  <a:schemeClr val="accent6"/>
                </a:solidFill>
              </a:rPr>
              <a:t>,  </a:t>
            </a:r>
            <a:r>
              <a:rPr lang="en-US" dirty="0" err="1">
                <a:solidFill>
                  <a:schemeClr val="accent6"/>
                </a:solidFill>
              </a:rPr>
              <a:t>total_bal_il</a:t>
            </a:r>
            <a:r>
              <a:rPr lang="en-US" dirty="0">
                <a:solidFill>
                  <a:schemeClr val="accent6"/>
                </a:solidFill>
              </a:rPr>
              <a:t>,  </a:t>
            </a:r>
            <a:r>
              <a:rPr lang="en-US" dirty="0" err="1">
                <a:solidFill>
                  <a:schemeClr val="accent6"/>
                </a:solidFill>
              </a:rPr>
              <a:t>il_util</a:t>
            </a:r>
            <a:r>
              <a:rPr lang="en-US" dirty="0">
                <a:solidFill>
                  <a:schemeClr val="accent6"/>
                </a:solidFill>
              </a:rPr>
              <a:t> ,  open_rv_12m ,  open_rv_24m,  </a:t>
            </a:r>
            <a:r>
              <a:rPr lang="en-US" dirty="0" err="1">
                <a:solidFill>
                  <a:schemeClr val="accent6"/>
                </a:solidFill>
              </a:rPr>
              <a:t>max_bal_bc</a:t>
            </a:r>
            <a:r>
              <a:rPr lang="en-US" dirty="0">
                <a:solidFill>
                  <a:schemeClr val="accent6"/>
                </a:solidFill>
              </a:rPr>
              <a:t> ,  </a:t>
            </a:r>
            <a:r>
              <a:rPr lang="en-US" dirty="0" err="1">
                <a:solidFill>
                  <a:schemeClr val="accent6"/>
                </a:solidFill>
              </a:rPr>
              <a:t>all_util</a:t>
            </a:r>
            <a:r>
              <a:rPr lang="en-US" dirty="0">
                <a:solidFill>
                  <a:schemeClr val="accent6"/>
                </a:solidFill>
              </a:rPr>
              <a:t> ,  </a:t>
            </a:r>
            <a:r>
              <a:rPr lang="en-US" dirty="0" err="1">
                <a:solidFill>
                  <a:schemeClr val="accent6"/>
                </a:solidFill>
              </a:rPr>
              <a:t>total_rev_hi_lim</a:t>
            </a:r>
            <a:r>
              <a:rPr lang="en-US" dirty="0">
                <a:solidFill>
                  <a:schemeClr val="accent6"/>
                </a:solidFill>
              </a:rPr>
              <a:t> ,  </a:t>
            </a:r>
            <a:r>
              <a:rPr lang="en-US" dirty="0" err="1">
                <a:solidFill>
                  <a:schemeClr val="accent6"/>
                </a:solidFill>
              </a:rPr>
              <a:t>inq_fi</a:t>
            </a:r>
            <a:r>
              <a:rPr lang="en-US" dirty="0">
                <a:solidFill>
                  <a:schemeClr val="accent6"/>
                </a:solidFill>
              </a:rPr>
              <a:t> ,  </a:t>
            </a:r>
            <a:r>
              <a:rPr lang="en-US" dirty="0" err="1">
                <a:solidFill>
                  <a:schemeClr val="accent6"/>
                </a:solidFill>
              </a:rPr>
              <a:t>total_cu_tl</a:t>
            </a:r>
            <a:r>
              <a:rPr lang="en-US" dirty="0">
                <a:solidFill>
                  <a:schemeClr val="accent6"/>
                </a:solidFill>
              </a:rPr>
              <a:t>,  inq_last_12m ,  acc_open_past_24mths ,  </a:t>
            </a:r>
            <a:r>
              <a:rPr lang="en-US" dirty="0" err="1">
                <a:solidFill>
                  <a:schemeClr val="accent6"/>
                </a:solidFill>
              </a:rPr>
              <a:t>avg_cur_bal</a:t>
            </a:r>
            <a:r>
              <a:rPr lang="en-US" dirty="0">
                <a:solidFill>
                  <a:schemeClr val="accent6"/>
                </a:solidFill>
              </a:rPr>
              <a:t> , </a:t>
            </a:r>
            <a:r>
              <a:rPr lang="en-US" dirty="0" err="1">
                <a:solidFill>
                  <a:schemeClr val="accent6"/>
                </a:solidFill>
              </a:rPr>
              <a:t>bc_open_to_buy</a:t>
            </a:r>
            <a:r>
              <a:rPr lang="en-US" dirty="0">
                <a:solidFill>
                  <a:schemeClr val="accent6"/>
                </a:solidFill>
              </a:rPr>
              <a:t> , </a:t>
            </a:r>
            <a:r>
              <a:rPr lang="en-US" dirty="0" err="1">
                <a:solidFill>
                  <a:schemeClr val="accent6"/>
                </a:solidFill>
              </a:rPr>
              <a:t>bc_util</a:t>
            </a:r>
            <a:r>
              <a:rPr lang="en-US" dirty="0">
                <a:solidFill>
                  <a:schemeClr val="accent6"/>
                </a:solidFill>
              </a:rPr>
              <a:t> , chargeoff_within_12_mths, </a:t>
            </a:r>
            <a:r>
              <a:rPr lang="en-US" dirty="0" err="1">
                <a:solidFill>
                  <a:schemeClr val="accent6"/>
                </a:solidFill>
              </a:rPr>
              <a:t>delinq_amnt</a:t>
            </a:r>
            <a:r>
              <a:rPr lang="en-US" dirty="0">
                <a:solidFill>
                  <a:schemeClr val="accent6"/>
                </a:solidFill>
              </a:rPr>
              <a:t> , </a:t>
            </a:r>
            <a:r>
              <a:rPr lang="en-US" dirty="0" err="1">
                <a:solidFill>
                  <a:schemeClr val="accent6"/>
                </a:solidFill>
              </a:rPr>
              <a:t>mo_sin_old_il_acct</a:t>
            </a:r>
            <a:r>
              <a:rPr lang="en-US" dirty="0">
                <a:solidFill>
                  <a:schemeClr val="accent6"/>
                </a:solidFill>
              </a:rPr>
              <a:t> , </a:t>
            </a:r>
            <a:r>
              <a:rPr lang="en-US" dirty="0" err="1">
                <a:solidFill>
                  <a:schemeClr val="accent6"/>
                </a:solidFill>
              </a:rPr>
              <a:t>mo_sin_old_rev_tl_op</a:t>
            </a:r>
            <a:r>
              <a:rPr lang="en-US" dirty="0">
                <a:solidFill>
                  <a:schemeClr val="accent6"/>
                </a:solidFill>
              </a:rPr>
              <a:t> , </a:t>
            </a:r>
            <a:r>
              <a:rPr lang="en-US" dirty="0" err="1">
                <a:solidFill>
                  <a:schemeClr val="accent6"/>
                </a:solidFill>
              </a:rPr>
              <a:t>mo_sin_rcnt_rev_tl_op</a:t>
            </a:r>
            <a:r>
              <a:rPr lang="en-US" dirty="0">
                <a:solidFill>
                  <a:schemeClr val="accent6"/>
                </a:solidFill>
              </a:rPr>
              <a:t> , </a:t>
            </a:r>
            <a:r>
              <a:rPr lang="en-US" dirty="0" err="1">
                <a:solidFill>
                  <a:schemeClr val="accent6"/>
                </a:solidFill>
              </a:rPr>
              <a:t>mo_sin_rcnt_tl</a:t>
            </a:r>
            <a:r>
              <a:rPr lang="en-US" dirty="0">
                <a:solidFill>
                  <a:schemeClr val="accent6"/>
                </a:solidFill>
              </a:rPr>
              <a:t> , </a:t>
            </a:r>
            <a:r>
              <a:rPr lang="en-US" dirty="0" err="1">
                <a:solidFill>
                  <a:schemeClr val="accent6"/>
                </a:solidFill>
              </a:rPr>
              <a:t>mort_acc</a:t>
            </a:r>
            <a:r>
              <a:rPr lang="en-US" dirty="0">
                <a:solidFill>
                  <a:schemeClr val="accent6"/>
                </a:solidFill>
              </a:rPr>
              <a:t> , </a:t>
            </a:r>
            <a:r>
              <a:rPr lang="en-US" dirty="0" err="1">
                <a:solidFill>
                  <a:schemeClr val="accent6"/>
                </a:solidFill>
              </a:rPr>
              <a:t>mths_since_recent_bc</a:t>
            </a:r>
            <a:r>
              <a:rPr lang="en-US" dirty="0">
                <a:solidFill>
                  <a:schemeClr val="accent6"/>
                </a:solidFill>
              </a:rPr>
              <a:t> , </a:t>
            </a:r>
            <a:r>
              <a:rPr lang="en-US" dirty="0" err="1">
                <a:solidFill>
                  <a:schemeClr val="accent6"/>
                </a:solidFill>
              </a:rPr>
              <a:t>mths_since_recent_bc_dlq</a:t>
            </a:r>
            <a:r>
              <a:rPr lang="en-US" dirty="0">
                <a:solidFill>
                  <a:schemeClr val="accent6"/>
                </a:solidFill>
              </a:rPr>
              <a:t> , </a:t>
            </a:r>
            <a:r>
              <a:rPr lang="en-US" dirty="0" err="1">
                <a:solidFill>
                  <a:schemeClr val="accent6"/>
                </a:solidFill>
              </a:rPr>
              <a:t>mths_since_recent_inq</a:t>
            </a:r>
            <a:r>
              <a:rPr lang="en-US" dirty="0">
                <a:solidFill>
                  <a:schemeClr val="accent6"/>
                </a:solidFill>
              </a:rPr>
              <a:t> , </a:t>
            </a:r>
            <a:r>
              <a:rPr lang="en-US" dirty="0" err="1">
                <a:solidFill>
                  <a:schemeClr val="accent6"/>
                </a:solidFill>
              </a:rPr>
              <a:t>mths_since_recent_revol_delinq</a:t>
            </a:r>
            <a:r>
              <a:rPr lang="en-US" dirty="0">
                <a:solidFill>
                  <a:schemeClr val="accent6"/>
                </a:solidFill>
              </a:rPr>
              <a:t>, num_accts_ever_120_pd , </a:t>
            </a:r>
            <a:r>
              <a:rPr lang="en-US" dirty="0" err="1">
                <a:solidFill>
                  <a:schemeClr val="accent6"/>
                </a:solidFill>
              </a:rPr>
              <a:t>num_actv_bc_tl</a:t>
            </a:r>
            <a:r>
              <a:rPr lang="en-US" dirty="0">
                <a:solidFill>
                  <a:schemeClr val="accent6"/>
                </a:solidFill>
              </a:rPr>
              <a:t> , </a:t>
            </a:r>
            <a:r>
              <a:rPr lang="en-US" dirty="0" err="1">
                <a:solidFill>
                  <a:schemeClr val="accent6"/>
                </a:solidFill>
              </a:rPr>
              <a:t>num_actv_rev_tl</a:t>
            </a:r>
            <a:r>
              <a:rPr lang="en-US" dirty="0">
                <a:solidFill>
                  <a:schemeClr val="accent6"/>
                </a:solidFill>
              </a:rPr>
              <a:t> , </a:t>
            </a:r>
            <a:r>
              <a:rPr lang="en-US" dirty="0" err="1">
                <a:solidFill>
                  <a:schemeClr val="accent6"/>
                </a:solidFill>
              </a:rPr>
              <a:t>num_bc_sats</a:t>
            </a:r>
            <a:r>
              <a:rPr lang="en-US" dirty="0">
                <a:solidFill>
                  <a:schemeClr val="accent6"/>
                </a:solidFill>
              </a:rPr>
              <a:t> , </a:t>
            </a:r>
            <a:r>
              <a:rPr lang="en-US" dirty="0" err="1">
                <a:solidFill>
                  <a:schemeClr val="accent6"/>
                </a:solidFill>
              </a:rPr>
              <a:t>num_bc_tl</a:t>
            </a:r>
            <a:r>
              <a:rPr lang="en-US" dirty="0">
                <a:solidFill>
                  <a:schemeClr val="accent6"/>
                </a:solidFill>
              </a:rPr>
              <a:t> , </a:t>
            </a:r>
            <a:r>
              <a:rPr lang="en-US" dirty="0" err="1">
                <a:solidFill>
                  <a:schemeClr val="accent6"/>
                </a:solidFill>
              </a:rPr>
              <a:t>num_il_tl</a:t>
            </a:r>
            <a:r>
              <a:rPr lang="en-US" dirty="0">
                <a:solidFill>
                  <a:schemeClr val="accent6"/>
                </a:solidFill>
              </a:rPr>
              <a:t> , </a:t>
            </a:r>
            <a:r>
              <a:rPr lang="en-US" dirty="0" err="1">
                <a:solidFill>
                  <a:schemeClr val="accent6"/>
                </a:solidFill>
              </a:rPr>
              <a:t>num_op_rev_tl</a:t>
            </a:r>
            <a:r>
              <a:rPr lang="en-US" dirty="0">
                <a:solidFill>
                  <a:schemeClr val="accent6"/>
                </a:solidFill>
              </a:rPr>
              <a:t> , </a:t>
            </a:r>
            <a:r>
              <a:rPr lang="en-US" dirty="0" err="1">
                <a:solidFill>
                  <a:schemeClr val="accent6"/>
                </a:solidFill>
              </a:rPr>
              <a:t>num_rev_accts</a:t>
            </a:r>
            <a:r>
              <a:rPr lang="en-US" dirty="0">
                <a:solidFill>
                  <a:schemeClr val="accent6"/>
                </a:solidFill>
              </a:rPr>
              <a:t> , num_rev_tl_bal_gt_0 , </a:t>
            </a:r>
            <a:r>
              <a:rPr lang="en-US" dirty="0" err="1">
                <a:solidFill>
                  <a:schemeClr val="accent6"/>
                </a:solidFill>
              </a:rPr>
              <a:t>num_sats</a:t>
            </a:r>
            <a:r>
              <a:rPr lang="en-US" dirty="0">
                <a:solidFill>
                  <a:schemeClr val="accent6"/>
                </a:solidFill>
              </a:rPr>
              <a:t> , num_tl_120dpd_2m , num_tl_30dpd , num_tl_90g_dpd_24m , num_tl_op_past_12m , </a:t>
            </a:r>
            <a:r>
              <a:rPr lang="en-US" dirty="0" err="1">
                <a:solidFill>
                  <a:schemeClr val="accent6"/>
                </a:solidFill>
              </a:rPr>
              <a:t>pct_tl_nvr_dlq</a:t>
            </a:r>
            <a:r>
              <a:rPr lang="en-US" dirty="0">
                <a:solidFill>
                  <a:schemeClr val="accent6"/>
                </a:solidFill>
              </a:rPr>
              <a:t> , percent_bc_gt_75, </a:t>
            </a:r>
            <a:r>
              <a:rPr lang="en-US" dirty="0" err="1">
                <a:solidFill>
                  <a:schemeClr val="accent6"/>
                </a:solidFill>
              </a:rPr>
              <a:t>tot_hi_cred_lim</a:t>
            </a:r>
            <a:r>
              <a:rPr lang="en-US" dirty="0">
                <a:solidFill>
                  <a:schemeClr val="accent6"/>
                </a:solidFill>
              </a:rPr>
              <a:t> , </a:t>
            </a:r>
            <a:r>
              <a:rPr lang="en-US" dirty="0" err="1">
                <a:solidFill>
                  <a:schemeClr val="accent6"/>
                </a:solidFill>
              </a:rPr>
              <a:t>total_bal_ex_mort</a:t>
            </a:r>
            <a:r>
              <a:rPr lang="en-US" dirty="0">
                <a:solidFill>
                  <a:schemeClr val="accent6"/>
                </a:solidFill>
              </a:rPr>
              <a:t> , </a:t>
            </a:r>
            <a:r>
              <a:rPr lang="en-US" dirty="0" err="1">
                <a:solidFill>
                  <a:schemeClr val="accent6"/>
                </a:solidFill>
              </a:rPr>
              <a:t>total_bc_limit</a:t>
            </a:r>
            <a:r>
              <a:rPr lang="en-US" dirty="0">
                <a:solidFill>
                  <a:schemeClr val="accent6"/>
                </a:solidFill>
              </a:rPr>
              <a:t> , </a:t>
            </a:r>
            <a:r>
              <a:rPr lang="en-US" dirty="0" err="1">
                <a:solidFill>
                  <a:schemeClr val="accent6"/>
                </a:solidFill>
              </a:rPr>
              <a:t>total_il_high_credit_limit</a:t>
            </a:r>
            <a:r>
              <a:rPr lang="en-US" dirty="0">
                <a:solidFill>
                  <a:schemeClr val="accent6"/>
                </a:solidFill>
              </a:rPr>
              <a:t> </a:t>
            </a:r>
            <a:endParaRPr lang="en-IN" dirty="0">
              <a:solidFill>
                <a:schemeClr val="accent6"/>
              </a:solidFill>
            </a:endParaRPr>
          </a:p>
        </p:txBody>
      </p:sp>
    </p:spTree>
    <p:extLst>
      <p:ext uri="{BB962C8B-B14F-4D97-AF65-F5344CB8AC3E}">
        <p14:creationId xmlns:p14="http://schemas.microsoft.com/office/powerpoint/2010/main" val="3445473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2EAAA2-05D0-B133-8504-6A9ADAF1E99F}"/>
              </a:ext>
            </a:extLst>
          </p:cNvPr>
          <p:cNvSpPr txBox="1"/>
          <p:nvPr/>
        </p:nvSpPr>
        <p:spPr>
          <a:xfrm>
            <a:off x="236305" y="246580"/>
            <a:ext cx="8897420" cy="523220"/>
          </a:xfrm>
          <a:prstGeom prst="rect">
            <a:avLst/>
          </a:prstGeom>
          <a:noFill/>
        </p:spPr>
        <p:txBody>
          <a:bodyPr wrap="square" rtlCol="0">
            <a:spAutoFit/>
          </a:bodyPr>
          <a:lstStyle/>
          <a:p>
            <a:r>
              <a:rPr lang="en-IN" sz="2800" b="1" dirty="0">
                <a:solidFill>
                  <a:srgbClr val="002060"/>
                </a:solidFill>
              </a:rPr>
              <a:t>Analysis Approach – key characteristics of the loans issued </a:t>
            </a:r>
          </a:p>
        </p:txBody>
      </p:sp>
      <p:sp>
        <p:nvSpPr>
          <p:cNvPr id="3" name="TextBox 2">
            <a:extLst>
              <a:ext uri="{FF2B5EF4-FFF2-40B4-BE49-F238E27FC236}">
                <a16:creationId xmlns:a16="http://schemas.microsoft.com/office/drawing/2014/main" id="{D6A88F05-9981-F7A8-9C0C-4240EF4125A7}"/>
              </a:ext>
            </a:extLst>
          </p:cNvPr>
          <p:cNvSpPr txBox="1"/>
          <p:nvPr/>
        </p:nvSpPr>
        <p:spPr>
          <a:xfrm>
            <a:off x="236305" y="914399"/>
            <a:ext cx="4962419" cy="369332"/>
          </a:xfrm>
          <a:prstGeom prst="rect">
            <a:avLst/>
          </a:prstGeom>
          <a:noFill/>
        </p:spPr>
        <p:txBody>
          <a:bodyPr wrap="square" rtlCol="0">
            <a:spAutoFit/>
          </a:bodyPr>
          <a:lstStyle/>
          <a:p>
            <a:pPr>
              <a:spcAft>
                <a:spcPts val="600"/>
              </a:spcAft>
            </a:pPr>
            <a:r>
              <a:rPr lang="en-US" b="1" dirty="0"/>
              <a:t>Univariate Analysis #1 - number of loans by grade </a:t>
            </a:r>
          </a:p>
        </p:txBody>
      </p:sp>
      <p:pic>
        <p:nvPicPr>
          <p:cNvPr id="4" name="Picture 3">
            <a:extLst>
              <a:ext uri="{FF2B5EF4-FFF2-40B4-BE49-F238E27FC236}">
                <a16:creationId xmlns:a16="http://schemas.microsoft.com/office/drawing/2014/main" id="{F27EF493-F383-F33A-7D71-EFA8871F74EB}"/>
              </a:ext>
            </a:extLst>
          </p:cNvPr>
          <p:cNvPicPr>
            <a:picLocks noChangeAspect="1"/>
          </p:cNvPicPr>
          <p:nvPr/>
        </p:nvPicPr>
        <p:blipFill>
          <a:blip r:embed="rId2"/>
          <a:stretch>
            <a:fillRect/>
          </a:stretch>
        </p:blipFill>
        <p:spPr>
          <a:xfrm>
            <a:off x="309081" y="1582220"/>
            <a:ext cx="4757419" cy="3534310"/>
          </a:xfrm>
          <a:prstGeom prst="rect">
            <a:avLst/>
          </a:prstGeom>
        </p:spPr>
      </p:pic>
      <p:sp>
        <p:nvSpPr>
          <p:cNvPr id="5" name="TextBox 4">
            <a:extLst>
              <a:ext uri="{FF2B5EF4-FFF2-40B4-BE49-F238E27FC236}">
                <a16:creationId xmlns:a16="http://schemas.microsoft.com/office/drawing/2014/main" id="{41F6EFC2-1F6D-BFF1-8D2C-5CB16B02BD71}"/>
              </a:ext>
            </a:extLst>
          </p:cNvPr>
          <p:cNvSpPr txBox="1"/>
          <p:nvPr/>
        </p:nvSpPr>
        <p:spPr>
          <a:xfrm>
            <a:off x="6096000" y="914399"/>
            <a:ext cx="5534346" cy="369332"/>
          </a:xfrm>
          <a:prstGeom prst="rect">
            <a:avLst/>
          </a:prstGeom>
          <a:noFill/>
        </p:spPr>
        <p:txBody>
          <a:bodyPr wrap="square" rtlCol="0">
            <a:spAutoFit/>
          </a:bodyPr>
          <a:lstStyle/>
          <a:p>
            <a:pPr>
              <a:spcAft>
                <a:spcPts val="600"/>
              </a:spcAft>
            </a:pPr>
            <a:r>
              <a:rPr lang="en-US" b="1" dirty="0"/>
              <a:t>Univariate Analysis #2 - loan installments preferred</a:t>
            </a:r>
          </a:p>
        </p:txBody>
      </p:sp>
      <p:sp>
        <p:nvSpPr>
          <p:cNvPr id="6" name="TextBox 5">
            <a:extLst>
              <a:ext uri="{FF2B5EF4-FFF2-40B4-BE49-F238E27FC236}">
                <a16:creationId xmlns:a16="http://schemas.microsoft.com/office/drawing/2014/main" id="{2786911C-4EFD-C7EC-501B-B717CA2CA983}"/>
              </a:ext>
            </a:extLst>
          </p:cNvPr>
          <p:cNvSpPr txBox="1"/>
          <p:nvPr/>
        </p:nvSpPr>
        <p:spPr>
          <a:xfrm>
            <a:off x="309080" y="5297270"/>
            <a:ext cx="4757419" cy="646331"/>
          </a:xfrm>
          <a:prstGeom prst="rect">
            <a:avLst/>
          </a:prstGeom>
          <a:noFill/>
        </p:spPr>
        <p:txBody>
          <a:bodyPr wrap="square" rtlCol="0">
            <a:spAutoFit/>
          </a:bodyPr>
          <a:lstStyle/>
          <a:p>
            <a:r>
              <a:rPr lang="en-US" dirty="0"/>
              <a:t>Highest number of loans disbursed are of grade B, followed by grade A</a:t>
            </a:r>
            <a:endParaRPr lang="en-IN" dirty="0"/>
          </a:p>
        </p:txBody>
      </p:sp>
      <p:pic>
        <p:nvPicPr>
          <p:cNvPr id="7" name="Picture 6">
            <a:extLst>
              <a:ext uri="{FF2B5EF4-FFF2-40B4-BE49-F238E27FC236}">
                <a16:creationId xmlns:a16="http://schemas.microsoft.com/office/drawing/2014/main" id="{6EDA95CB-ED6D-4A22-E7AB-95379724F7F4}"/>
              </a:ext>
            </a:extLst>
          </p:cNvPr>
          <p:cNvPicPr>
            <a:picLocks noChangeAspect="1"/>
          </p:cNvPicPr>
          <p:nvPr/>
        </p:nvPicPr>
        <p:blipFill>
          <a:blip r:embed="rId3"/>
          <a:stretch>
            <a:fillRect/>
          </a:stretch>
        </p:blipFill>
        <p:spPr>
          <a:xfrm>
            <a:off x="6248828" y="1582221"/>
            <a:ext cx="4757419" cy="3534310"/>
          </a:xfrm>
          <a:prstGeom prst="rect">
            <a:avLst/>
          </a:prstGeom>
        </p:spPr>
      </p:pic>
      <p:sp>
        <p:nvSpPr>
          <p:cNvPr id="8" name="TextBox 7">
            <a:extLst>
              <a:ext uri="{FF2B5EF4-FFF2-40B4-BE49-F238E27FC236}">
                <a16:creationId xmlns:a16="http://schemas.microsoft.com/office/drawing/2014/main" id="{1D1EFDAD-1F8D-28A2-2F4C-BBEC84B7AB59}"/>
              </a:ext>
            </a:extLst>
          </p:cNvPr>
          <p:cNvSpPr txBox="1"/>
          <p:nvPr/>
        </p:nvSpPr>
        <p:spPr>
          <a:xfrm>
            <a:off x="6248828" y="5275779"/>
            <a:ext cx="4757419" cy="646331"/>
          </a:xfrm>
          <a:prstGeom prst="rect">
            <a:avLst/>
          </a:prstGeom>
          <a:noFill/>
        </p:spPr>
        <p:txBody>
          <a:bodyPr wrap="square" rtlCol="0">
            <a:spAutoFit/>
          </a:bodyPr>
          <a:lstStyle/>
          <a:p>
            <a:r>
              <a:rPr lang="en-US" dirty="0"/>
              <a:t>Highest bins installments opted are between 0 - 200 months and 200 - 400 months.</a:t>
            </a:r>
            <a:endParaRPr lang="en-IN" dirty="0"/>
          </a:p>
        </p:txBody>
      </p:sp>
    </p:spTree>
    <p:extLst>
      <p:ext uri="{BB962C8B-B14F-4D97-AF65-F5344CB8AC3E}">
        <p14:creationId xmlns:p14="http://schemas.microsoft.com/office/powerpoint/2010/main" val="1341049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2EAAA2-05D0-B133-8504-6A9ADAF1E99F}"/>
              </a:ext>
            </a:extLst>
          </p:cNvPr>
          <p:cNvSpPr txBox="1"/>
          <p:nvPr/>
        </p:nvSpPr>
        <p:spPr>
          <a:xfrm>
            <a:off x="236305" y="246580"/>
            <a:ext cx="8897420" cy="523220"/>
          </a:xfrm>
          <a:prstGeom prst="rect">
            <a:avLst/>
          </a:prstGeom>
          <a:noFill/>
        </p:spPr>
        <p:txBody>
          <a:bodyPr wrap="square" rtlCol="0">
            <a:spAutoFit/>
          </a:bodyPr>
          <a:lstStyle/>
          <a:p>
            <a:r>
              <a:rPr lang="en-IN" sz="2800" b="1" dirty="0">
                <a:solidFill>
                  <a:srgbClr val="002060"/>
                </a:solidFill>
              </a:rPr>
              <a:t>Analysis Approach – key characteristics of the loans issued </a:t>
            </a:r>
          </a:p>
        </p:txBody>
      </p:sp>
      <p:sp>
        <p:nvSpPr>
          <p:cNvPr id="3" name="TextBox 2">
            <a:extLst>
              <a:ext uri="{FF2B5EF4-FFF2-40B4-BE49-F238E27FC236}">
                <a16:creationId xmlns:a16="http://schemas.microsoft.com/office/drawing/2014/main" id="{D6A88F05-9981-F7A8-9C0C-4240EF4125A7}"/>
              </a:ext>
            </a:extLst>
          </p:cNvPr>
          <p:cNvSpPr txBox="1"/>
          <p:nvPr/>
        </p:nvSpPr>
        <p:spPr>
          <a:xfrm>
            <a:off x="236305" y="914399"/>
            <a:ext cx="4962419" cy="646331"/>
          </a:xfrm>
          <a:prstGeom prst="rect">
            <a:avLst/>
          </a:prstGeom>
          <a:noFill/>
        </p:spPr>
        <p:txBody>
          <a:bodyPr wrap="square" rtlCol="0">
            <a:spAutoFit/>
          </a:bodyPr>
          <a:lstStyle/>
          <a:p>
            <a:pPr>
              <a:spcAft>
                <a:spcPts val="600"/>
              </a:spcAft>
            </a:pPr>
            <a:r>
              <a:rPr lang="en-US" b="1" dirty="0"/>
              <a:t>Univariate Analysis #3 - Purpose for which most of the loans are taken </a:t>
            </a:r>
          </a:p>
        </p:txBody>
      </p:sp>
      <p:sp>
        <p:nvSpPr>
          <p:cNvPr id="5" name="TextBox 4">
            <a:extLst>
              <a:ext uri="{FF2B5EF4-FFF2-40B4-BE49-F238E27FC236}">
                <a16:creationId xmlns:a16="http://schemas.microsoft.com/office/drawing/2014/main" id="{41F6EFC2-1F6D-BFF1-8D2C-5CB16B02BD71}"/>
              </a:ext>
            </a:extLst>
          </p:cNvPr>
          <p:cNvSpPr txBox="1"/>
          <p:nvPr/>
        </p:nvSpPr>
        <p:spPr>
          <a:xfrm>
            <a:off x="6096000" y="914399"/>
            <a:ext cx="5534346" cy="646331"/>
          </a:xfrm>
          <a:prstGeom prst="rect">
            <a:avLst/>
          </a:prstGeom>
          <a:noFill/>
        </p:spPr>
        <p:txBody>
          <a:bodyPr wrap="square" rtlCol="0">
            <a:spAutoFit/>
          </a:bodyPr>
          <a:lstStyle/>
          <a:p>
            <a:pPr>
              <a:spcAft>
                <a:spcPts val="600"/>
              </a:spcAft>
            </a:pPr>
            <a:r>
              <a:rPr lang="en-US" b="1" dirty="0"/>
              <a:t>Univariate Analysis #4 - States where maximum number of loans disbursed</a:t>
            </a:r>
          </a:p>
        </p:txBody>
      </p:sp>
      <p:sp>
        <p:nvSpPr>
          <p:cNvPr id="8" name="TextBox 7">
            <a:extLst>
              <a:ext uri="{FF2B5EF4-FFF2-40B4-BE49-F238E27FC236}">
                <a16:creationId xmlns:a16="http://schemas.microsoft.com/office/drawing/2014/main" id="{1D1EFDAD-1F8D-28A2-2F4C-BBEC84B7AB59}"/>
              </a:ext>
            </a:extLst>
          </p:cNvPr>
          <p:cNvSpPr txBox="1"/>
          <p:nvPr/>
        </p:nvSpPr>
        <p:spPr>
          <a:xfrm>
            <a:off x="236305" y="5368493"/>
            <a:ext cx="4962419" cy="1477328"/>
          </a:xfrm>
          <a:prstGeom prst="rect">
            <a:avLst/>
          </a:prstGeom>
          <a:noFill/>
        </p:spPr>
        <p:txBody>
          <a:bodyPr wrap="square" rtlCol="0">
            <a:spAutoFit/>
          </a:bodyPr>
          <a:lstStyle/>
          <a:p>
            <a:r>
              <a:rPr lang="en-US" dirty="0"/>
              <a:t>Maximum number of loans taken are for the purpose of </a:t>
            </a:r>
            <a:r>
              <a:rPr lang="en-US" dirty="0">
                <a:highlight>
                  <a:srgbClr val="FFFF00"/>
                </a:highlight>
              </a:rPr>
              <a:t>debt consolidation</a:t>
            </a:r>
            <a:r>
              <a:rPr lang="en-US" dirty="0"/>
              <a:t>. More chances of default in this category as </a:t>
            </a:r>
            <a:r>
              <a:rPr lang="en-US" dirty="0">
                <a:highlight>
                  <a:srgbClr val="FFFF00"/>
                </a:highlight>
              </a:rPr>
              <a:t>this option just provides breathing time for otherwise a possible delinquent loan</a:t>
            </a:r>
            <a:r>
              <a:rPr lang="en-US" dirty="0"/>
              <a:t> in the previous institution</a:t>
            </a:r>
            <a:endParaRPr lang="en-IN" dirty="0"/>
          </a:p>
        </p:txBody>
      </p:sp>
      <p:pic>
        <p:nvPicPr>
          <p:cNvPr id="11" name="Picture 10">
            <a:extLst>
              <a:ext uri="{FF2B5EF4-FFF2-40B4-BE49-F238E27FC236}">
                <a16:creationId xmlns:a16="http://schemas.microsoft.com/office/drawing/2014/main" id="{4DE2BD5C-4A91-559E-020F-E2F8D82F5D85}"/>
              </a:ext>
            </a:extLst>
          </p:cNvPr>
          <p:cNvPicPr>
            <a:picLocks noChangeAspect="1"/>
          </p:cNvPicPr>
          <p:nvPr/>
        </p:nvPicPr>
        <p:blipFill>
          <a:blip r:embed="rId2"/>
          <a:stretch>
            <a:fillRect/>
          </a:stretch>
        </p:blipFill>
        <p:spPr>
          <a:xfrm>
            <a:off x="300103" y="1718116"/>
            <a:ext cx="3455936" cy="3417958"/>
          </a:xfrm>
          <a:prstGeom prst="rect">
            <a:avLst/>
          </a:prstGeom>
        </p:spPr>
      </p:pic>
      <p:pic>
        <p:nvPicPr>
          <p:cNvPr id="15" name="Picture 14">
            <a:extLst>
              <a:ext uri="{FF2B5EF4-FFF2-40B4-BE49-F238E27FC236}">
                <a16:creationId xmlns:a16="http://schemas.microsoft.com/office/drawing/2014/main" id="{878319F3-3EF6-2ADD-863D-CC4B25AB3E40}"/>
              </a:ext>
            </a:extLst>
          </p:cNvPr>
          <p:cNvPicPr>
            <a:picLocks noChangeAspect="1"/>
          </p:cNvPicPr>
          <p:nvPr/>
        </p:nvPicPr>
        <p:blipFill>
          <a:blip r:embed="rId3"/>
          <a:stretch>
            <a:fillRect/>
          </a:stretch>
        </p:blipFill>
        <p:spPr>
          <a:xfrm>
            <a:off x="6250076" y="1718116"/>
            <a:ext cx="1243707" cy="3417958"/>
          </a:xfrm>
          <a:prstGeom prst="rect">
            <a:avLst/>
          </a:prstGeom>
        </p:spPr>
      </p:pic>
      <p:pic>
        <p:nvPicPr>
          <p:cNvPr id="17" name="Picture 16">
            <a:extLst>
              <a:ext uri="{FF2B5EF4-FFF2-40B4-BE49-F238E27FC236}">
                <a16:creationId xmlns:a16="http://schemas.microsoft.com/office/drawing/2014/main" id="{29A25992-86E9-AD78-C39F-20071FC6B208}"/>
              </a:ext>
            </a:extLst>
          </p:cNvPr>
          <p:cNvPicPr>
            <a:picLocks noChangeAspect="1"/>
          </p:cNvPicPr>
          <p:nvPr/>
        </p:nvPicPr>
        <p:blipFill>
          <a:blip r:embed="rId4"/>
          <a:stretch>
            <a:fillRect/>
          </a:stretch>
        </p:blipFill>
        <p:spPr>
          <a:xfrm>
            <a:off x="7979866" y="1800809"/>
            <a:ext cx="898325" cy="3358356"/>
          </a:xfrm>
          <a:prstGeom prst="rect">
            <a:avLst/>
          </a:prstGeom>
        </p:spPr>
      </p:pic>
      <p:pic>
        <p:nvPicPr>
          <p:cNvPr id="19" name="Picture 18">
            <a:extLst>
              <a:ext uri="{FF2B5EF4-FFF2-40B4-BE49-F238E27FC236}">
                <a16:creationId xmlns:a16="http://schemas.microsoft.com/office/drawing/2014/main" id="{B47FAB48-EC41-3037-DCCB-0B67F6A9B853}"/>
              </a:ext>
            </a:extLst>
          </p:cNvPr>
          <p:cNvPicPr>
            <a:picLocks noChangeAspect="1"/>
          </p:cNvPicPr>
          <p:nvPr/>
        </p:nvPicPr>
        <p:blipFill>
          <a:blip r:embed="rId5"/>
          <a:stretch>
            <a:fillRect/>
          </a:stretch>
        </p:blipFill>
        <p:spPr>
          <a:xfrm>
            <a:off x="9341334" y="1800808"/>
            <a:ext cx="1141438" cy="3335265"/>
          </a:xfrm>
          <a:prstGeom prst="rect">
            <a:avLst/>
          </a:prstGeom>
        </p:spPr>
      </p:pic>
      <p:sp>
        <p:nvSpPr>
          <p:cNvPr id="20" name="TextBox 19">
            <a:extLst>
              <a:ext uri="{FF2B5EF4-FFF2-40B4-BE49-F238E27FC236}">
                <a16:creationId xmlns:a16="http://schemas.microsoft.com/office/drawing/2014/main" id="{BAA10043-81AB-7CF6-7323-A4854B797A29}"/>
              </a:ext>
            </a:extLst>
          </p:cNvPr>
          <p:cNvSpPr txBox="1"/>
          <p:nvPr/>
        </p:nvSpPr>
        <p:spPr>
          <a:xfrm>
            <a:off x="6250076" y="5399244"/>
            <a:ext cx="5380270" cy="369332"/>
          </a:xfrm>
          <a:prstGeom prst="rect">
            <a:avLst/>
          </a:prstGeom>
          <a:noFill/>
        </p:spPr>
        <p:txBody>
          <a:bodyPr wrap="square" rtlCol="0">
            <a:spAutoFit/>
          </a:bodyPr>
          <a:lstStyle/>
          <a:p>
            <a:r>
              <a:rPr lang="en-US" dirty="0"/>
              <a:t>Most number of  loans are issued in big cities</a:t>
            </a:r>
            <a:endParaRPr lang="en-IN" dirty="0"/>
          </a:p>
        </p:txBody>
      </p:sp>
    </p:spTree>
    <p:extLst>
      <p:ext uri="{BB962C8B-B14F-4D97-AF65-F5344CB8AC3E}">
        <p14:creationId xmlns:p14="http://schemas.microsoft.com/office/powerpoint/2010/main" val="784889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2EAAA2-05D0-B133-8504-6A9ADAF1E99F}"/>
              </a:ext>
            </a:extLst>
          </p:cNvPr>
          <p:cNvSpPr txBox="1"/>
          <p:nvPr/>
        </p:nvSpPr>
        <p:spPr>
          <a:xfrm>
            <a:off x="236305" y="246580"/>
            <a:ext cx="8897420" cy="523220"/>
          </a:xfrm>
          <a:prstGeom prst="rect">
            <a:avLst/>
          </a:prstGeom>
          <a:noFill/>
        </p:spPr>
        <p:txBody>
          <a:bodyPr wrap="square" rtlCol="0">
            <a:spAutoFit/>
          </a:bodyPr>
          <a:lstStyle/>
          <a:p>
            <a:r>
              <a:rPr lang="en-IN" sz="2800" b="1" dirty="0">
                <a:solidFill>
                  <a:srgbClr val="002060"/>
                </a:solidFill>
              </a:rPr>
              <a:t>Analysis Approach – key characteristics of the loans issued </a:t>
            </a:r>
          </a:p>
        </p:txBody>
      </p:sp>
      <p:sp>
        <p:nvSpPr>
          <p:cNvPr id="3" name="TextBox 2">
            <a:extLst>
              <a:ext uri="{FF2B5EF4-FFF2-40B4-BE49-F238E27FC236}">
                <a16:creationId xmlns:a16="http://schemas.microsoft.com/office/drawing/2014/main" id="{D6A88F05-9981-F7A8-9C0C-4240EF4125A7}"/>
              </a:ext>
            </a:extLst>
          </p:cNvPr>
          <p:cNvSpPr txBox="1"/>
          <p:nvPr/>
        </p:nvSpPr>
        <p:spPr>
          <a:xfrm>
            <a:off x="236305" y="914399"/>
            <a:ext cx="4962419" cy="646331"/>
          </a:xfrm>
          <a:prstGeom prst="rect">
            <a:avLst/>
          </a:prstGeom>
          <a:noFill/>
        </p:spPr>
        <p:txBody>
          <a:bodyPr wrap="square" rtlCol="0">
            <a:spAutoFit/>
          </a:bodyPr>
          <a:lstStyle/>
          <a:p>
            <a:pPr>
              <a:spcAft>
                <a:spcPts val="600"/>
              </a:spcAft>
            </a:pPr>
            <a:r>
              <a:rPr lang="en-US" b="1" dirty="0"/>
              <a:t>Univariate Analysis #5 - Number of loans by length of employment</a:t>
            </a:r>
          </a:p>
        </p:txBody>
      </p:sp>
      <p:sp>
        <p:nvSpPr>
          <p:cNvPr id="8" name="TextBox 7">
            <a:extLst>
              <a:ext uri="{FF2B5EF4-FFF2-40B4-BE49-F238E27FC236}">
                <a16:creationId xmlns:a16="http://schemas.microsoft.com/office/drawing/2014/main" id="{1D1EFDAD-1F8D-28A2-2F4C-BBEC84B7AB59}"/>
              </a:ext>
            </a:extLst>
          </p:cNvPr>
          <p:cNvSpPr txBox="1"/>
          <p:nvPr/>
        </p:nvSpPr>
        <p:spPr>
          <a:xfrm>
            <a:off x="6096000" y="2228671"/>
            <a:ext cx="4962419" cy="1200329"/>
          </a:xfrm>
          <a:prstGeom prst="rect">
            <a:avLst/>
          </a:prstGeom>
          <a:noFill/>
        </p:spPr>
        <p:txBody>
          <a:bodyPr wrap="square" rtlCol="0">
            <a:spAutoFit/>
          </a:bodyPr>
          <a:lstStyle/>
          <a:p>
            <a:r>
              <a:rPr lang="en-US" dirty="0"/>
              <a:t>Maximum number of loans are availed by customers who are employed for 10+ years. The next highest bin is of the customers who are employed between 1 and 2 years</a:t>
            </a:r>
            <a:endParaRPr lang="en-IN" dirty="0"/>
          </a:p>
        </p:txBody>
      </p:sp>
      <p:pic>
        <p:nvPicPr>
          <p:cNvPr id="4" name="Picture 3">
            <a:extLst>
              <a:ext uri="{FF2B5EF4-FFF2-40B4-BE49-F238E27FC236}">
                <a16:creationId xmlns:a16="http://schemas.microsoft.com/office/drawing/2014/main" id="{F4239BB9-1E88-E8B7-A198-950E1562A309}"/>
              </a:ext>
            </a:extLst>
          </p:cNvPr>
          <p:cNvPicPr>
            <a:picLocks noChangeAspect="1"/>
          </p:cNvPicPr>
          <p:nvPr/>
        </p:nvPicPr>
        <p:blipFill>
          <a:blip r:embed="rId2"/>
          <a:stretch>
            <a:fillRect/>
          </a:stretch>
        </p:blipFill>
        <p:spPr>
          <a:xfrm>
            <a:off x="347154" y="1560730"/>
            <a:ext cx="4851570" cy="3619361"/>
          </a:xfrm>
          <a:prstGeom prst="rect">
            <a:avLst/>
          </a:prstGeom>
        </p:spPr>
      </p:pic>
    </p:spTree>
    <p:extLst>
      <p:ext uri="{BB962C8B-B14F-4D97-AF65-F5344CB8AC3E}">
        <p14:creationId xmlns:p14="http://schemas.microsoft.com/office/powerpoint/2010/main" val="1153589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2EAAA2-05D0-B133-8504-6A9ADAF1E99F}"/>
              </a:ext>
            </a:extLst>
          </p:cNvPr>
          <p:cNvSpPr txBox="1"/>
          <p:nvPr/>
        </p:nvSpPr>
        <p:spPr>
          <a:xfrm>
            <a:off x="236305" y="246580"/>
            <a:ext cx="8897420" cy="523220"/>
          </a:xfrm>
          <a:prstGeom prst="rect">
            <a:avLst/>
          </a:prstGeom>
          <a:noFill/>
        </p:spPr>
        <p:txBody>
          <a:bodyPr wrap="square" rtlCol="0">
            <a:spAutoFit/>
          </a:bodyPr>
          <a:lstStyle/>
          <a:p>
            <a:r>
              <a:rPr lang="en-IN" sz="2800" b="1" dirty="0">
                <a:solidFill>
                  <a:srgbClr val="002060"/>
                </a:solidFill>
              </a:rPr>
              <a:t>Analysis Approach – key characteristics of the loans issued </a:t>
            </a:r>
          </a:p>
        </p:txBody>
      </p:sp>
      <p:sp>
        <p:nvSpPr>
          <p:cNvPr id="3" name="TextBox 2">
            <a:extLst>
              <a:ext uri="{FF2B5EF4-FFF2-40B4-BE49-F238E27FC236}">
                <a16:creationId xmlns:a16="http://schemas.microsoft.com/office/drawing/2014/main" id="{D6A88F05-9981-F7A8-9C0C-4240EF4125A7}"/>
              </a:ext>
            </a:extLst>
          </p:cNvPr>
          <p:cNvSpPr txBox="1"/>
          <p:nvPr/>
        </p:nvSpPr>
        <p:spPr>
          <a:xfrm>
            <a:off x="236305" y="914399"/>
            <a:ext cx="4962419" cy="646331"/>
          </a:xfrm>
          <a:prstGeom prst="rect">
            <a:avLst/>
          </a:prstGeom>
          <a:noFill/>
        </p:spPr>
        <p:txBody>
          <a:bodyPr wrap="square" rtlCol="0">
            <a:spAutoFit/>
          </a:bodyPr>
          <a:lstStyle/>
          <a:p>
            <a:pPr>
              <a:spcAft>
                <a:spcPts val="600"/>
              </a:spcAft>
            </a:pPr>
            <a:r>
              <a:rPr lang="en-US" b="1" dirty="0"/>
              <a:t>Bivariate Analysis #1 - Correlation between the delinquency and the number of open credit lines</a:t>
            </a:r>
          </a:p>
        </p:txBody>
      </p:sp>
      <p:sp>
        <p:nvSpPr>
          <p:cNvPr id="5" name="TextBox 4">
            <a:extLst>
              <a:ext uri="{FF2B5EF4-FFF2-40B4-BE49-F238E27FC236}">
                <a16:creationId xmlns:a16="http://schemas.microsoft.com/office/drawing/2014/main" id="{41F6EFC2-1F6D-BFF1-8D2C-5CB16B02BD71}"/>
              </a:ext>
            </a:extLst>
          </p:cNvPr>
          <p:cNvSpPr txBox="1"/>
          <p:nvPr/>
        </p:nvSpPr>
        <p:spPr>
          <a:xfrm>
            <a:off x="6096000" y="914399"/>
            <a:ext cx="5534346" cy="646331"/>
          </a:xfrm>
          <a:prstGeom prst="rect">
            <a:avLst/>
          </a:prstGeom>
          <a:noFill/>
        </p:spPr>
        <p:txBody>
          <a:bodyPr wrap="square" rtlCol="0">
            <a:spAutoFit/>
          </a:bodyPr>
          <a:lstStyle/>
          <a:p>
            <a:pPr>
              <a:spcAft>
                <a:spcPts val="600"/>
              </a:spcAft>
            </a:pPr>
            <a:r>
              <a:rPr lang="en-US" b="1" dirty="0"/>
              <a:t>Bivariate Analysis #2 - Correlation between the delinquency and the </a:t>
            </a:r>
            <a:r>
              <a:rPr lang="en-US" b="1" dirty="0" err="1"/>
              <a:t>dti</a:t>
            </a:r>
            <a:endParaRPr lang="en-US" b="1" dirty="0"/>
          </a:p>
        </p:txBody>
      </p:sp>
      <p:sp>
        <p:nvSpPr>
          <p:cNvPr id="6" name="TextBox 5">
            <a:extLst>
              <a:ext uri="{FF2B5EF4-FFF2-40B4-BE49-F238E27FC236}">
                <a16:creationId xmlns:a16="http://schemas.microsoft.com/office/drawing/2014/main" id="{2786911C-4EFD-C7EC-501B-B717CA2CA983}"/>
              </a:ext>
            </a:extLst>
          </p:cNvPr>
          <p:cNvSpPr txBox="1"/>
          <p:nvPr/>
        </p:nvSpPr>
        <p:spPr>
          <a:xfrm>
            <a:off x="338804" y="4793365"/>
            <a:ext cx="4757419" cy="1200329"/>
          </a:xfrm>
          <a:prstGeom prst="rect">
            <a:avLst/>
          </a:prstGeom>
          <a:noFill/>
        </p:spPr>
        <p:txBody>
          <a:bodyPr wrap="square" rtlCol="0">
            <a:spAutoFit/>
          </a:bodyPr>
          <a:lstStyle/>
          <a:p>
            <a:r>
              <a:rPr lang="en-US" dirty="0"/>
              <a:t>Number of open credit lines has a positive correlation with delinquency although not very strong. However </a:t>
            </a:r>
            <a:r>
              <a:rPr lang="en-US" dirty="0">
                <a:highlight>
                  <a:srgbClr val="FFFF00"/>
                </a:highlight>
              </a:rPr>
              <a:t>more number of open credit lines increases the risk profile of the customer</a:t>
            </a:r>
            <a:r>
              <a:rPr lang="en-US" dirty="0"/>
              <a:t>.</a:t>
            </a:r>
            <a:endParaRPr lang="en-IN" dirty="0"/>
          </a:p>
        </p:txBody>
      </p:sp>
      <p:sp>
        <p:nvSpPr>
          <p:cNvPr id="8" name="TextBox 7">
            <a:extLst>
              <a:ext uri="{FF2B5EF4-FFF2-40B4-BE49-F238E27FC236}">
                <a16:creationId xmlns:a16="http://schemas.microsoft.com/office/drawing/2014/main" id="{1D1EFDAD-1F8D-28A2-2F4C-BBEC84B7AB59}"/>
              </a:ext>
            </a:extLst>
          </p:cNvPr>
          <p:cNvSpPr txBox="1"/>
          <p:nvPr/>
        </p:nvSpPr>
        <p:spPr>
          <a:xfrm>
            <a:off x="6228279" y="4793365"/>
            <a:ext cx="4757419" cy="1477328"/>
          </a:xfrm>
          <a:prstGeom prst="rect">
            <a:avLst/>
          </a:prstGeom>
          <a:noFill/>
        </p:spPr>
        <p:txBody>
          <a:bodyPr wrap="square" rtlCol="0">
            <a:spAutoFit/>
          </a:bodyPr>
          <a:lstStyle/>
          <a:p>
            <a:r>
              <a:rPr lang="en-US" dirty="0"/>
              <a:t>In the given dataset, </a:t>
            </a:r>
            <a:r>
              <a:rPr lang="en-US" dirty="0" err="1"/>
              <a:t>dti</a:t>
            </a:r>
            <a:r>
              <a:rPr lang="en-US" dirty="0"/>
              <a:t> is found to be lower in the delinquent cases. </a:t>
            </a:r>
          </a:p>
          <a:p>
            <a:r>
              <a:rPr lang="en-US" dirty="0">
                <a:highlight>
                  <a:srgbClr val="FFFF00"/>
                </a:highlight>
              </a:rPr>
              <a:t>Lower </a:t>
            </a:r>
            <a:r>
              <a:rPr lang="en-US" dirty="0" err="1">
                <a:highlight>
                  <a:srgbClr val="FFFF00"/>
                </a:highlight>
              </a:rPr>
              <a:t>dti</a:t>
            </a:r>
            <a:r>
              <a:rPr lang="en-US" dirty="0"/>
              <a:t> is a strong indicator of a possible default as it indicates </a:t>
            </a:r>
            <a:r>
              <a:rPr lang="en-US" dirty="0">
                <a:highlight>
                  <a:srgbClr val="FFFF00"/>
                </a:highlight>
              </a:rPr>
              <a:t>lower debt repayment capacity</a:t>
            </a:r>
            <a:r>
              <a:rPr lang="en-US" dirty="0"/>
              <a:t> of the borrower.</a:t>
            </a:r>
            <a:endParaRPr lang="en-IN" dirty="0"/>
          </a:p>
        </p:txBody>
      </p:sp>
      <p:pic>
        <p:nvPicPr>
          <p:cNvPr id="10" name="Picture 9">
            <a:extLst>
              <a:ext uri="{FF2B5EF4-FFF2-40B4-BE49-F238E27FC236}">
                <a16:creationId xmlns:a16="http://schemas.microsoft.com/office/drawing/2014/main" id="{9A889FDE-28AA-FF1D-E717-84CCC2306C3E}"/>
              </a:ext>
            </a:extLst>
          </p:cNvPr>
          <p:cNvPicPr>
            <a:picLocks noChangeAspect="1"/>
          </p:cNvPicPr>
          <p:nvPr/>
        </p:nvPicPr>
        <p:blipFill>
          <a:blip r:embed="rId2"/>
          <a:stretch>
            <a:fillRect/>
          </a:stretch>
        </p:blipFill>
        <p:spPr>
          <a:xfrm>
            <a:off x="395266" y="2291138"/>
            <a:ext cx="4289749" cy="1557913"/>
          </a:xfrm>
          <a:prstGeom prst="rect">
            <a:avLst/>
          </a:prstGeom>
        </p:spPr>
      </p:pic>
      <p:pic>
        <p:nvPicPr>
          <p:cNvPr id="12" name="Picture 11">
            <a:extLst>
              <a:ext uri="{FF2B5EF4-FFF2-40B4-BE49-F238E27FC236}">
                <a16:creationId xmlns:a16="http://schemas.microsoft.com/office/drawing/2014/main" id="{174CAF5B-37B9-FFE8-0C8D-311CABBC8D3E}"/>
              </a:ext>
            </a:extLst>
          </p:cNvPr>
          <p:cNvPicPr>
            <a:picLocks noChangeAspect="1"/>
          </p:cNvPicPr>
          <p:nvPr/>
        </p:nvPicPr>
        <p:blipFill>
          <a:blip r:embed="rId3"/>
          <a:stretch>
            <a:fillRect/>
          </a:stretch>
        </p:blipFill>
        <p:spPr>
          <a:xfrm>
            <a:off x="6361817" y="2291137"/>
            <a:ext cx="4278617" cy="1557913"/>
          </a:xfrm>
          <a:prstGeom prst="rect">
            <a:avLst/>
          </a:prstGeom>
        </p:spPr>
      </p:pic>
    </p:spTree>
    <p:extLst>
      <p:ext uri="{BB962C8B-B14F-4D97-AF65-F5344CB8AC3E}">
        <p14:creationId xmlns:p14="http://schemas.microsoft.com/office/powerpoint/2010/main" val="726404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2EAAA2-05D0-B133-8504-6A9ADAF1E99F}"/>
              </a:ext>
            </a:extLst>
          </p:cNvPr>
          <p:cNvSpPr txBox="1"/>
          <p:nvPr/>
        </p:nvSpPr>
        <p:spPr>
          <a:xfrm>
            <a:off x="236305" y="246580"/>
            <a:ext cx="8897420" cy="523220"/>
          </a:xfrm>
          <a:prstGeom prst="rect">
            <a:avLst/>
          </a:prstGeom>
          <a:noFill/>
        </p:spPr>
        <p:txBody>
          <a:bodyPr wrap="square" rtlCol="0">
            <a:spAutoFit/>
          </a:bodyPr>
          <a:lstStyle/>
          <a:p>
            <a:r>
              <a:rPr lang="en-IN" sz="2800" b="1" dirty="0">
                <a:solidFill>
                  <a:srgbClr val="002060"/>
                </a:solidFill>
              </a:rPr>
              <a:t>Analysis Approach – key characteristics of the loans issued </a:t>
            </a:r>
          </a:p>
        </p:txBody>
      </p:sp>
      <p:sp>
        <p:nvSpPr>
          <p:cNvPr id="3" name="TextBox 2">
            <a:extLst>
              <a:ext uri="{FF2B5EF4-FFF2-40B4-BE49-F238E27FC236}">
                <a16:creationId xmlns:a16="http://schemas.microsoft.com/office/drawing/2014/main" id="{D6A88F05-9981-F7A8-9C0C-4240EF4125A7}"/>
              </a:ext>
            </a:extLst>
          </p:cNvPr>
          <p:cNvSpPr txBox="1"/>
          <p:nvPr/>
        </p:nvSpPr>
        <p:spPr>
          <a:xfrm>
            <a:off x="236305" y="945220"/>
            <a:ext cx="4962419" cy="646331"/>
          </a:xfrm>
          <a:prstGeom prst="rect">
            <a:avLst/>
          </a:prstGeom>
          <a:noFill/>
        </p:spPr>
        <p:txBody>
          <a:bodyPr wrap="square" rtlCol="0">
            <a:spAutoFit/>
          </a:bodyPr>
          <a:lstStyle/>
          <a:p>
            <a:pPr>
              <a:spcAft>
                <a:spcPts val="600"/>
              </a:spcAft>
            </a:pPr>
            <a:r>
              <a:rPr lang="en-US" b="1" dirty="0"/>
              <a:t>Bivariate Analysis #3 - Correlation between the delinquency and the principal outstanding</a:t>
            </a:r>
          </a:p>
        </p:txBody>
      </p:sp>
      <p:sp>
        <p:nvSpPr>
          <p:cNvPr id="5" name="TextBox 4">
            <a:extLst>
              <a:ext uri="{FF2B5EF4-FFF2-40B4-BE49-F238E27FC236}">
                <a16:creationId xmlns:a16="http://schemas.microsoft.com/office/drawing/2014/main" id="{41F6EFC2-1F6D-BFF1-8D2C-5CB16B02BD71}"/>
              </a:ext>
            </a:extLst>
          </p:cNvPr>
          <p:cNvSpPr txBox="1"/>
          <p:nvPr/>
        </p:nvSpPr>
        <p:spPr>
          <a:xfrm>
            <a:off x="6096000" y="914399"/>
            <a:ext cx="5534346" cy="646331"/>
          </a:xfrm>
          <a:prstGeom prst="rect">
            <a:avLst/>
          </a:prstGeom>
          <a:noFill/>
        </p:spPr>
        <p:txBody>
          <a:bodyPr wrap="square" rtlCol="0">
            <a:spAutoFit/>
          </a:bodyPr>
          <a:lstStyle/>
          <a:p>
            <a:pPr>
              <a:spcAft>
                <a:spcPts val="600"/>
              </a:spcAft>
            </a:pPr>
            <a:r>
              <a:rPr lang="en-US" b="1" dirty="0"/>
              <a:t>Bivariate Analysis #4 - Charged off Loans of type debt consolidation  by Grade</a:t>
            </a:r>
          </a:p>
        </p:txBody>
      </p:sp>
      <p:sp>
        <p:nvSpPr>
          <p:cNvPr id="6" name="TextBox 5">
            <a:extLst>
              <a:ext uri="{FF2B5EF4-FFF2-40B4-BE49-F238E27FC236}">
                <a16:creationId xmlns:a16="http://schemas.microsoft.com/office/drawing/2014/main" id="{2786911C-4EFD-C7EC-501B-B717CA2CA983}"/>
              </a:ext>
            </a:extLst>
          </p:cNvPr>
          <p:cNvSpPr txBox="1"/>
          <p:nvPr/>
        </p:nvSpPr>
        <p:spPr>
          <a:xfrm>
            <a:off x="338804" y="4793365"/>
            <a:ext cx="4859920" cy="923330"/>
          </a:xfrm>
          <a:prstGeom prst="rect">
            <a:avLst/>
          </a:prstGeom>
          <a:noFill/>
        </p:spPr>
        <p:txBody>
          <a:bodyPr wrap="square" rtlCol="0">
            <a:spAutoFit/>
          </a:bodyPr>
          <a:lstStyle/>
          <a:p>
            <a:r>
              <a:rPr lang="en-US" dirty="0"/>
              <a:t>Months since delinquency is </a:t>
            </a:r>
            <a:r>
              <a:rPr lang="en-US" dirty="0">
                <a:highlight>
                  <a:srgbClr val="FFFF00"/>
                </a:highlight>
              </a:rPr>
              <a:t>inversely correlated </a:t>
            </a:r>
            <a:r>
              <a:rPr lang="en-US" dirty="0"/>
              <a:t>with the repayment. </a:t>
            </a:r>
            <a:r>
              <a:rPr lang="en-US" dirty="0">
                <a:highlight>
                  <a:srgbClr val="FFFF00"/>
                </a:highlight>
              </a:rPr>
              <a:t>recent delinquencies </a:t>
            </a:r>
            <a:r>
              <a:rPr lang="en-US" dirty="0"/>
              <a:t>indicates </a:t>
            </a:r>
            <a:r>
              <a:rPr lang="en-US" dirty="0">
                <a:highlight>
                  <a:srgbClr val="FFFF00"/>
                </a:highlight>
              </a:rPr>
              <a:t>chances of default</a:t>
            </a:r>
            <a:endParaRPr lang="en-IN" dirty="0">
              <a:highlight>
                <a:srgbClr val="FFFF00"/>
              </a:highlight>
            </a:endParaRPr>
          </a:p>
        </p:txBody>
      </p:sp>
      <p:sp>
        <p:nvSpPr>
          <p:cNvPr id="8" name="TextBox 7">
            <a:extLst>
              <a:ext uri="{FF2B5EF4-FFF2-40B4-BE49-F238E27FC236}">
                <a16:creationId xmlns:a16="http://schemas.microsoft.com/office/drawing/2014/main" id="{1D1EFDAD-1F8D-28A2-2F4C-BBEC84B7AB59}"/>
              </a:ext>
            </a:extLst>
          </p:cNvPr>
          <p:cNvSpPr txBox="1"/>
          <p:nvPr/>
        </p:nvSpPr>
        <p:spPr>
          <a:xfrm>
            <a:off x="6228279" y="4819521"/>
            <a:ext cx="4757419" cy="1200329"/>
          </a:xfrm>
          <a:prstGeom prst="rect">
            <a:avLst/>
          </a:prstGeom>
          <a:noFill/>
        </p:spPr>
        <p:txBody>
          <a:bodyPr wrap="square" rtlCol="0">
            <a:spAutoFit/>
          </a:bodyPr>
          <a:lstStyle/>
          <a:p>
            <a:r>
              <a:rPr lang="en-US" dirty="0"/>
              <a:t>Maximum number of charged off loans for the purpose of </a:t>
            </a:r>
            <a:r>
              <a:rPr lang="en-US" dirty="0">
                <a:highlight>
                  <a:srgbClr val="FFFF00"/>
                </a:highlight>
              </a:rPr>
              <a:t>debt consolidation </a:t>
            </a:r>
            <a:r>
              <a:rPr lang="en-US" dirty="0"/>
              <a:t>are of </a:t>
            </a:r>
            <a:r>
              <a:rPr lang="en-US" dirty="0">
                <a:highlight>
                  <a:srgbClr val="FFFF00"/>
                </a:highlight>
              </a:rPr>
              <a:t>grade B</a:t>
            </a:r>
            <a:r>
              <a:rPr lang="en-US" dirty="0"/>
              <a:t>.</a:t>
            </a:r>
          </a:p>
          <a:p>
            <a:r>
              <a:rPr lang="en-US" dirty="0"/>
              <a:t>More caution to be exercised on the loan applications with these attributes </a:t>
            </a:r>
            <a:endParaRPr lang="en-IN" dirty="0"/>
          </a:p>
        </p:txBody>
      </p:sp>
      <p:pic>
        <p:nvPicPr>
          <p:cNvPr id="7" name="Picture 6">
            <a:extLst>
              <a:ext uri="{FF2B5EF4-FFF2-40B4-BE49-F238E27FC236}">
                <a16:creationId xmlns:a16="http://schemas.microsoft.com/office/drawing/2014/main" id="{F8F8BE54-ED07-F82D-8404-1CD6253B846C}"/>
              </a:ext>
            </a:extLst>
          </p:cNvPr>
          <p:cNvPicPr>
            <a:picLocks noChangeAspect="1"/>
          </p:cNvPicPr>
          <p:nvPr/>
        </p:nvPicPr>
        <p:blipFill>
          <a:blip r:embed="rId2"/>
          <a:stretch>
            <a:fillRect/>
          </a:stretch>
        </p:blipFill>
        <p:spPr>
          <a:xfrm>
            <a:off x="236305" y="2722652"/>
            <a:ext cx="5122429" cy="1126398"/>
          </a:xfrm>
          <a:prstGeom prst="rect">
            <a:avLst/>
          </a:prstGeom>
        </p:spPr>
      </p:pic>
      <p:pic>
        <p:nvPicPr>
          <p:cNvPr id="9" name="Picture 8">
            <a:extLst>
              <a:ext uri="{FF2B5EF4-FFF2-40B4-BE49-F238E27FC236}">
                <a16:creationId xmlns:a16="http://schemas.microsoft.com/office/drawing/2014/main" id="{CF96C03E-DD8A-39BA-371C-A3FA8D94E2A7}"/>
              </a:ext>
            </a:extLst>
          </p:cNvPr>
          <p:cNvPicPr>
            <a:picLocks noChangeAspect="1"/>
          </p:cNvPicPr>
          <p:nvPr/>
        </p:nvPicPr>
        <p:blipFill>
          <a:blip r:embed="rId3"/>
          <a:stretch>
            <a:fillRect/>
          </a:stretch>
        </p:blipFill>
        <p:spPr>
          <a:xfrm>
            <a:off x="6228279" y="1736152"/>
            <a:ext cx="4584589" cy="2755631"/>
          </a:xfrm>
          <a:prstGeom prst="rect">
            <a:avLst/>
          </a:prstGeom>
        </p:spPr>
      </p:pic>
      <p:sp>
        <p:nvSpPr>
          <p:cNvPr id="11" name="TextBox 10">
            <a:extLst>
              <a:ext uri="{FF2B5EF4-FFF2-40B4-BE49-F238E27FC236}">
                <a16:creationId xmlns:a16="http://schemas.microsoft.com/office/drawing/2014/main" id="{A3B097D8-18B1-D69A-C423-5697AFDCF45A}"/>
              </a:ext>
            </a:extLst>
          </p:cNvPr>
          <p:cNvSpPr txBox="1"/>
          <p:nvPr/>
        </p:nvSpPr>
        <p:spPr>
          <a:xfrm>
            <a:off x="9842643" y="4491783"/>
            <a:ext cx="1561672" cy="261610"/>
          </a:xfrm>
          <a:prstGeom prst="rect">
            <a:avLst/>
          </a:prstGeom>
          <a:noFill/>
        </p:spPr>
        <p:txBody>
          <a:bodyPr wrap="square" rtlCol="0">
            <a:spAutoFit/>
          </a:bodyPr>
          <a:lstStyle/>
          <a:p>
            <a:r>
              <a:rPr lang="en-IN" sz="1100" dirty="0"/>
              <a:t>Plotted in </a:t>
            </a:r>
            <a:r>
              <a:rPr lang="en-IN" sz="1100" dirty="0" err="1"/>
              <a:t>xls</a:t>
            </a:r>
            <a:endParaRPr lang="en-IN" sz="1100" dirty="0"/>
          </a:p>
        </p:txBody>
      </p:sp>
    </p:spTree>
    <p:extLst>
      <p:ext uri="{BB962C8B-B14F-4D97-AF65-F5344CB8AC3E}">
        <p14:creationId xmlns:p14="http://schemas.microsoft.com/office/powerpoint/2010/main" val="3193413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2EAAA2-05D0-B133-8504-6A9ADAF1E99F}"/>
              </a:ext>
            </a:extLst>
          </p:cNvPr>
          <p:cNvSpPr txBox="1"/>
          <p:nvPr/>
        </p:nvSpPr>
        <p:spPr>
          <a:xfrm>
            <a:off x="236305" y="246580"/>
            <a:ext cx="8897420" cy="523220"/>
          </a:xfrm>
          <a:prstGeom prst="rect">
            <a:avLst/>
          </a:prstGeom>
          <a:noFill/>
        </p:spPr>
        <p:txBody>
          <a:bodyPr wrap="square" rtlCol="0">
            <a:spAutoFit/>
          </a:bodyPr>
          <a:lstStyle/>
          <a:p>
            <a:r>
              <a:rPr lang="en-IN" sz="2800" b="1" dirty="0">
                <a:solidFill>
                  <a:srgbClr val="002060"/>
                </a:solidFill>
              </a:rPr>
              <a:t>Analysis Approach – key characteristics of the loans issued </a:t>
            </a:r>
          </a:p>
        </p:txBody>
      </p:sp>
      <p:sp>
        <p:nvSpPr>
          <p:cNvPr id="3" name="TextBox 2">
            <a:extLst>
              <a:ext uri="{FF2B5EF4-FFF2-40B4-BE49-F238E27FC236}">
                <a16:creationId xmlns:a16="http://schemas.microsoft.com/office/drawing/2014/main" id="{D6A88F05-9981-F7A8-9C0C-4240EF4125A7}"/>
              </a:ext>
            </a:extLst>
          </p:cNvPr>
          <p:cNvSpPr txBox="1"/>
          <p:nvPr/>
        </p:nvSpPr>
        <p:spPr>
          <a:xfrm>
            <a:off x="236305" y="945220"/>
            <a:ext cx="5702158" cy="369332"/>
          </a:xfrm>
          <a:prstGeom prst="rect">
            <a:avLst/>
          </a:prstGeom>
          <a:noFill/>
        </p:spPr>
        <p:txBody>
          <a:bodyPr wrap="square" rtlCol="0">
            <a:spAutoFit/>
          </a:bodyPr>
          <a:lstStyle/>
          <a:p>
            <a:pPr>
              <a:spcAft>
                <a:spcPts val="600"/>
              </a:spcAft>
            </a:pPr>
            <a:r>
              <a:rPr lang="en-US" b="1" dirty="0"/>
              <a:t>Bivariate Analysis #5 - Revolving Utilization vs Loan status</a:t>
            </a:r>
          </a:p>
        </p:txBody>
      </p:sp>
      <p:sp>
        <p:nvSpPr>
          <p:cNvPr id="6" name="TextBox 5">
            <a:extLst>
              <a:ext uri="{FF2B5EF4-FFF2-40B4-BE49-F238E27FC236}">
                <a16:creationId xmlns:a16="http://schemas.microsoft.com/office/drawing/2014/main" id="{2786911C-4EFD-C7EC-501B-B717CA2CA983}"/>
              </a:ext>
            </a:extLst>
          </p:cNvPr>
          <p:cNvSpPr txBox="1"/>
          <p:nvPr/>
        </p:nvSpPr>
        <p:spPr>
          <a:xfrm>
            <a:off x="6611298" y="1766970"/>
            <a:ext cx="4859920" cy="3724096"/>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t>Revolving utilization that indicates risk profile based on the balances on the revolving accounts as against the available credit.</a:t>
            </a:r>
          </a:p>
          <a:p>
            <a:pPr marL="285750" indent="-285750">
              <a:spcAft>
                <a:spcPts val="600"/>
              </a:spcAft>
              <a:buFont typeface="Arial" panose="020B0604020202020204" pitchFamily="34" charset="0"/>
              <a:buChar char="•"/>
            </a:pPr>
            <a:r>
              <a:rPr lang="en-IN" dirty="0"/>
              <a:t>The Median value of the Revolving utilization in case of the </a:t>
            </a:r>
            <a:r>
              <a:rPr lang="en-IN" dirty="0">
                <a:highlight>
                  <a:srgbClr val="FFFF00"/>
                </a:highlight>
              </a:rPr>
              <a:t>Charged off loans </a:t>
            </a:r>
            <a:r>
              <a:rPr lang="en-IN" dirty="0"/>
              <a:t>was close to 60%.</a:t>
            </a:r>
          </a:p>
          <a:p>
            <a:pPr marL="285750" indent="-285750">
              <a:spcAft>
                <a:spcPts val="600"/>
              </a:spcAft>
              <a:buFont typeface="Arial" panose="020B0604020202020204" pitchFamily="34" charset="0"/>
              <a:buChar char="•"/>
            </a:pPr>
            <a:r>
              <a:rPr lang="en-IN" dirty="0"/>
              <a:t>The Median value of the Revolving utilization in case of the </a:t>
            </a:r>
            <a:r>
              <a:rPr lang="en-IN" dirty="0">
                <a:highlight>
                  <a:srgbClr val="FFFF00"/>
                </a:highlight>
              </a:rPr>
              <a:t>Fully paid </a:t>
            </a:r>
            <a:r>
              <a:rPr lang="en-IN" dirty="0"/>
              <a:t>loans was under 50%.</a:t>
            </a:r>
          </a:p>
          <a:p>
            <a:pPr marL="285750" indent="-285750">
              <a:spcAft>
                <a:spcPts val="600"/>
              </a:spcAft>
              <a:buFont typeface="Arial" panose="020B0604020202020204" pitchFamily="34" charset="0"/>
              <a:buChar char="•"/>
            </a:pPr>
            <a:r>
              <a:rPr lang="en-IN" dirty="0"/>
              <a:t>The </a:t>
            </a:r>
            <a:r>
              <a:rPr lang="en-IN" dirty="0">
                <a:highlight>
                  <a:srgbClr val="FFFF00"/>
                </a:highlight>
              </a:rPr>
              <a:t>currently running </a:t>
            </a:r>
            <a:r>
              <a:rPr lang="en-IN" dirty="0"/>
              <a:t>loans have the Median value for Revolving utilization is very near to the Median of Charged off loans.</a:t>
            </a:r>
          </a:p>
          <a:p>
            <a:pPr marL="285750" indent="-285750">
              <a:spcAft>
                <a:spcPts val="600"/>
              </a:spcAft>
              <a:buFont typeface="Arial" panose="020B0604020202020204" pitchFamily="34" charset="0"/>
              <a:buChar char="•"/>
            </a:pPr>
            <a:r>
              <a:rPr lang="en-IN" dirty="0"/>
              <a:t>This is a strong indicator of </a:t>
            </a:r>
            <a:r>
              <a:rPr lang="en-IN" dirty="0">
                <a:highlight>
                  <a:srgbClr val="FFFF00"/>
                </a:highlight>
              </a:rPr>
              <a:t>possible default</a:t>
            </a:r>
            <a:r>
              <a:rPr lang="en-IN" dirty="0"/>
              <a:t>.</a:t>
            </a:r>
          </a:p>
        </p:txBody>
      </p:sp>
      <p:pic>
        <p:nvPicPr>
          <p:cNvPr id="10" name="Picture 9">
            <a:extLst>
              <a:ext uri="{FF2B5EF4-FFF2-40B4-BE49-F238E27FC236}">
                <a16:creationId xmlns:a16="http://schemas.microsoft.com/office/drawing/2014/main" id="{312BB4A0-840A-DCF0-D1C7-3980618F137F}"/>
              </a:ext>
            </a:extLst>
          </p:cNvPr>
          <p:cNvPicPr>
            <a:picLocks noChangeAspect="1"/>
          </p:cNvPicPr>
          <p:nvPr/>
        </p:nvPicPr>
        <p:blipFill>
          <a:blip r:embed="rId2"/>
          <a:stretch>
            <a:fillRect/>
          </a:stretch>
        </p:blipFill>
        <p:spPr>
          <a:xfrm>
            <a:off x="236305" y="1766970"/>
            <a:ext cx="6022466" cy="3616687"/>
          </a:xfrm>
          <a:prstGeom prst="rect">
            <a:avLst/>
          </a:prstGeom>
        </p:spPr>
      </p:pic>
      <p:sp>
        <p:nvSpPr>
          <p:cNvPr id="12" name="TextBox 11">
            <a:extLst>
              <a:ext uri="{FF2B5EF4-FFF2-40B4-BE49-F238E27FC236}">
                <a16:creationId xmlns:a16="http://schemas.microsoft.com/office/drawing/2014/main" id="{267E17C9-C9CC-A51A-A5F0-25EAA1DC7411}"/>
              </a:ext>
            </a:extLst>
          </p:cNvPr>
          <p:cNvSpPr txBox="1"/>
          <p:nvPr/>
        </p:nvSpPr>
        <p:spPr>
          <a:xfrm>
            <a:off x="5315164" y="5467828"/>
            <a:ext cx="943607" cy="261610"/>
          </a:xfrm>
          <a:prstGeom prst="rect">
            <a:avLst/>
          </a:prstGeom>
          <a:noFill/>
        </p:spPr>
        <p:txBody>
          <a:bodyPr wrap="square" rtlCol="0">
            <a:spAutoFit/>
          </a:bodyPr>
          <a:lstStyle/>
          <a:p>
            <a:r>
              <a:rPr lang="en-IN" sz="1100" dirty="0"/>
              <a:t>Plotted in </a:t>
            </a:r>
            <a:r>
              <a:rPr lang="en-IN" sz="1100" dirty="0" err="1"/>
              <a:t>xls</a:t>
            </a:r>
            <a:endParaRPr lang="en-IN" sz="1100" dirty="0"/>
          </a:p>
        </p:txBody>
      </p:sp>
    </p:spTree>
    <p:extLst>
      <p:ext uri="{BB962C8B-B14F-4D97-AF65-F5344CB8AC3E}">
        <p14:creationId xmlns:p14="http://schemas.microsoft.com/office/powerpoint/2010/main" val="709513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1205</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Lending Club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DELL</dc:creator>
  <cp:lastModifiedBy>DELL</cp:lastModifiedBy>
  <cp:revision>18</cp:revision>
  <dcterms:created xsi:type="dcterms:W3CDTF">2023-08-09T10:44:35Z</dcterms:created>
  <dcterms:modified xsi:type="dcterms:W3CDTF">2023-08-09T14:20:34Z</dcterms:modified>
</cp:coreProperties>
</file>