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AF9FF7-F690-4217-AD2B-CE707ECBAC41}">
  <a:tblStyle styleId="{CAAF9FF7-F690-4217-AD2B-CE707ECBAC4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ce93eda0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ce93eda0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fce93eda0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ce93eda04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ce93eda04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fce93eda04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ce93eda0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ce93eda0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fce93eda04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ce93eda04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ce93eda04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fce93eda04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ce93eda04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ce93eda04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fce93eda04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b4f279e0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fb4f279e0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b4f279e0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fb4f279e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ce93eda0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ce93eda0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fce93eda0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ce93eda0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e93eda0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fce93eda0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Not to be Published on Internet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183188" y="987425"/>
            <a:ext cx="6172200" cy="4873625"/>
          </a:xfrm>
          <a:prstGeom prst="rect">
            <a:avLst/>
          </a:prstGeom>
          <a:noFill/>
          <a:ln>
            <a:noFill/>
          </a:ln>
        </p:spPr>
      </p:sp>
      <p:sp>
        <p:nvSpPr>
          <p:cNvPr id="74" name="Google Shape;7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1124096" y="230188"/>
            <a:ext cx="889778" cy="5606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1623944" y="1820823"/>
            <a:ext cx="9144000" cy="123511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a:latin typeface="Arial"/>
                <a:ea typeface="Arial"/>
                <a:cs typeface="Arial"/>
                <a:sym typeface="Arial"/>
              </a:rPr>
              <a:t>UIDAI Hackathon</a:t>
            </a:r>
            <a:endParaRPr>
              <a:latin typeface="Arial"/>
              <a:ea typeface="Arial"/>
              <a:cs typeface="Arial"/>
              <a:sym typeface="Arial"/>
            </a:endParaRPr>
          </a:p>
        </p:txBody>
      </p:sp>
      <p:pic>
        <p:nvPicPr>
          <p:cNvPr id="95" name="Google Shape;95;p14"/>
          <p:cNvPicPr preferRelativeResize="0"/>
          <p:nvPr/>
        </p:nvPicPr>
        <p:blipFill rotWithShape="1">
          <a:blip r:embed="rId3">
            <a:alphaModFix/>
          </a:blip>
          <a:srcRect b="0" l="0" r="0" t="0"/>
          <a:stretch/>
        </p:blipFill>
        <p:spPr>
          <a:xfrm>
            <a:off x="315299" y="288505"/>
            <a:ext cx="3219589" cy="572093"/>
          </a:xfrm>
          <a:prstGeom prst="rect">
            <a:avLst/>
          </a:prstGeom>
          <a:noFill/>
          <a:ln>
            <a:noFill/>
          </a:ln>
        </p:spPr>
      </p:pic>
      <p:graphicFrame>
        <p:nvGraphicFramePr>
          <p:cNvPr id="96" name="Google Shape;96;p14"/>
          <p:cNvGraphicFramePr/>
          <p:nvPr/>
        </p:nvGraphicFramePr>
        <p:xfrm>
          <a:off x="2042060" y="4626525"/>
          <a:ext cx="3000000" cy="3000000"/>
        </p:xfrm>
        <a:graphic>
          <a:graphicData uri="http://schemas.openxmlformats.org/drawingml/2006/table">
            <a:tbl>
              <a:tblPr bandRow="1" firstRow="1">
                <a:noFill/>
                <a:tableStyleId>{CAAF9FF7-F690-4217-AD2B-CE707ECBAC41}</a:tableStyleId>
              </a:tblPr>
              <a:tblGrid>
                <a:gridCol w="1089975"/>
                <a:gridCol w="2783150"/>
                <a:gridCol w="4434675"/>
              </a:tblGrid>
              <a:tr h="370850">
                <a:tc>
                  <a:txBody>
                    <a:bodyPr/>
                    <a:lstStyle/>
                    <a:p>
                      <a:pPr indent="0" lvl="0" marL="0" marR="0" rtl="0" algn="l">
                        <a:spcBef>
                          <a:spcPts val="0"/>
                        </a:spcBef>
                        <a:spcAft>
                          <a:spcPts val="0"/>
                        </a:spcAft>
                        <a:buNone/>
                      </a:pPr>
                      <a:r>
                        <a:rPr lang="en-US" sz="1800" u="none" cap="none" strike="noStrike"/>
                        <a:t>Sl No</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E Mail ID</a:t>
                      </a:r>
                      <a:endParaRPr sz="1800"/>
                    </a:p>
                  </a:txBody>
                  <a:tcPr marT="45725" marB="45725" marR="91450" marL="91450"/>
                </a:tc>
              </a:tr>
              <a:tr h="6401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Rajarshi Ghosh Dastidar</a:t>
                      </a:r>
                      <a:endParaRPr sz="1800"/>
                    </a:p>
                  </a:txBody>
                  <a:tcPr marT="45725" marB="45725" marR="91450" marL="91450"/>
                </a:tc>
                <a:tc>
                  <a:txBody>
                    <a:bodyPr/>
                    <a:lstStyle/>
                    <a:p>
                      <a:pPr indent="0" lvl="0" marL="0" marR="0" rtl="0" algn="l">
                        <a:spcBef>
                          <a:spcPts val="0"/>
                        </a:spcBef>
                        <a:spcAft>
                          <a:spcPts val="0"/>
                        </a:spcAft>
                        <a:buNone/>
                      </a:pPr>
                      <a:r>
                        <a:rPr lang="en-US" sz="1800"/>
                        <a:t>rajarshighoshdastidar@gmail.com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Anupam Samanta</a:t>
                      </a:r>
                      <a:endParaRPr sz="1800"/>
                    </a:p>
                  </a:txBody>
                  <a:tcPr marT="45725" marB="45725" marR="91450" marL="91450"/>
                </a:tc>
                <a:tc>
                  <a:txBody>
                    <a:bodyPr/>
                    <a:lstStyle/>
                    <a:p>
                      <a:pPr indent="0" lvl="0" marL="0" marR="0" rtl="0" algn="l">
                        <a:spcBef>
                          <a:spcPts val="0"/>
                        </a:spcBef>
                        <a:spcAft>
                          <a:spcPts val="0"/>
                        </a:spcAft>
                        <a:buNone/>
                      </a:pPr>
                      <a:r>
                        <a:rPr lang="en-US" sz="1800"/>
                        <a:t>anupam96786@gmail.com</a:t>
                      </a:r>
                      <a:endParaRPr sz="1800"/>
                    </a:p>
                  </a:txBody>
                  <a:tcPr marT="45725" marB="45725" marR="91450" marL="91450"/>
                </a:tc>
              </a:tr>
            </a:tbl>
          </a:graphicData>
        </a:graphic>
      </p:graphicFrame>
      <p:sp>
        <p:nvSpPr>
          <p:cNvPr id="97" name="Google Shape;97;p14"/>
          <p:cNvSpPr txBox="1"/>
          <p:nvPr/>
        </p:nvSpPr>
        <p:spPr>
          <a:xfrm>
            <a:off x="3192524" y="3351383"/>
            <a:ext cx="60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Team Reference ID : </a:t>
            </a:r>
            <a:r>
              <a:rPr lang="en-US" sz="1800">
                <a:solidFill>
                  <a:schemeClr val="dk1"/>
                </a:solidFill>
              </a:rPr>
              <a:t>hvkmfTgfVL</a:t>
            </a:r>
            <a:endParaRPr sz="1800">
              <a:solidFill>
                <a:schemeClr val="dk1"/>
              </a:solidFill>
            </a:endParaRPr>
          </a:p>
          <a:p>
            <a:pPr indent="0" lvl="0" marL="0" marR="0" rtl="0" algn="l">
              <a:spcBef>
                <a:spcPts val="0"/>
              </a:spcBef>
              <a:spcAft>
                <a:spcPts val="0"/>
              </a:spcAft>
              <a:buNone/>
            </a:pPr>
            <a:r>
              <a:rPr lang="en-US" sz="1800">
                <a:solidFill>
                  <a:schemeClr val="dk1"/>
                </a:solidFill>
              </a:rPr>
              <a:t>Team Name : runtime_terror</a:t>
            </a:r>
            <a:endParaRPr sz="1800">
              <a:solidFill>
                <a:schemeClr val="dk1"/>
              </a:solidFill>
            </a:endParaRPr>
          </a:p>
        </p:txBody>
      </p:sp>
      <p:sp>
        <p:nvSpPr>
          <p:cNvPr id="98" name="Google Shape;98;p14"/>
          <p:cNvSpPr txBox="1"/>
          <p:nvPr/>
        </p:nvSpPr>
        <p:spPr>
          <a:xfrm>
            <a:off x="4981476" y="4016162"/>
            <a:ext cx="24289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Team Member Details</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a:t>
            </a:r>
            <a:endParaRPr/>
          </a:p>
        </p:txBody>
      </p:sp>
      <p:sp>
        <p:nvSpPr>
          <p:cNvPr id="157" name="Google Shape;157;p23"/>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Offline EKYC Generator - User can download the Offline ekyc file and use that.</a:t>
            </a:r>
            <a:endParaRPr/>
          </a:p>
        </p:txBody>
      </p:sp>
      <p:pic>
        <p:nvPicPr>
          <p:cNvPr id="158" name="Google Shape;158;p23"/>
          <p:cNvPicPr preferRelativeResize="0"/>
          <p:nvPr/>
        </p:nvPicPr>
        <p:blipFill>
          <a:blip r:embed="rId3">
            <a:alphaModFix/>
          </a:blip>
          <a:stretch>
            <a:fillRect/>
          </a:stretch>
        </p:blipFill>
        <p:spPr>
          <a:xfrm>
            <a:off x="6229450" y="1800225"/>
            <a:ext cx="5791200" cy="325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a:t>
            </a:r>
            <a:endParaRPr/>
          </a:p>
        </p:txBody>
      </p:sp>
      <p:sp>
        <p:nvSpPr>
          <p:cNvPr id="165" name="Google Shape;165;p24"/>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Scanning QR - User can scan the QR code provided by a verifier app and share his/her details without sharing his aadhaar number</a:t>
            </a:r>
            <a:endParaRPr/>
          </a:p>
        </p:txBody>
      </p:sp>
      <p:pic>
        <p:nvPicPr>
          <p:cNvPr id="166" name="Google Shape;166;p24"/>
          <p:cNvPicPr preferRelativeResize="0"/>
          <p:nvPr/>
        </p:nvPicPr>
        <p:blipFill>
          <a:blip r:embed="rId3">
            <a:alphaModFix/>
          </a:blip>
          <a:stretch>
            <a:fillRect/>
          </a:stretch>
        </p:blipFill>
        <p:spPr>
          <a:xfrm>
            <a:off x="6229450" y="1800225"/>
            <a:ext cx="5791200" cy="325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a:t>
            </a:r>
            <a:endParaRPr/>
          </a:p>
        </p:txBody>
      </p:sp>
      <p:sp>
        <p:nvSpPr>
          <p:cNvPr id="173" name="Google Shape;173;p25"/>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List Domains - User can see the list of domains those are connected to our services</a:t>
            </a:r>
            <a:endParaRPr/>
          </a:p>
        </p:txBody>
      </p:sp>
      <p:pic>
        <p:nvPicPr>
          <p:cNvPr id="174" name="Google Shape;174;p25"/>
          <p:cNvPicPr preferRelativeResize="0"/>
          <p:nvPr/>
        </p:nvPicPr>
        <p:blipFill>
          <a:blip r:embed="rId3">
            <a:alphaModFix/>
          </a:blip>
          <a:stretch>
            <a:fillRect/>
          </a:stretch>
        </p:blipFill>
        <p:spPr>
          <a:xfrm>
            <a:off x="6248400" y="1800225"/>
            <a:ext cx="5791200" cy="325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a:t>
            </a:r>
            <a:endParaRPr/>
          </a:p>
        </p:txBody>
      </p:sp>
      <p:sp>
        <p:nvSpPr>
          <p:cNvPr id="181" name="Google Shape;181;p26"/>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Domain Registrations - Verifies apps have to register their domains to use our services.</a:t>
            </a:r>
            <a:endParaRPr/>
          </a:p>
        </p:txBody>
      </p:sp>
      <p:pic>
        <p:nvPicPr>
          <p:cNvPr id="182" name="Google Shape;182;p26"/>
          <p:cNvPicPr preferRelativeResize="0"/>
          <p:nvPr/>
        </p:nvPicPr>
        <p:blipFill>
          <a:blip r:embed="rId3">
            <a:alphaModFix/>
          </a:blip>
          <a:stretch>
            <a:fillRect/>
          </a:stretch>
        </p:blipFill>
        <p:spPr>
          <a:xfrm>
            <a:off x="6191600" y="1800225"/>
            <a:ext cx="5791200" cy="325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a:t>
            </a:r>
            <a:endParaRPr/>
          </a:p>
        </p:txBody>
      </p:sp>
      <p:sp>
        <p:nvSpPr>
          <p:cNvPr id="189" name="Google Shape;189;p27"/>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Domain Dashboard - Verifier can manage all of their registered domains easily</a:t>
            </a:r>
            <a:endParaRPr/>
          </a:p>
        </p:txBody>
      </p:sp>
      <p:pic>
        <p:nvPicPr>
          <p:cNvPr id="190" name="Google Shape;190;p27"/>
          <p:cNvPicPr preferRelativeResize="0"/>
          <p:nvPr/>
        </p:nvPicPr>
        <p:blipFill>
          <a:blip r:embed="rId3">
            <a:alphaModFix/>
          </a:blip>
          <a:stretch>
            <a:fillRect/>
          </a:stretch>
        </p:blipFill>
        <p:spPr>
          <a:xfrm>
            <a:off x="6248400" y="1800225"/>
            <a:ext cx="5791200" cy="325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Security Considerations</a:t>
            </a:r>
            <a:endParaRPr/>
          </a:p>
        </p:txBody>
      </p:sp>
      <p:sp>
        <p:nvSpPr>
          <p:cNvPr id="196" name="Google Shape;196;p28"/>
          <p:cNvSpPr txBox="1"/>
          <p:nvPr>
            <p:ph idx="1" type="body"/>
          </p:nvPr>
        </p:nvSpPr>
        <p:spPr>
          <a:xfrm>
            <a:off x="838200" y="1566700"/>
            <a:ext cx="10515600" cy="5291400"/>
          </a:xfrm>
          <a:prstGeom prst="rect">
            <a:avLst/>
          </a:prstGeom>
          <a:noFill/>
          <a:ln>
            <a:noFill/>
          </a:ln>
        </p:spPr>
        <p:txBody>
          <a:bodyPr anchorCtr="0" anchor="t" bIns="45700" lIns="91425" spcFirstLastPara="1" rIns="91425" wrap="square" tIns="45700">
            <a:normAutofit fontScale="85000" lnSpcReduction="20000"/>
          </a:bodyPr>
          <a:lstStyle/>
          <a:p>
            <a:pPr indent="-325755" lvl="0" marL="457200" rtl="0" algn="l">
              <a:lnSpc>
                <a:spcPct val="115000"/>
              </a:lnSpc>
              <a:spcBef>
                <a:spcPts val="0"/>
              </a:spcBef>
              <a:spcAft>
                <a:spcPts val="0"/>
              </a:spcAft>
              <a:buSzPct val="64285"/>
              <a:buChar char="●"/>
            </a:pPr>
            <a:r>
              <a:rPr lang="en-US"/>
              <a:t>In this authentication process the verifier application doesn’t directly communicate with aadhar server.</a:t>
            </a:r>
            <a:endParaRPr/>
          </a:p>
          <a:p>
            <a:pPr indent="-325755" lvl="0" marL="457200" rtl="0" algn="l">
              <a:lnSpc>
                <a:spcPct val="115000"/>
              </a:lnSpc>
              <a:spcBef>
                <a:spcPts val="0"/>
              </a:spcBef>
              <a:spcAft>
                <a:spcPts val="0"/>
              </a:spcAft>
              <a:buSzPct val="64285"/>
              <a:buChar char="●"/>
            </a:pPr>
            <a:r>
              <a:rPr lang="en-US"/>
              <a:t>The resident application provides granular control to the user over the data requested by the verifier and shares only user consented data for a limited period of time until the token expires.</a:t>
            </a:r>
            <a:endParaRPr/>
          </a:p>
          <a:p>
            <a:pPr indent="-325755" lvl="0" marL="457200" rtl="0" algn="l">
              <a:lnSpc>
                <a:spcPct val="115000"/>
              </a:lnSpc>
              <a:spcBef>
                <a:spcPts val="0"/>
              </a:spcBef>
              <a:spcAft>
                <a:spcPts val="0"/>
              </a:spcAft>
              <a:buSzPct val="64285"/>
              <a:buChar char="●"/>
            </a:pPr>
            <a:r>
              <a:rPr lang="en-US"/>
              <a:t>The Verifier application must register in the resident app in order to use the service.They must verify their domain and internal ip used to send the requests to the resident app server in order to use the service.</a:t>
            </a:r>
            <a:endParaRPr/>
          </a:p>
          <a:p>
            <a:pPr indent="-325755" lvl="0" marL="457200" rtl="0" algn="l">
              <a:lnSpc>
                <a:spcPct val="115000"/>
              </a:lnSpc>
              <a:spcBef>
                <a:spcPts val="0"/>
              </a:spcBef>
              <a:spcAft>
                <a:spcPts val="0"/>
              </a:spcAft>
              <a:buSzPct val="64285"/>
              <a:buChar char="●"/>
            </a:pPr>
            <a:r>
              <a:rPr lang="en-US"/>
              <a:t>The resident application doesn’t store user data. It communicates with the aadhar apis to get the user data in the backend and sends only the consented data to the verifier.</a:t>
            </a:r>
            <a:endParaRPr/>
          </a:p>
          <a:p>
            <a:pPr indent="-325755" lvl="0" marL="457200" rtl="0" algn="l">
              <a:lnSpc>
                <a:spcPct val="115000"/>
              </a:lnSpc>
              <a:spcBef>
                <a:spcPts val="0"/>
              </a:spcBef>
              <a:spcAft>
                <a:spcPts val="0"/>
              </a:spcAft>
              <a:buSzPct val="64285"/>
              <a:buChar char="●"/>
            </a:pPr>
            <a:r>
              <a:rPr lang="en-US"/>
              <a:t>The verifier may ask for the e-</a:t>
            </a:r>
            <a:r>
              <a:rPr lang="en-US"/>
              <a:t>kyc</a:t>
            </a:r>
            <a:r>
              <a:rPr lang="en-US"/>
              <a:t> document from the resident app and perform face and biometric verification in order to secure additional transactions.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About the Problem Statement</a:t>
            </a:r>
            <a:endParaRPr/>
          </a:p>
        </p:txBody>
      </p:sp>
      <p:sp>
        <p:nvSpPr>
          <p:cNvPr id="104" name="Google Shape;104;p15"/>
          <p:cNvSpPr txBox="1"/>
          <p:nvPr>
            <p:ph idx="1" type="body"/>
          </p:nvPr>
        </p:nvSpPr>
        <p:spPr>
          <a:xfrm>
            <a:off x="838200" y="1825624"/>
            <a:ext cx="10515600" cy="46793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Theme : Authentication Reimagined</a:t>
            </a:r>
            <a:endParaRPr/>
          </a:p>
          <a:p>
            <a:pPr indent="-228600" lvl="0" marL="228600" rtl="0" algn="l">
              <a:lnSpc>
                <a:spcPct val="90000"/>
              </a:lnSpc>
              <a:spcBef>
                <a:spcPts val="1000"/>
              </a:spcBef>
              <a:spcAft>
                <a:spcPts val="0"/>
              </a:spcAft>
              <a:buClr>
                <a:schemeClr val="dk1"/>
              </a:buClr>
              <a:buSzPts val="2800"/>
              <a:buChar char="•"/>
            </a:pPr>
            <a:r>
              <a:rPr lang="en-US"/>
              <a:t>Problem Statement: </a:t>
            </a:r>
            <a:endParaRPr/>
          </a:p>
          <a:p>
            <a:pPr indent="-292100" lvl="1" marL="685800" rtl="0" algn="l">
              <a:lnSpc>
                <a:spcPct val="90000"/>
              </a:lnSpc>
              <a:spcBef>
                <a:spcPts val="1000"/>
              </a:spcBef>
              <a:spcAft>
                <a:spcPts val="0"/>
              </a:spcAft>
              <a:buClr>
                <a:schemeClr val="dk1"/>
              </a:buClr>
              <a:buSzPts val="2800"/>
              <a:buChar char="•"/>
            </a:pPr>
            <a:r>
              <a:rPr lang="en-US"/>
              <a:t>PS3 - Use of Aadhaar as additional factor in 3rd party transaction</a:t>
            </a:r>
            <a:endParaRPr/>
          </a:p>
          <a:p>
            <a:pPr indent="-241300" lvl="2" marL="1143000" rtl="0" algn="l">
              <a:spcBef>
                <a:spcPts val="1000"/>
              </a:spcBef>
              <a:spcAft>
                <a:spcPts val="0"/>
              </a:spcAft>
              <a:buSzPts val="2000"/>
              <a:buChar char="•"/>
            </a:pPr>
            <a:r>
              <a:rPr lang="en-US"/>
              <a:t>Use the services of Aadhaar to securely conduct high value transactions in third party apps without compromising the privacy of the resident.</a:t>
            </a:r>
            <a:endParaRPr/>
          </a:p>
          <a:p>
            <a:pPr indent="-241300" lvl="2" marL="1143000" rtl="0" algn="l">
              <a:spcBef>
                <a:spcPts val="1000"/>
              </a:spcBef>
              <a:spcAft>
                <a:spcPts val="0"/>
              </a:spcAft>
              <a:buSzPts val="2000"/>
              <a:buChar char="•"/>
            </a:pPr>
            <a:r>
              <a:rPr lang="en-US"/>
              <a:t>Can we get a “token” (digitally signed authentication response) from an Aadhaar auth from online face auth on the resident mobile and later use this token as an additional (second) factor of authentication in a third-party application.</a:t>
            </a:r>
            <a:endParaRPr/>
          </a:p>
          <a:p>
            <a:pPr indent="0" lvl="0" marL="0" rtl="0" algn="l">
              <a:spcBef>
                <a:spcPts val="1000"/>
              </a:spcBef>
              <a:spcAft>
                <a:spcPts val="0"/>
              </a:spcAft>
              <a:buNone/>
            </a:pPr>
            <a:r>
              <a:t/>
            </a:r>
            <a:endParaRPr sz="185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Terminology Used</a:t>
            </a:r>
            <a:endParaRPr/>
          </a:p>
        </p:txBody>
      </p:sp>
      <p:sp>
        <p:nvSpPr>
          <p:cNvPr id="110" name="Google Shape;110;p16"/>
          <p:cNvSpPr txBox="1"/>
          <p:nvPr>
            <p:ph idx="1" type="body"/>
          </p:nvPr>
        </p:nvSpPr>
        <p:spPr>
          <a:xfrm>
            <a:off x="838200" y="1825624"/>
            <a:ext cx="10515600" cy="4679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Resident Application</a:t>
            </a:r>
            <a:r>
              <a:rPr lang="en-US"/>
              <a:t>: </a:t>
            </a:r>
            <a:endParaRPr/>
          </a:p>
          <a:p>
            <a:pPr indent="-228600" lvl="1" marL="685800" rtl="0" algn="l">
              <a:lnSpc>
                <a:spcPct val="90000"/>
              </a:lnSpc>
              <a:spcBef>
                <a:spcPts val="0"/>
              </a:spcBef>
              <a:spcAft>
                <a:spcPts val="0"/>
              </a:spcAft>
              <a:buSzPts val="1800"/>
              <a:buChar char="•"/>
            </a:pPr>
            <a:r>
              <a:rPr lang="en-US"/>
              <a:t>Web Application which provides an Single Sign In interface with the help of Aadhar’s APIs.</a:t>
            </a:r>
            <a:endParaRPr/>
          </a:p>
          <a:p>
            <a:pPr indent="-228600" lvl="1" marL="685800" rtl="0" algn="l">
              <a:lnSpc>
                <a:spcPct val="90000"/>
              </a:lnSpc>
              <a:spcBef>
                <a:spcPts val="0"/>
              </a:spcBef>
              <a:spcAft>
                <a:spcPts val="0"/>
              </a:spcAft>
              <a:buSzPts val="1800"/>
              <a:buChar char="•"/>
            </a:pPr>
            <a:r>
              <a:rPr lang="en-US"/>
              <a:t>Avail auth products of UIDAI</a:t>
            </a:r>
            <a:endParaRPr/>
          </a:p>
          <a:p>
            <a:pPr indent="-228600" lvl="1" marL="685800" rtl="0" algn="l">
              <a:lnSpc>
                <a:spcPct val="90000"/>
              </a:lnSpc>
              <a:spcBef>
                <a:spcPts val="0"/>
              </a:spcBef>
              <a:spcAft>
                <a:spcPts val="0"/>
              </a:spcAft>
              <a:buSzPts val="1800"/>
              <a:buChar char="•"/>
            </a:pPr>
            <a:r>
              <a:rPr lang="en-US"/>
              <a:t>Facilitates secure communication b/w UIDAI &amp; residents</a:t>
            </a:r>
            <a:endParaRPr/>
          </a:p>
          <a:p>
            <a:pPr indent="-228600" lvl="1" marL="685800" rtl="0" algn="l">
              <a:lnSpc>
                <a:spcPct val="90000"/>
              </a:lnSpc>
              <a:spcBef>
                <a:spcPts val="0"/>
              </a:spcBef>
              <a:spcAft>
                <a:spcPts val="0"/>
              </a:spcAft>
              <a:buSzPts val="1800"/>
              <a:buChar char="•"/>
            </a:pPr>
            <a:r>
              <a:rPr lang="en-US"/>
              <a:t>Privacy should be utmost priority, Aadhaar number should not be preferred</a:t>
            </a:r>
            <a:endParaRPr/>
          </a:p>
          <a:p>
            <a:pPr indent="-228600" lvl="0" marL="228600" rtl="0" algn="l">
              <a:lnSpc>
                <a:spcPct val="90000"/>
              </a:lnSpc>
              <a:spcBef>
                <a:spcPts val="1000"/>
              </a:spcBef>
              <a:spcAft>
                <a:spcPts val="0"/>
              </a:spcAft>
              <a:buClr>
                <a:schemeClr val="dk1"/>
              </a:buClr>
              <a:buSzPts val="2800"/>
              <a:buChar char="•"/>
            </a:pPr>
            <a:r>
              <a:rPr lang="en-US"/>
              <a:t>Verifier Application: </a:t>
            </a:r>
            <a:endParaRPr/>
          </a:p>
          <a:p>
            <a:pPr indent="-228600" lvl="1" marL="685800" rtl="0" algn="l">
              <a:lnSpc>
                <a:spcPct val="90000"/>
              </a:lnSpc>
              <a:spcBef>
                <a:spcPts val="1000"/>
              </a:spcBef>
              <a:spcAft>
                <a:spcPts val="0"/>
              </a:spcAft>
              <a:buSzPts val="1800"/>
              <a:buChar char="•"/>
            </a:pPr>
            <a:r>
              <a:rPr lang="en-US"/>
              <a:t>3rd party app using UIDAI services for validating claims of residents</a:t>
            </a:r>
            <a:endParaRPr/>
          </a:p>
          <a:p>
            <a:pPr indent="0" lvl="0" marL="0" rtl="0" algn="l">
              <a:spcBef>
                <a:spcPts val="1000"/>
              </a:spcBef>
              <a:spcAft>
                <a:spcPts val="0"/>
              </a:spcAft>
              <a:buNone/>
            </a:pPr>
            <a:r>
              <a:t/>
            </a:r>
            <a:endParaRPr sz="185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Approach</a:t>
            </a:r>
            <a:endParaRPr/>
          </a:p>
        </p:txBody>
      </p:sp>
      <p:sp>
        <p:nvSpPr>
          <p:cNvPr id="116" name="Google Shape;116;p17"/>
          <p:cNvSpPr txBox="1"/>
          <p:nvPr>
            <p:ph idx="1" type="body"/>
          </p:nvPr>
        </p:nvSpPr>
        <p:spPr>
          <a:xfrm>
            <a:off x="838200" y="1825624"/>
            <a:ext cx="10515600" cy="4679347"/>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None/>
            </a:pPr>
            <a:r>
              <a:rPr b="1" lang="en-US" sz="3200"/>
              <a:t>Aadhar-SSO for third party applications.</a:t>
            </a:r>
            <a:endParaRPr b="1" sz="3200"/>
          </a:p>
          <a:p>
            <a:pPr indent="0" lvl="0" marL="0" rtl="0" algn="l">
              <a:lnSpc>
                <a:spcPct val="150000"/>
              </a:lnSpc>
              <a:spcBef>
                <a:spcPts val="0"/>
              </a:spcBef>
              <a:spcAft>
                <a:spcPts val="0"/>
              </a:spcAft>
              <a:buNone/>
            </a:pPr>
            <a:r>
              <a:t/>
            </a:r>
            <a:endParaRPr sz="3200"/>
          </a:p>
          <a:p>
            <a:pPr indent="0" lvl="0" marL="0" rtl="0" algn="l">
              <a:lnSpc>
                <a:spcPct val="150000"/>
              </a:lnSpc>
              <a:spcBef>
                <a:spcPts val="0"/>
              </a:spcBef>
              <a:spcAft>
                <a:spcPts val="0"/>
              </a:spcAft>
              <a:buNone/>
            </a:pPr>
            <a:r>
              <a:rPr lang="en-US" sz="3200"/>
              <a:t>With AADHAR being a</a:t>
            </a:r>
            <a:r>
              <a:rPr lang="en-US" sz="3200"/>
              <a:t> primary mode of identity and authentication </a:t>
            </a:r>
            <a:r>
              <a:rPr lang="en-US" sz="3200"/>
              <a:t>for all Indian citizens, we wanted to create a process to provide a “Login” or “Register” with Aadhar for 3rd Party Websites and Applications. It will be a process where 3rd party apps and websites can integrate a script provided by us in order to login the user automatically with the help of the resident app’s apis. </a:t>
            </a:r>
            <a:endParaRPr sz="3200"/>
          </a:p>
          <a:p>
            <a:pPr indent="0" lvl="0" marL="0" rtl="0" algn="l">
              <a:lnSpc>
                <a:spcPct val="150000"/>
              </a:lnSpc>
              <a:spcBef>
                <a:spcPts val="0"/>
              </a:spcBef>
              <a:spcAft>
                <a:spcPts val="0"/>
              </a:spcAft>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Diagrams</a:t>
            </a:r>
            <a:endParaRPr/>
          </a:p>
        </p:txBody>
      </p:sp>
      <p:pic>
        <p:nvPicPr>
          <p:cNvPr id="122" name="Google Shape;122;p18"/>
          <p:cNvPicPr preferRelativeResize="0"/>
          <p:nvPr/>
        </p:nvPicPr>
        <p:blipFill>
          <a:blip r:embed="rId3">
            <a:alphaModFix/>
          </a:blip>
          <a:stretch>
            <a:fillRect/>
          </a:stretch>
        </p:blipFill>
        <p:spPr>
          <a:xfrm>
            <a:off x="1543712" y="2470675"/>
            <a:ext cx="9104576" cy="140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Architectural Diagram</a:t>
            </a:r>
            <a:endParaRPr/>
          </a:p>
        </p:txBody>
      </p:sp>
      <p:sp>
        <p:nvSpPr>
          <p:cNvPr id="128" name="Google Shape;128;p19"/>
          <p:cNvSpPr txBox="1"/>
          <p:nvPr>
            <p:ph idx="1" type="body"/>
          </p:nvPr>
        </p:nvSpPr>
        <p:spPr>
          <a:xfrm>
            <a:off x="838200" y="1825624"/>
            <a:ext cx="10515600" cy="4679347"/>
          </a:xfrm>
          <a:prstGeom prst="rect">
            <a:avLst/>
          </a:prstGeom>
          <a:noFill/>
          <a:ln>
            <a:noFill/>
          </a:ln>
        </p:spPr>
        <p:txBody>
          <a:bodyPr anchorCtr="0" anchor="t" bIns="45700" lIns="91425" spcFirstLastPara="1" rIns="91425" wrap="square" tIns="45700">
            <a:normAutofit/>
          </a:bodyPr>
          <a:lstStyle/>
          <a:p>
            <a:pPr indent="0" lvl="0" marL="228600" rtl="0" algn="l">
              <a:lnSpc>
                <a:spcPct val="150000"/>
              </a:lnSpc>
              <a:spcBef>
                <a:spcPts val="0"/>
              </a:spcBef>
              <a:spcAft>
                <a:spcPts val="0"/>
              </a:spcAft>
              <a:buNone/>
            </a:pPr>
            <a:r>
              <a:t/>
            </a:r>
            <a:endParaRPr/>
          </a:p>
          <a:p>
            <a:pPr indent="-25400" lvl="0" marL="228600" rtl="0" algn="l">
              <a:lnSpc>
                <a:spcPct val="150000"/>
              </a:lnSpc>
              <a:spcBef>
                <a:spcPts val="1000"/>
              </a:spcBef>
              <a:spcAft>
                <a:spcPts val="0"/>
              </a:spcAft>
              <a:buClr>
                <a:schemeClr val="dk1"/>
              </a:buClr>
              <a:buSzPts val="3200"/>
              <a:buNone/>
            </a:pPr>
            <a:r>
              <a:t/>
            </a:r>
            <a:endParaRPr sz="3200"/>
          </a:p>
        </p:txBody>
      </p:sp>
      <p:pic>
        <p:nvPicPr>
          <p:cNvPr id="129" name="Google Shape;129;p19"/>
          <p:cNvPicPr preferRelativeResize="0"/>
          <p:nvPr/>
        </p:nvPicPr>
        <p:blipFill>
          <a:blip r:embed="rId3">
            <a:alphaModFix/>
          </a:blip>
          <a:stretch>
            <a:fillRect/>
          </a:stretch>
        </p:blipFill>
        <p:spPr>
          <a:xfrm>
            <a:off x="0" y="944651"/>
            <a:ext cx="12192000" cy="5913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API Usage</a:t>
            </a:r>
            <a:endParaRPr/>
          </a:p>
        </p:txBody>
      </p:sp>
      <p:sp>
        <p:nvSpPr>
          <p:cNvPr id="135" name="Google Shape;135;p20"/>
          <p:cNvSpPr txBox="1"/>
          <p:nvPr>
            <p:ph idx="1" type="body"/>
          </p:nvPr>
        </p:nvSpPr>
        <p:spPr>
          <a:xfrm>
            <a:off x="838200" y="1825624"/>
            <a:ext cx="10515600" cy="4679347"/>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VID Wrapper API</a:t>
            </a:r>
            <a:endParaRPr/>
          </a:p>
          <a:p>
            <a:pPr indent="-342900" lvl="0" marL="457200" rtl="0" algn="l">
              <a:lnSpc>
                <a:spcPct val="150000"/>
              </a:lnSpc>
              <a:spcBef>
                <a:spcPts val="0"/>
              </a:spcBef>
              <a:spcAft>
                <a:spcPts val="0"/>
              </a:spcAft>
              <a:buSzPts val="1800"/>
              <a:buChar char="●"/>
            </a:pPr>
            <a:r>
              <a:rPr lang="en-US"/>
              <a:t>E-KYC API</a:t>
            </a:r>
            <a:endParaRPr/>
          </a:p>
          <a:p>
            <a:pPr indent="-342900" lvl="0" marL="457200" rtl="0" algn="l">
              <a:lnSpc>
                <a:spcPct val="150000"/>
              </a:lnSpc>
              <a:spcBef>
                <a:spcPts val="0"/>
              </a:spcBef>
              <a:spcAft>
                <a:spcPts val="0"/>
              </a:spcAft>
              <a:buSzPts val="1800"/>
              <a:buChar char="●"/>
            </a:pPr>
            <a:r>
              <a:rPr lang="en-US"/>
              <a:t>Auth API</a:t>
            </a:r>
            <a:endParaRPr/>
          </a:p>
          <a:p>
            <a:pPr indent="-25400" lvl="0" marL="228600" rtl="0" algn="l">
              <a:lnSpc>
                <a:spcPct val="150000"/>
              </a:lnSpc>
              <a:spcBef>
                <a:spcPts val="1000"/>
              </a:spcBef>
              <a:spcAft>
                <a:spcPts val="0"/>
              </a:spcAft>
              <a:buClr>
                <a:schemeClr val="dk1"/>
              </a:buClr>
              <a:buSzPts val="3200"/>
              <a:buNone/>
            </a:pPr>
            <a:r>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Home Screen</a:t>
            </a:r>
            <a:endParaRPr/>
          </a:p>
        </p:txBody>
      </p:sp>
      <p:pic>
        <p:nvPicPr>
          <p:cNvPr id="142" name="Google Shape;142;p21"/>
          <p:cNvPicPr preferRelativeResize="0"/>
          <p:nvPr/>
        </p:nvPicPr>
        <p:blipFill>
          <a:blip r:embed="rId3">
            <a:alphaModFix/>
          </a:blip>
          <a:stretch>
            <a:fillRect/>
          </a:stretch>
        </p:blipFill>
        <p:spPr>
          <a:xfrm>
            <a:off x="1997088" y="1690825"/>
            <a:ext cx="8197824" cy="4611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Functionalities</a:t>
            </a:r>
            <a:endParaRPr/>
          </a:p>
        </p:txBody>
      </p:sp>
      <p:sp>
        <p:nvSpPr>
          <p:cNvPr id="149" name="Google Shape;149;p22"/>
          <p:cNvSpPr txBox="1"/>
          <p:nvPr>
            <p:ph idx="1" type="body"/>
          </p:nvPr>
        </p:nvSpPr>
        <p:spPr>
          <a:xfrm>
            <a:off x="838200" y="1825625"/>
            <a:ext cx="5257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VID - User will be able to generate a vid by entering his Aadhaar number. After that the vid can be used to other domains and the user doesn’t need to use his or her aadhaar number everywhere</a:t>
            </a:r>
            <a:endParaRPr/>
          </a:p>
        </p:txBody>
      </p:sp>
      <p:pic>
        <p:nvPicPr>
          <p:cNvPr id="150" name="Google Shape;150;p22"/>
          <p:cNvPicPr preferRelativeResize="0"/>
          <p:nvPr/>
        </p:nvPicPr>
        <p:blipFill>
          <a:blip r:embed="rId3">
            <a:alphaModFix/>
          </a:blip>
          <a:stretch>
            <a:fillRect/>
          </a:stretch>
        </p:blipFill>
        <p:spPr>
          <a:xfrm>
            <a:off x="6096000" y="1800225"/>
            <a:ext cx="5791200" cy="325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