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webextensions/webextension1.xml" ContentType="application/vnd.ms-office.webextension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7" r:id="rId6"/>
    <p:sldId id="264" r:id="rId7"/>
    <p:sldId id="291" r:id="rId8"/>
    <p:sldId id="286" r:id="rId9"/>
    <p:sldId id="268" r:id="rId10"/>
    <p:sldId id="294" r:id="rId11"/>
    <p:sldId id="295" r:id="rId12"/>
    <p:sldId id="297" r:id="rId13"/>
    <p:sldId id="296" r:id="rId14"/>
    <p:sldId id="298" r:id="rId15"/>
    <p:sldId id="299" r:id="rId16"/>
    <p:sldId id="300" r:id="rId17"/>
    <p:sldId id="279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2070"/>
    <a:srgbClr val="385E88"/>
    <a:srgbClr val="EC008C"/>
    <a:srgbClr val="F8F0E3"/>
    <a:srgbClr val="5821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4308B-D7A1-9E73-657F-D3BE5CB35655}" v="4" dt="2024-04-24T06:20:47.353"/>
    <p1510:client id="{07194722-ACB6-1D41-9A0A-58BF7444155A}" v="73" dt="2024-04-24T07:05:17.919"/>
    <p1510:client id="{55DC0298-6151-48A6-A990-725E26C1F1D9}" v="553" dt="2024-04-24T06:27:14.862"/>
    <p1510:client id="{6B934214-0421-3364-F3B5-9E1ADE10BA25}" v="32" dt="2024-04-24T04:30:33.964"/>
    <p1510:client id="{B3B8382F-0AA7-90F9-3C61-0751859E4EEE}" v="134" dt="2024-04-24T06:17:58.123"/>
    <p1510:client id="{BB32A800-216F-A35A-3BAF-4ABC43C94F6E}" v="33" dt="2024-04-24T01:09:35.309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8" y="125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6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52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86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15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91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34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67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44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38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82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/>
              <a:t>Click to add text </a:t>
            </a:r>
          </a:p>
          <a:p>
            <a:pPr marL="685800" lvl="1" indent="-228600"/>
            <a:r>
              <a:rPr lang="en-US"/>
              <a:t>Second level</a:t>
            </a:r>
          </a:p>
          <a:p>
            <a:pPr marL="1143000" lvl="2" indent="-228600"/>
            <a:r>
              <a:rPr lang="en-US"/>
              <a:t>Third level</a:t>
            </a:r>
          </a:p>
          <a:p>
            <a:pPr marL="1600200" lvl="3" indent="-228600"/>
            <a:r>
              <a:rPr lang="en-US"/>
              <a:t>Fourth level</a:t>
            </a:r>
          </a:p>
          <a:p>
            <a:pPr marL="2057400" lvl="4" indent="-228600"/>
            <a:r>
              <a:rPr lang="en-US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insert table</a:t>
            </a:r>
          </a:p>
          <a:p>
            <a:endParaRPr lang="en-US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t-final-dashboard-4.onrender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3.png"/><Relationship Id="rId4" Type="http://schemas.microsoft.com/office/2011/relationships/webextension" Target="../webextensions/webextension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jarshi1001/CS661_Projec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nelgiriyewithana/global-youtube-statistics-2023/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5832" y="639820"/>
            <a:ext cx="6856292" cy="1514676"/>
          </a:xfrm>
        </p:spPr>
        <p:txBody>
          <a:bodyPr>
            <a:normAutofit/>
          </a:bodyPr>
          <a:lstStyle/>
          <a:p>
            <a:pPr algn="r"/>
            <a:r>
              <a:rPr lang="en-US"/>
              <a:t>CS661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833020-ABA5-9DC1-70BB-AFC0DC401CF4}"/>
              </a:ext>
            </a:extLst>
          </p:cNvPr>
          <p:cNvSpPr txBox="1"/>
          <p:nvPr/>
        </p:nvSpPr>
        <p:spPr>
          <a:xfrm>
            <a:off x="2199400" y="2154496"/>
            <a:ext cx="9692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000" b="1">
                <a:solidFill>
                  <a:srgbClr val="F8F0E3"/>
                </a:solidFill>
                <a:latin typeface="+mj-lt"/>
              </a:rPr>
              <a:t>Global YouTube Stats Dashboard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066C65-DDFC-12B3-16C3-947BDEFC714E}"/>
              </a:ext>
            </a:extLst>
          </p:cNvPr>
          <p:cNvGrpSpPr/>
          <p:nvPr/>
        </p:nvGrpSpPr>
        <p:grpSpPr>
          <a:xfrm>
            <a:off x="5653557" y="4493340"/>
            <a:ext cx="6238567" cy="1754326"/>
            <a:chOff x="5889525" y="3903406"/>
            <a:chExt cx="6238567" cy="175432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C82995F-F468-6B5F-E8E9-010F3B68D348}"/>
                </a:ext>
              </a:extLst>
            </p:cNvPr>
            <p:cNvSpPr txBox="1"/>
            <p:nvPr/>
          </p:nvSpPr>
          <p:spPr>
            <a:xfrm>
              <a:off x="5889525" y="3903406"/>
              <a:ext cx="297917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r">
                <a:buFont typeface="Arial" panose="020B0604020202020204" pitchFamily="34" charset="0"/>
                <a:buChar char="•"/>
              </a:pPr>
              <a:endParaRPr lang="en-IN">
                <a:solidFill>
                  <a:srgbClr val="F8F0E3"/>
                </a:solidFill>
              </a:endParaRPr>
            </a:p>
            <a:p>
              <a:pPr marL="285750" indent="-285750" algn="r">
                <a:buFont typeface="Arial" panose="020B0604020202020204" pitchFamily="34" charset="0"/>
                <a:buChar char="•"/>
              </a:pPr>
              <a:r>
                <a:rPr lang="en-IN" err="1">
                  <a:solidFill>
                    <a:srgbClr val="F8F0E3"/>
                  </a:solidFill>
                </a:rPr>
                <a:t>Armeet</a:t>
              </a:r>
              <a:r>
                <a:rPr lang="en-IN">
                  <a:solidFill>
                    <a:srgbClr val="F8F0E3"/>
                  </a:solidFill>
                </a:rPr>
                <a:t> Luthra 200185</a:t>
              </a:r>
            </a:p>
            <a:p>
              <a:pPr marL="285750" indent="-285750" algn="r">
                <a:buFont typeface="Arial" panose="020B0604020202020204" pitchFamily="34" charset="0"/>
                <a:buChar char="•"/>
              </a:pPr>
              <a:r>
                <a:rPr lang="en-IN" err="1">
                  <a:solidFill>
                    <a:srgbClr val="F8F0E3"/>
                  </a:solidFill>
                </a:rPr>
                <a:t>Rajarshi</a:t>
              </a:r>
              <a:r>
                <a:rPr lang="en-IN">
                  <a:solidFill>
                    <a:srgbClr val="F8F0E3"/>
                  </a:solidFill>
                </a:rPr>
                <a:t> Dutta 200762</a:t>
              </a:r>
            </a:p>
            <a:p>
              <a:pPr marL="285750" indent="-285750" algn="r">
                <a:buFont typeface="Arial" panose="020B0604020202020204" pitchFamily="34" charset="0"/>
                <a:buChar char="•"/>
              </a:pPr>
              <a:r>
                <a:rPr lang="en-IN">
                  <a:solidFill>
                    <a:srgbClr val="F8F0E3"/>
                  </a:solidFill>
                </a:rPr>
                <a:t>Sourit Saha 200998</a:t>
              </a:r>
            </a:p>
            <a:p>
              <a:pPr marL="285750" indent="-285750" algn="r">
                <a:buFont typeface="Arial" panose="020B0604020202020204" pitchFamily="34" charset="0"/>
                <a:buChar char="•"/>
              </a:pPr>
              <a:r>
                <a:rPr lang="en-IN" err="1">
                  <a:solidFill>
                    <a:srgbClr val="F8F0E3"/>
                  </a:solidFill>
                </a:rPr>
                <a:t>Ritam</a:t>
              </a:r>
              <a:r>
                <a:rPr lang="en-IN">
                  <a:solidFill>
                    <a:srgbClr val="F8F0E3"/>
                  </a:solidFill>
                </a:rPr>
                <a:t> Jana 200798</a:t>
              </a:r>
            </a:p>
            <a:p>
              <a:pPr marL="285750" indent="-285750" algn="r">
                <a:buFont typeface="Arial" panose="020B0604020202020204" pitchFamily="34" charset="0"/>
                <a:buChar char="•"/>
              </a:pPr>
              <a:r>
                <a:rPr lang="en-IN" err="1">
                  <a:solidFill>
                    <a:srgbClr val="F8F0E3"/>
                  </a:solidFill>
                </a:rPr>
                <a:t>Ojsi</a:t>
              </a:r>
              <a:r>
                <a:rPr lang="en-IN">
                  <a:solidFill>
                    <a:srgbClr val="F8F0E3"/>
                  </a:solidFill>
                </a:rPr>
                <a:t> Goel 200653</a:t>
              </a:r>
              <a:endParaRPr lang="en-IN" sz="1800" kern="1200">
                <a:solidFill>
                  <a:srgbClr val="F8F0E3"/>
                </a:solidFill>
                <a:effectLst/>
                <a:latin typeface="Avenir Next LT Pro" panose="020B05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3B40BC-F32F-7864-FEAE-BAD633F9DCB2}"/>
                </a:ext>
              </a:extLst>
            </p:cNvPr>
            <p:cNvSpPr txBox="1"/>
            <p:nvPr/>
          </p:nvSpPr>
          <p:spPr>
            <a:xfrm>
              <a:off x="8780208" y="3903406"/>
              <a:ext cx="334788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buSzPts val="1800"/>
              </a:pPr>
              <a:r>
                <a:rPr lang="en-IN">
                  <a:solidFill>
                    <a:srgbClr val="F8F0E3"/>
                  </a:solidFill>
                </a:rPr>
                <a:t>Project Members:</a:t>
              </a:r>
              <a:endParaRPr lang="en-IN" sz="1800" kern="1200">
                <a:solidFill>
                  <a:srgbClr val="F8F0E3"/>
                </a:solidFill>
                <a:effectLst/>
                <a:latin typeface="Avenir Next LT Pro" panose="020B0504020202020204" pitchFamily="34" charset="0"/>
                <a:ea typeface="+mn-ea"/>
                <a:cs typeface="+mn-cs"/>
              </a:endParaRPr>
            </a:p>
            <a:p>
              <a:pPr marL="283464" indent="-283464" algn="r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Pts val="1800"/>
                <a:buFont typeface="Arial" panose="020B0604020202020204" pitchFamily="34" charset="0"/>
                <a:buChar char="•"/>
              </a:pPr>
              <a:endParaRPr lang="en-IN" sz="1800" kern="1200">
                <a:solidFill>
                  <a:srgbClr val="F8F0E3"/>
                </a:solidFill>
                <a:effectLst/>
                <a:latin typeface="Avenir Next LT Pro" panose="020B0504020202020204" pitchFamily="34" charset="0"/>
                <a:ea typeface="+mn-ea"/>
                <a:cs typeface="+mn-cs"/>
              </a:endParaRPr>
            </a:p>
            <a:p>
              <a:pPr marL="283464" indent="-283464" algn="r">
                <a:buSzPts val="1800"/>
                <a:buFont typeface="Arial" panose="020B0604020202020204" pitchFamily="34" charset="0"/>
                <a:buChar char="•"/>
              </a:pPr>
              <a:r>
                <a:rPr lang="en-IN" sz="1800" kern="1200">
                  <a:solidFill>
                    <a:srgbClr val="F8F0E3"/>
                  </a:solidFill>
                  <a:effectLst/>
                  <a:latin typeface="Avenir Next LT Pro" panose="020B0504020202020204" pitchFamily="34" charset="0"/>
                  <a:ea typeface="+mn-ea"/>
                  <a:cs typeface="+mn-cs"/>
                </a:rPr>
                <a:t>Sushmita 201027</a:t>
              </a:r>
            </a:p>
            <a:p>
              <a:pPr marL="283464" indent="-283464" algn="r">
                <a:buSzPts val="1800"/>
                <a:buFont typeface="Arial" panose="020B0604020202020204" pitchFamily="34" charset="0"/>
                <a:buChar char="•"/>
              </a:pPr>
              <a:r>
                <a:rPr lang="en-IN" sz="1800" kern="1200">
                  <a:solidFill>
                    <a:srgbClr val="F8F0E3"/>
                  </a:solidFill>
                  <a:effectLst/>
                  <a:latin typeface="Avenir Next LT Pro" panose="020B0504020202020204" pitchFamily="34" charset="0"/>
                  <a:ea typeface="+mn-ea"/>
                  <a:cs typeface="+mn-cs"/>
                </a:rPr>
                <a:t>Yash Goel 201142</a:t>
              </a:r>
            </a:p>
            <a:p>
              <a:pPr marL="285750" indent="-285750" algn="r" rtl="0" eaLnBrk="1" latinLnBrk="0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IN" sz="1800" kern="1200">
                  <a:solidFill>
                    <a:srgbClr val="F8F0E3"/>
                  </a:solidFill>
                  <a:effectLst/>
                  <a:latin typeface="Avenir Next LT Pro" panose="020B0504020202020204" pitchFamily="34" charset="0"/>
                  <a:ea typeface="+mn-ea"/>
                  <a:cs typeface="+mn-cs"/>
                </a:rPr>
                <a:t>Jatin Chauhan 200469</a:t>
              </a:r>
            </a:p>
            <a:p>
              <a:pPr marL="285750" indent="-285750" algn="r">
                <a:buFont typeface="Arial" panose="020B0604020202020204" pitchFamily="34" charset="0"/>
                <a:buChar char="•"/>
              </a:pPr>
              <a:r>
                <a:rPr lang="en-IN" sz="1800" kern="1200">
                  <a:solidFill>
                    <a:srgbClr val="F8F0E3"/>
                  </a:solidFill>
                  <a:effectLst/>
                  <a:latin typeface="Avenir Next LT Pro" panose="020B0504020202020204" pitchFamily="34" charset="0"/>
                  <a:ea typeface="+mn-ea"/>
                  <a:cs typeface="+mn-cs"/>
                </a:rPr>
                <a:t>Ishaan Maheshwari 200454</a:t>
              </a:r>
              <a:endParaRPr lang="en-IN" sz="1800">
                <a:solidFill>
                  <a:srgbClr val="F8F0E3"/>
                </a:solidFill>
                <a:effectLst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A213E50-0479-9694-14BB-419BF3E4E12A}"/>
              </a:ext>
            </a:extLst>
          </p:cNvPr>
          <p:cNvSpPr txBox="1"/>
          <p:nvPr/>
        </p:nvSpPr>
        <p:spPr>
          <a:xfrm>
            <a:off x="6190921" y="3044279"/>
            <a:ext cx="5701203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IN" sz="2200" b="1" err="1">
                <a:solidFill>
                  <a:srgbClr val="F8F0E3"/>
                </a:solidFill>
              </a:rPr>
              <a:t>Dr.</a:t>
            </a:r>
            <a:r>
              <a:rPr lang="en-IN" sz="2200" b="1">
                <a:solidFill>
                  <a:srgbClr val="F8F0E3"/>
                </a:solidFill>
              </a:rPr>
              <a:t> Soumya Dutta</a:t>
            </a:r>
          </a:p>
          <a:p>
            <a:pPr algn="r"/>
            <a:r>
              <a:rPr lang="en-IN" sz="2200" b="1">
                <a:solidFill>
                  <a:srgbClr val="F8F0E3"/>
                </a:solidFill>
              </a:rPr>
              <a:t>Dept. of CSE, IIT Kanpur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226140"/>
            <a:ext cx="9389288" cy="614516"/>
          </a:xfrm>
        </p:spPr>
        <p:txBody>
          <a:bodyPr>
            <a:normAutofit fontScale="90000"/>
          </a:bodyPr>
          <a:lstStyle/>
          <a:p>
            <a:r>
              <a:rPr lang="en-US"/>
              <a:t>experiments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7167736A-CDA2-2C3C-4D18-99EA704616AF}"/>
              </a:ext>
            </a:extLst>
          </p:cNvPr>
          <p:cNvSpPr txBox="1">
            <a:spLocks/>
          </p:cNvSpPr>
          <p:nvPr/>
        </p:nvSpPr>
        <p:spPr>
          <a:xfrm>
            <a:off x="771736" y="968475"/>
            <a:ext cx="9389288" cy="6145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EC008C"/>
                </a:solidFill>
              </a:rPr>
              <a:t>Annual trend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E1ECC-C47C-99E8-9B46-87910C362FBB}"/>
              </a:ext>
            </a:extLst>
          </p:cNvPr>
          <p:cNvSpPr txBox="1"/>
          <p:nvPr/>
        </p:nvSpPr>
        <p:spPr>
          <a:xfrm>
            <a:off x="771736" y="6243484"/>
            <a:ext cx="985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Nature of Plots used: Line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5E094-7DF0-8137-9B28-A15D0CA8D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73" y="1501337"/>
            <a:ext cx="9757814" cy="47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75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226140"/>
            <a:ext cx="9389288" cy="614516"/>
          </a:xfrm>
        </p:spPr>
        <p:txBody>
          <a:bodyPr>
            <a:normAutofit fontScale="90000"/>
          </a:bodyPr>
          <a:lstStyle/>
          <a:p>
            <a:r>
              <a:rPr lang="en-US"/>
              <a:t>experiments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7167736A-CDA2-2C3C-4D18-99EA704616AF}"/>
              </a:ext>
            </a:extLst>
          </p:cNvPr>
          <p:cNvSpPr txBox="1">
            <a:spLocks/>
          </p:cNvSpPr>
          <p:nvPr/>
        </p:nvSpPr>
        <p:spPr>
          <a:xfrm>
            <a:off x="771736" y="968475"/>
            <a:ext cx="9389288" cy="6145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EC008C"/>
                </a:solidFill>
              </a:rPr>
              <a:t>Region-based statistics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E1ECC-C47C-99E8-9B46-87910C362FBB}"/>
              </a:ext>
            </a:extLst>
          </p:cNvPr>
          <p:cNvSpPr txBox="1"/>
          <p:nvPr/>
        </p:nvSpPr>
        <p:spPr>
          <a:xfrm>
            <a:off x="771736" y="6243484"/>
            <a:ext cx="985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Nature of Plots used: Global Visualisation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ED2E7D-F169-8248-1A58-A70A64B8E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192" y="1582990"/>
            <a:ext cx="8382376" cy="46604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09FD4E-F204-3171-2D4D-80D328257FD9}"/>
              </a:ext>
            </a:extLst>
          </p:cNvPr>
          <p:cNvSpPr txBox="1"/>
          <p:nvPr/>
        </p:nvSpPr>
        <p:spPr>
          <a:xfrm>
            <a:off x="1580028" y="2041338"/>
            <a:ext cx="2533151" cy="215444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800" dirty="0"/>
              <a:t>Global Distribution of Unemployment Rate</a:t>
            </a:r>
          </a:p>
        </p:txBody>
      </p:sp>
    </p:spTree>
    <p:extLst>
      <p:ext uri="{BB962C8B-B14F-4D97-AF65-F5344CB8AC3E}">
        <p14:creationId xmlns:p14="http://schemas.microsoft.com/office/powerpoint/2010/main" val="771198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C883-7528-F9C5-D6FA-15EC059A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07854"/>
            <a:ext cx="6425381" cy="726211"/>
          </a:xfrm>
        </p:spPr>
        <p:txBody>
          <a:bodyPr>
            <a:normAutofit/>
          </a:bodyPr>
          <a:lstStyle/>
          <a:p>
            <a:r>
              <a:rPr lang="en-US" sz="4000"/>
              <a:t>Dashboard overview​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3FE259-B742-148B-88EA-EAE84226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FC2519-BA60-30F7-2603-A87B8C39FE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6419587"/>
            <a:ext cx="10206175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1600" dirty="0"/>
              <a:t>Link to the Dashboard: </a:t>
            </a:r>
            <a:r>
              <a:rPr lang="en-IN" sz="1600" dirty="0">
                <a:hlinkClick r:id="rId3"/>
              </a:rPr>
              <a:t>https://yt-final-dashboard-4.onrender.com</a:t>
            </a:r>
            <a:endParaRPr lang="en-IN" sz="1600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2C7A13B9-F1A9-9A58-B43D-29E00C2840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9070272"/>
                  </p:ext>
                </p:extLst>
              </p:nvPr>
            </p:nvGraphicFramePr>
            <p:xfrm>
              <a:off x="0" y="857249"/>
              <a:ext cx="12192000" cy="5562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2C7A13B9-F1A9-9A58-B43D-29E00C2840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857249"/>
                <a:ext cx="12192000" cy="5562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132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752" y="343207"/>
            <a:ext cx="7889768" cy="727331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492136-277B-808E-9D1B-052735920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38168" y="1228981"/>
            <a:ext cx="8846936" cy="535371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AA2070"/>
                </a:solidFill>
              </a:rPr>
              <a:t>Successful Analysis</a:t>
            </a:r>
            <a:r>
              <a:rPr lang="en-US" sz="2000"/>
              <a:t>: The project effectively utilized statistical analysis to explore YouTube’s trending video data, revealing key patterns in viewer engagement and video popularity.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AA2070"/>
                </a:solidFill>
              </a:rPr>
              <a:t>Interactive Dashboard</a:t>
            </a:r>
            <a:r>
              <a:rPr lang="en-US" sz="2000"/>
              <a:t>: Developed an interactive dashboard using Dash and </a:t>
            </a:r>
            <a:r>
              <a:rPr lang="en-US" sz="2000" err="1"/>
              <a:t>plotly</a:t>
            </a:r>
            <a:r>
              <a:rPr lang="en-US" sz="2000"/>
              <a:t>, which serves as a powerful tool for visualizing the dynamics behind video success on YouTube.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AA2070"/>
                </a:solidFill>
              </a:rPr>
              <a:t>Insightful Findings</a:t>
            </a:r>
            <a:r>
              <a:rPr lang="en-US" sz="2000"/>
              <a:t>:</a:t>
            </a:r>
          </a:p>
          <a:p>
            <a:pPr marL="742950" lvl="1" indent="-285750"/>
            <a:r>
              <a:rPr lang="en-US" sz="2000"/>
              <a:t>Identified significant trends and patterns in trending YouTube videos across different regions and channel types.</a:t>
            </a:r>
          </a:p>
          <a:p>
            <a:pPr marL="742950" lvl="1" indent="-285750"/>
            <a:r>
              <a:rPr lang="en-US" sz="2000"/>
              <a:t>Demonstrated the impact of factors such as video category, publish time, and content type on a video’s popularity.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AA2070"/>
                </a:solidFill>
              </a:rPr>
              <a:t>Value to Stakeholders</a:t>
            </a:r>
            <a:r>
              <a:rPr lang="en-US" sz="2000"/>
              <a:t>:</a:t>
            </a:r>
          </a:p>
          <a:p>
            <a:pPr marL="742950" lvl="1" indent="-285750"/>
            <a:r>
              <a:rPr lang="en-US" sz="2000"/>
              <a:t>Provided valuable insights for content creators and marketers to strategize effectively.</a:t>
            </a:r>
          </a:p>
          <a:p>
            <a:pPr marL="742950" lvl="1" indent="-285750"/>
            <a:r>
              <a:rPr lang="en-US" sz="2000"/>
              <a:t>Offered a useful resource for sociologists and platform developers interested in digital culture and user behavior.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97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344129"/>
            <a:ext cx="9866540" cy="737419"/>
          </a:xfrm>
        </p:spPr>
        <p:txBody>
          <a:bodyPr>
            <a:normAutofit/>
          </a:bodyPr>
          <a:lstStyle/>
          <a:p>
            <a:r>
              <a:rPr lang="en-US"/>
              <a:t>Work distribution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40B739-30F9-C86F-67ED-2197DC1E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9326474-CFDF-D504-FAD8-D35D60EFFB0F}"/>
              </a:ext>
            </a:extLst>
          </p:cNvPr>
          <p:cNvGraphicFramePr>
            <a:graphicFrameLocks noGrp="1"/>
          </p:cNvGraphicFramePr>
          <p:nvPr>
            <p:ph sz="half" idx="15"/>
            <p:extLst>
              <p:ext uri="{D42A27DB-BD31-4B8C-83A1-F6EECF244321}">
                <p14:modId xmlns:p14="http://schemas.microsoft.com/office/powerpoint/2010/main" val="3968960629"/>
              </p:ext>
            </p:extLst>
          </p:nvPr>
        </p:nvGraphicFramePr>
        <p:xfrm>
          <a:off x="1667576" y="1225093"/>
          <a:ext cx="9636536" cy="528877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487323">
                  <a:extLst>
                    <a:ext uri="{9D8B030D-6E8A-4147-A177-3AD203B41FA5}">
                      <a16:colId xmlns:a16="http://schemas.microsoft.com/office/drawing/2014/main" val="593799590"/>
                    </a:ext>
                  </a:extLst>
                </a:gridCol>
                <a:gridCol w="4149213">
                  <a:extLst>
                    <a:ext uri="{9D8B030D-6E8A-4147-A177-3AD203B41FA5}">
                      <a16:colId xmlns:a16="http://schemas.microsoft.com/office/drawing/2014/main" val="3663352936"/>
                    </a:ext>
                  </a:extLst>
                </a:gridCol>
              </a:tblGrid>
              <a:tr h="480798">
                <a:tc>
                  <a:txBody>
                    <a:bodyPr/>
                    <a:lstStyle/>
                    <a:p>
                      <a:r>
                        <a:rPr lang="en-IN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Member(s)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080777"/>
                  </a:ext>
                </a:extLst>
              </a:tr>
              <a:tr h="480798">
                <a:tc>
                  <a:txBody>
                    <a:bodyPr/>
                    <a:lstStyle/>
                    <a:p>
                      <a:r>
                        <a:rPr lang="en-IN"/>
                        <a:t>Project Ideation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Everyone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027178"/>
                  </a:ext>
                </a:extLst>
              </a:tr>
              <a:tr h="480798">
                <a:tc>
                  <a:txBody>
                    <a:bodyPr/>
                    <a:lstStyle/>
                    <a:p>
                      <a:r>
                        <a:rPr lang="en-IN"/>
                        <a:t>Data 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Rajarshi, Armeet, Ojsi</a:t>
                      </a:r>
                      <a:endParaRPr lang="en-IN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505269"/>
                  </a:ext>
                </a:extLst>
              </a:tr>
              <a:tr h="4807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/>
                        <a:t>Channel &amp; country based analysis plots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Sourit, Ishaan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746639"/>
                  </a:ext>
                </a:extLst>
              </a:tr>
              <a:tr h="480798">
                <a:tc>
                  <a:txBody>
                    <a:bodyPr/>
                    <a:lstStyle/>
                    <a:p>
                      <a:r>
                        <a:rPr lang="en-IN"/>
                        <a:t>Category-based plots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Rajarshi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792860"/>
                  </a:ext>
                </a:extLst>
              </a:tr>
              <a:tr h="480798">
                <a:tc>
                  <a:txBody>
                    <a:bodyPr/>
                    <a:lstStyle/>
                    <a:p>
                      <a:r>
                        <a:rPr lang="en-IN"/>
                        <a:t>Distribution analysis and related plots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Armeet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60868"/>
                  </a:ext>
                </a:extLst>
              </a:tr>
              <a:tr h="480798">
                <a:tc>
                  <a:txBody>
                    <a:bodyPr/>
                    <a:lstStyle/>
                    <a:p>
                      <a:r>
                        <a:rPr lang="en-IN"/>
                        <a:t>Annual channel-based trend analysis and plots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Yash, Jatin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210558"/>
                  </a:ext>
                </a:extLst>
              </a:tr>
              <a:tr h="480798">
                <a:tc>
                  <a:txBody>
                    <a:bodyPr/>
                    <a:lstStyle/>
                    <a:p>
                      <a:r>
                        <a:rPr lang="en-IN"/>
                        <a:t>Correlation analysis and related plots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Armeet, Sourit</a:t>
                      </a:r>
                      <a:endParaRPr lang="en-IN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274986"/>
                  </a:ext>
                </a:extLst>
              </a:tr>
              <a:tr h="480798">
                <a:tc>
                  <a:txBody>
                    <a:bodyPr/>
                    <a:lstStyle/>
                    <a:p>
                      <a:r>
                        <a:rPr lang="en-IN"/>
                        <a:t>Region-based statistics and related plots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err="1"/>
                        <a:t>Ojsi</a:t>
                      </a:r>
                      <a:r>
                        <a:rPr lang="en-IN"/>
                        <a:t>, Sushmita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167064"/>
                  </a:ext>
                </a:extLst>
              </a:tr>
              <a:tr h="480798">
                <a:tc>
                  <a:txBody>
                    <a:bodyPr/>
                    <a:lstStyle/>
                    <a:p>
                      <a:r>
                        <a:rPr lang="en-IN"/>
                        <a:t>Front end: Dashboard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Ritam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468088"/>
                  </a:ext>
                </a:extLst>
              </a:tr>
              <a:tr h="480798">
                <a:tc>
                  <a:txBody>
                    <a:bodyPr/>
                    <a:lstStyle/>
                    <a:p>
                      <a:r>
                        <a:rPr lang="en-IN"/>
                        <a:t>Web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Rajarshi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235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2133600"/>
            <a:ext cx="5528217" cy="1096068"/>
          </a:xfrm>
        </p:spPr>
        <p:txBody>
          <a:bodyPr>
            <a:normAutofit/>
          </a:bodyPr>
          <a:lstStyle/>
          <a:p>
            <a:r>
              <a:rPr lang="en-US" sz="600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8BBD64D-6F66-FB7E-42D5-F37594D87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8077" y="3628334"/>
            <a:ext cx="6204155" cy="1096068"/>
          </a:xfrm>
        </p:spPr>
        <p:txBody>
          <a:bodyPr>
            <a:normAutofit/>
          </a:bodyPr>
          <a:lstStyle/>
          <a:p>
            <a:r>
              <a:rPr lang="en-IN" sz="2000" b="1"/>
              <a:t>GitHub Repository: </a:t>
            </a:r>
            <a:r>
              <a:rPr lang="en-IN" sz="2000" b="1">
                <a:solidFill>
                  <a:srgbClr val="EC008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Rajarshi1001/CS661_Project</a:t>
            </a:r>
            <a:endParaRPr lang="en-IN" sz="2000" b="1">
              <a:solidFill>
                <a:srgbClr val="EC00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097" y="980070"/>
            <a:ext cx="3932903" cy="740577"/>
          </a:xfrm>
        </p:spPr>
        <p:txBody>
          <a:bodyPr>
            <a:normAutofit/>
          </a:bodyPr>
          <a:lstStyle/>
          <a:p>
            <a:r>
              <a:rPr lang="en-ZA"/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6000" y="432618"/>
            <a:ext cx="5496232" cy="597289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Dataset Description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Libraries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Experiments</a:t>
            </a:r>
          </a:p>
          <a:p>
            <a:pPr marL="800100" lvl="1" indent="-342900"/>
            <a:r>
              <a:rPr lang="en-US" sz="2000"/>
              <a:t>Country &amp; channel-based overview</a:t>
            </a:r>
          </a:p>
          <a:p>
            <a:pPr marL="800100" lvl="1" indent="-342900"/>
            <a:r>
              <a:rPr lang="en-US" sz="2000"/>
              <a:t>Category-based plots</a:t>
            </a:r>
          </a:p>
          <a:p>
            <a:pPr marL="800100" lvl="1" indent="-342900"/>
            <a:r>
              <a:rPr lang="en-US" sz="2000"/>
              <a:t>Distribution analysis</a:t>
            </a:r>
          </a:p>
          <a:p>
            <a:pPr marL="800100" lvl="1" indent="-342900"/>
            <a:r>
              <a:rPr lang="en-US" sz="2000"/>
              <a:t>Correlation analysis</a:t>
            </a:r>
          </a:p>
          <a:p>
            <a:pPr marL="800100" lvl="1" indent="-342900"/>
            <a:r>
              <a:rPr lang="en-US" sz="2000"/>
              <a:t>Annual channel-based trend analysis</a:t>
            </a:r>
          </a:p>
          <a:p>
            <a:pPr marL="800100" lvl="1" indent="-342900"/>
            <a:r>
              <a:rPr lang="en-US" sz="2000"/>
              <a:t>Region-based 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Dashboard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250" y="345502"/>
            <a:ext cx="6589150" cy="913023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37856" y="1258525"/>
            <a:ext cx="7845938" cy="52437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Project Focus</a:t>
            </a:r>
            <a:r>
              <a:rPr lang="en-US"/>
              <a:t>: Analyze YouTube's trending video data to understand video popularity and viewer engagement.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Techniques Applied</a:t>
            </a:r>
            <a:r>
              <a:rPr lang="en-US"/>
              <a:t>: Data preprocessing, statistical analysis, and graphs and charts plotting, using Python and its 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Output</a:t>
            </a:r>
            <a:r>
              <a:rPr lang="en-US"/>
              <a:t>: Development of an interactive dashboard with Dash and </a:t>
            </a:r>
            <a:r>
              <a:rPr lang="en-US" err="1"/>
              <a:t>Plotly</a:t>
            </a:r>
            <a:r>
              <a:rPr lang="en-US"/>
              <a:t>, providing insights into factors driving video success.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Objective</a:t>
            </a:r>
            <a:r>
              <a:rPr lang="en-US"/>
              <a:t>:</a:t>
            </a:r>
          </a:p>
          <a:p>
            <a:pPr marL="742950" lvl="1" indent="-285750"/>
            <a:r>
              <a:rPr lang="en-US"/>
              <a:t>Identify patterns and trends in viewer engagement with trending YouTube videos.</a:t>
            </a:r>
          </a:p>
          <a:p>
            <a:pPr marL="742950" lvl="1" indent="-285750"/>
            <a:r>
              <a:rPr lang="en-US"/>
              <a:t>Explore how video category, publish time, and content type influence popularity.</a:t>
            </a:r>
          </a:p>
          <a:p>
            <a:pPr marL="742950" lvl="1" indent="-285750"/>
            <a:r>
              <a:rPr lang="en-US"/>
              <a:t>Ensure data integrity through rigorous data processing techniques for meaningful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Significance</a:t>
            </a:r>
            <a:r>
              <a:rPr lang="en-US"/>
              <a:t>: Offers valuable insights for content creators, marketers, sociologists, and platform developers about the dynamics of online video content and aids in strategic decision-making.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9639" y="255639"/>
            <a:ext cx="4758812" cy="1350890"/>
          </a:xfrm>
        </p:spPr>
        <p:txBody>
          <a:bodyPr>
            <a:normAutofit fontScale="90000"/>
          </a:bodyPr>
          <a:lstStyle/>
          <a:p>
            <a:r>
              <a:rPr lang="en-US"/>
              <a:t>Dataset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1162" y="1779639"/>
            <a:ext cx="7246374" cy="4573208"/>
          </a:xfrm>
        </p:spPr>
        <p:txBody>
          <a:bodyPr>
            <a:no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900" b="1"/>
              <a:t>Dataset Source</a:t>
            </a:r>
            <a:r>
              <a:rPr lang="en-US" sz="1900"/>
              <a:t>: Kaggle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900" b="1"/>
              <a:t>About</a:t>
            </a:r>
            <a:r>
              <a:rPr lang="en-US" sz="1900"/>
              <a:t>: Global YouTube Statistics 2023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900" b="1"/>
              <a:t>Collection Method</a:t>
            </a:r>
            <a:r>
              <a:rPr lang="en-US" sz="1900"/>
              <a:t>: compiled from various reputable sources, ensuring accuracy and reliability of the information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900" b="1"/>
              <a:t>Features Included</a:t>
            </a:r>
            <a:r>
              <a:rPr lang="en-US" sz="1900"/>
              <a:t>: subscribers, uploads, views, country of origin, published date, earnings, channel type etc.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900" b="1"/>
              <a:t>Coverage</a:t>
            </a:r>
            <a:r>
              <a:rPr lang="en-US" sz="1900"/>
              <a:t>: Includes data from 50 countries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900" b="1"/>
              <a:t>Link to Dataset</a:t>
            </a:r>
            <a:r>
              <a:rPr lang="en-US" sz="1900">
                <a:solidFill>
                  <a:srgbClr val="F8F0E3"/>
                </a:solidFill>
              </a:rPr>
              <a:t>:</a:t>
            </a:r>
            <a:r>
              <a:rPr lang="en-US" sz="1900">
                <a:solidFill>
                  <a:srgbClr val="582156"/>
                </a:solidFill>
              </a:rPr>
              <a:t> </a:t>
            </a:r>
            <a:r>
              <a:rPr lang="en-US" sz="1900" b="1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 Link</a:t>
            </a:r>
            <a:endParaRPr lang="en-US" sz="19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8D8EF-09F7-2BAC-3EC4-6E8F4051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5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752" y="166227"/>
            <a:ext cx="7889768" cy="727331"/>
          </a:xfrm>
        </p:spPr>
        <p:txBody>
          <a:bodyPr/>
          <a:lstStyle/>
          <a:p>
            <a:r>
              <a:rPr lang="en-US"/>
              <a:t>Libraries used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492136-277B-808E-9D1B-052735920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71020" y="1061884"/>
            <a:ext cx="4837470" cy="568791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1900" b="1" err="1">
                <a:solidFill>
                  <a:srgbClr val="AA2070"/>
                </a:solidFill>
              </a:rPr>
              <a:t>Plotly</a:t>
            </a:r>
            <a:r>
              <a:rPr lang="en-US" sz="1900" b="1">
                <a:solidFill>
                  <a:srgbClr val="AA2070"/>
                </a:solidFill>
              </a:rPr>
              <a:t> Express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High-level data visualization tool within the </a:t>
            </a:r>
            <a:r>
              <a:rPr lang="en-US" sz="1600" err="1"/>
              <a:t>Plotly</a:t>
            </a:r>
            <a:r>
              <a:rPr lang="en-US" sz="1600"/>
              <a:t> ecosystem.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Used for: Creating interactive and static charts such as trend lines, bar charts, and scatter plots.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Benefits: Simplifies complex data visualization, offers dynamic updating, and integrates seamlessly with Dash.</a:t>
            </a:r>
          </a:p>
          <a:p>
            <a:pPr algn="ctr"/>
            <a:r>
              <a:rPr lang="en-US" sz="1900" b="1">
                <a:solidFill>
                  <a:srgbClr val="AA2070"/>
                </a:solidFill>
              </a:rPr>
              <a:t>Dash-Bootstrap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Library providing Bootstrap components for Dash.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Used for: Styling and laying out the dashboard effectively, making it responsive and visually appealing.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Benefits: Eases dashboard styling, enhances UI without extensive CSS/HTML knowledge, ensures modern look and feel.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36A4AB4E-0D30-C232-580F-B1CA7876E095}"/>
              </a:ext>
            </a:extLst>
          </p:cNvPr>
          <p:cNvSpPr txBox="1">
            <a:spLocks/>
          </p:cNvSpPr>
          <p:nvPr/>
        </p:nvSpPr>
        <p:spPr>
          <a:xfrm>
            <a:off x="7167716" y="1061884"/>
            <a:ext cx="5024284" cy="56879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00" b="1">
                <a:solidFill>
                  <a:srgbClr val="AA2070"/>
                </a:solidFill>
              </a:rPr>
              <a:t>Dash</a:t>
            </a:r>
          </a:p>
          <a:p>
            <a:pPr marL="742950" lvl="1" indent="-285750"/>
            <a:r>
              <a:rPr lang="en-US" sz="1600"/>
              <a:t>Web application framework designed for data analysis apps in Python.</a:t>
            </a:r>
          </a:p>
          <a:p>
            <a:pPr marL="742950" lvl="1" indent="-285750"/>
            <a:r>
              <a:rPr lang="en-US" sz="1600"/>
              <a:t>Used for: Building the interactive web-based dashboard that displays visualizations.</a:t>
            </a:r>
          </a:p>
          <a:p>
            <a:pPr marL="742950" lvl="1" indent="-285750"/>
            <a:r>
              <a:rPr lang="en-US" sz="1600"/>
              <a:t>Benefits: Allows for real-time data updates without deep web development skills; enhances interactivity and user engagement.</a:t>
            </a:r>
          </a:p>
          <a:p>
            <a:pPr algn="ctr"/>
            <a:r>
              <a:rPr lang="en-US" sz="1900" b="1">
                <a:solidFill>
                  <a:srgbClr val="AA2070"/>
                </a:solidFill>
              </a:rPr>
              <a:t>Key Contributions</a:t>
            </a:r>
          </a:p>
          <a:p>
            <a:pPr marL="742950" lvl="1" indent="-285750"/>
            <a:r>
              <a:rPr lang="en-US"/>
              <a:t>Integration of advanced visualization and web technologies to create an accessible, interactive online tool.</a:t>
            </a:r>
          </a:p>
          <a:p>
            <a:pPr marL="742950" lvl="1" indent="-285750"/>
            <a:r>
              <a:rPr lang="en-US"/>
              <a:t>Facilitates the deployment of complex analytics into user-friendly interfaces, broadening accessibility to non-technical audiences.</a:t>
            </a:r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226140"/>
            <a:ext cx="9389288" cy="614516"/>
          </a:xfrm>
        </p:spPr>
        <p:txBody>
          <a:bodyPr>
            <a:normAutofit fontScale="90000"/>
          </a:bodyPr>
          <a:lstStyle/>
          <a:p>
            <a:r>
              <a:rPr lang="en-US"/>
              <a:t>experiments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7167736A-CDA2-2C3C-4D18-99EA704616AF}"/>
              </a:ext>
            </a:extLst>
          </p:cNvPr>
          <p:cNvSpPr txBox="1">
            <a:spLocks/>
          </p:cNvSpPr>
          <p:nvPr/>
        </p:nvSpPr>
        <p:spPr>
          <a:xfrm>
            <a:off x="771736" y="968475"/>
            <a:ext cx="9389288" cy="6145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EC008C"/>
                </a:solidFill>
              </a:rPr>
              <a:t>Channel &amp; Country-based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CC4639-6057-3306-93BD-737901CF8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9" y="1767449"/>
            <a:ext cx="11008826" cy="42915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7E1ECC-C47C-99E8-9B46-87910C362FBB}"/>
              </a:ext>
            </a:extLst>
          </p:cNvPr>
          <p:cNvSpPr txBox="1"/>
          <p:nvPr/>
        </p:nvSpPr>
        <p:spPr>
          <a:xfrm>
            <a:off x="771736" y="6243484"/>
            <a:ext cx="985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Nature of Plots used: Bar Chart and Pie Chart</a:t>
            </a:r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226140"/>
            <a:ext cx="9389288" cy="614516"/>
          </a:xfrm>
        </p:spPr>
        <p:txBody>
          <a:bodyPr>
            <a:normAutofit fontScale="90000"/>
          </a:bodyPr>
          <a:lstStyle/>
          <a:p>
            <a:r>
              <a:rPr lang="en-US"/>
              <a:t>experiments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7167736A-CDA2-2C3C-4D18-99EA704616AF}"/>
              </a:ext>
            </a:extLst>
          </p:cNvPr>
          <p:cNvSpPr txBox="1">
            <a:spLocks/>
          </p:cNvSpPr>
          <p:nvPr/>
        </p:nvSpPr>
        <p:spPr>
          <a:xfrm>
            <a:off x="771736" y="968475"/>
            <a:ext cx="9389288" cy="6145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EC008C"/>
                </a:solidFill>
              </a:rPr>
              <a:t>Category-based plots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E1ECC-C47C-99E8-9B46-87910C362FBB}"/>
              </a:ext>
            </a:extLst>
          </p:cNvPr>
          <p:cNvSpPr txBox="1"/>
          <p:nvPr/>
        </p:nvSpPr>
        <p:spPr>
          <a:xfrm>
            <a:off x="771736" y="6243484"/>
            <a:ext cx="985693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/>
              <a:t>Nature of Plots used: TreeMap Plot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19E436-3E54-8029-B805-8BCC45773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35" y="1767449"/>
            <a:ext cx="10687330" cy="429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11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226140"/>
            <a:ext cx="9389288" cy="614516"/>
          </a:xfrm>
        </p:spPr>
        <p:txBody>
          <a:bodyPr>
            <a:normAutofit fontScale="90000"/>
          </a:bodyPr>
          <a:lstStyle/>
          <a:p>
            <a:r>
              <a:rPr lang="en-US"/>
              <a:t>experiments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7167736A-CDA2-2C3C-4D18-99EA704616AF}"/>
              </a:ext>
            </a:extLst>
          </p:cNvPr>
          <p:cNvSpPr txBox="1">
            <a:spLocks/>
          </p:cNvSpPr>
          <p:nvPr/>
        </p:nvSpPr>
        <p:spPr>
          <a:xfrm>
            <a:off x="771736" y="968475"/>
            <a:ext cx="9389288" cy="6145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EC008C"/>
                </a:solidFill>
              </a:rPr>
              <a:t>Distribution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E1ECC-C47C-99E8-9B46-87910C362FBB}"/>
              </a:ext>
            </a:extLst>
          </p:cNvPr>
          <p:cNvSpPr txBox="1"/>
          <p:nvPr/>
        </p:nvSpPr>
        <p:spPr>
          <a:xfrm>
            <a:off x="771736" y="6243484"/>
            <a:ext cx="985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Nature of Plots used: Histogram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2FAA6-35EA-935B-AE67-3C6C62D06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28" y="1690588"/>
            <a:ext cx="10343535" cy="444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9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226140"/>
            <a:ext cx="9389288" cy="614516"/>
          </a:xfrm>
        </p:spPr>
        <p:txBody>
          <a:bodyPr>
            <a:normAutofit fontScale="90000"/>
          </a:bodyPr>
          <a:lstStyle/>
          <a:p>
            <a:r>
              <a:rPr lang="en-US"/>
              <a:t>experiments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7167736A-CDA2-2C3C-4D18-99EA704616AF}"/>
              </a:ext>
            </a:extLst>
          </p:cNvPr>
          <p:cNvSpPr txBox="1">
            <a:spLocks/>
          </p:cNvSpPr>
          <p:nvPr/>
        </p:nvSpPr>
        <p:spPr>
          <a:xfrm>
            <a:off x="771736" y="968475"/>
            <a:ext cx="9389288" cy="6145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EC008C"/>
                </a:solidFill>
              </a:rPr>
              <a:t>Correlation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E1ECC-C47C-99E8-9B46-87910C362FBB}"/>
              </a:ext>
            </a:extLst>
          </p:cNvPr>
          <p:cNvSpPr txBox="1"/>
          <p:nvPr/>
        </p:nvSpPr>
        <p:spPr>
          <a:xfrm>
            <a:off x="771736" y="6243484"/>
            <a:ext cx="985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Nature of Plots used: Scatter Plot</a:t>
            </a:r>
          </a:p>
        </p:txBody>
      </p:sp>
      <p:pic>
        <p:nvPicPr>
          <p:cNvPr id="3" name="Picture 2" descr="A graph with a red line and black text&#10;&#10;Description automatically generated">
            <a:extLst>
              <a:ext uri="{FF2B5EF4-FFF2-40B4-BE49-F238E27FC236}">
                <a16:creationId xmlns:a16="http://schemas.microsoft.com/office/drawing/2014/main" id="{E33A0491-B95A-BBF9-9442-8052D9995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24" y="1508241"/>
            <a:ext cx="10173269" cy="473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730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webextensions/webextension1.xml><?xml version="1.0" encoding="utf-8"?>
<we:webextension xmlns:we="http://schemas.microsoft.com/office/webextensions/webextension/2010/11" id="{80D6607D-1897-4EEA-ABB4-3DCF8B9789E0}">
  <we:reference id="wa104295828" version="1.9.0.0" store="en-US" storeType="OMEX"/>
  <we:alternateReferences>
    <we:reference id="WA104295828" version="1.9.0.0" store="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yt-final-dashboard-4.onrender.com&quot;,&quot;values&quot;:{},&quot;data&quot;:{&quot;uri&quot;:&quot;yt-final-dashboard-4.onrender.com&quot;},&quot;secure&quot;:false}],&quot;name&quot;:&quot;yt-final-dashboard-4.onrender.com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65614A-92F9-4391-AC3D-F3F5B0704F99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0</TotalTime>
  <Words>757</Words>
  <Application>Microsoft Office PowerPoint</Application>
  <PresentationFormat>Widescreen</PresentationFormat>
  <Paragraphs>144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Calibri</vt:lpstr>
      <vt:lpstr>Custom</vt:lpstr>
      <vt:lpstr>CS661 Project</vt:lpstr>
      <vt:lpstr>Contents</vt:lpstr>
      <vt:lpstr>introduction</vt:lpstr>
      <vt:lpstr>Dataset description</vt:lpstr>
      <vt:lpstr>Libraries used</vt:lpstr>
      <vt:lpstr>experiments</vt:lpstr>
      <vt:lpstr>experiments</vt:lpstr>
      <vt:lpstr>experiments</vt:lpstr>
      <vt:lpstr>experiments</vt:lpstr>
      <vt:lpstr>experiments</vt:lpstr>
      <vt:lpstr>experiments</vt:lpstr>
      <vt:lpstr>Dashboard overview​</vt:lpstr>
      <vt:lpstr>conclusion</vt:lpstr>
      <vt:lpstr>Work distribution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Sourit Saha</dc:creator>
  <cp:lastModifiedBy>Rajarshi Dutta</cp:lastModifiedBy>
  <cp:revision>17</cp:revision>
  <dcterms:created xsi:type="dcterms:W3CDTF">2024-04-23T21:05:03Z</dcterms:created>
  <dcterms:modified xsi:type="dcterms:W3CDTF">2024-04-24T07:33:06Z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