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 id="2147483725" r:id="rId5"/>
    <p:sldMasterId id="2147483742" r:id="rId6"/>
  </p:sldMasterIdLst>
  <p:notesMasterIdLst>
    <p:notesMasterId r:id="rId27"/>
  </p:notesMasterIdLst>
  <p:sldIdLst>
    <p:sldId id="257" r:id="rId7"/>
    <p:sldId id="269" r:id="rId8"/>
    <p:sldId id="258" r:id="rId9"/>
    <p:sldId id="259" r:id="rId10"/>
    <p:sldId id="265" r:id="rId11"/>
    <p:sldId id="263" r:id="rId12"/>
    <p:sldId id="275" r:id="rId13"/>
    <p:sldId id="260" r:id="rId14"/>
    <p:sldId id="262" r:id="rId15"/>
    <p:sldId id="264" r:id="rId16"/>
    <p:sldId id="276" r:id="rId17"/>
    <p:sldId id="266" r:id="rId18"/>
    <p:sldId id="267" r:id="rId19"/>
    <p:sldId id="268" r:id="rId20"/>
    <p:sldId id="270" r:id="rId21"/>
    <p:sldId id="271" r:id="rId22"/>
    <p:sldId id="272" r:id="rId23"/>
    <p:sldId id="273" r:id="rId24"/>
    <p:sldId id="274"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3:41:17.955"/>
    </inkml:context>
    <inkml:brush xml:id="br0">
      <inkml:brushProperty name="width" value="0.35" units="cm"/>
      <inkml:brushProperty name="height" value="0.35" units="cm"/>
    </inkml:brush>
  </inkml:definitions>
  <inkml:trace contextRef="#ctx0" brushRef="#br0">628 69 24575,'639'0'0,"-609"0"0,-1 1 0,1 1 0,-1 0 0,44 4 0,-39-3 0,0 0 0,59 2 0,118-4 20,-113-1-204,1756-1 348,-1861 0-164,-1 0 0,1-1 0,-1 1 0,-10-1 0,-89-9 0,52 4 0,-102-6 0,137 12 0,1-1 0,-1 0 0,-23-4 0,28 4 0,-1 0 0,-1 0 0,1 1 0,-1-1 0,-22 0 0,-87 1 0,90 2 0,1-2 0,-58-1 0,41 0 0,1 0 0,-57 2 0,-11-1 0,-60-6 0,58 2 0,-79 2 0,55 3 0,12-4 0,-74 0 0,-1178 4 0,1375 0 0,0 0 0,0 1 0,0-1 0,1 1 0,-1-1 0,-11 2 0,19-2 0,0 0 0,1 1 0,-1-1 0,0 0 0,0 0 0,1 1 0,-1-1 0,1 0 0,-1 1 0,1-1 0,-1 0 0,1 1 0,-1-1 0,1 1 0,0-1 0,0 1 0,0-1 0,0 1 0,0-1 0,0 1 0,0-1 0,1 1 0,-1-1 0,1 1 0,-1-1 0,1 1 0,-1-1 0,1 1 0,0 0 0,0-1 0,0 1 0,0-1 0,0 1 0,1-1 0,-1 1 0,1 0 0,-1-1 0,1 1 0,0 0 0,3 1 0,0 1 0,1-1 0,0 0 0,0 0 0,1 0 0,-1 0 0,1 0 0,1 0 0,-1 0 0,1-1 0,0 1 0,0-1 0,11 2 0,15 2 0,62 7 0,-76-9 0,243 22 0,-211-21 0,1-1 0,0-1 0,64 0 0,324-2 0,149 0 0,-346 8 0,-54-1 0,-44-2 0,206 17 0,-338-21 0,179 16 0,-28-3 0,-98-9 0,-32-2 0,0 0 0,0-1 0,1 0 0,39 0 0,433-2 0,-469-1 0,54-2 0,20-1 0,438 3 0,-289 2 0,-320-3 0,20 0 0,-1068-32-2194,-16 26-492,434 1 666,634 6 2098,-535-20 5833,283 3-5000,235 14-911,-83 0 0,59 1 0,-395 0 0,300 4 0,186-1 0,2 0 0,0 0 0,0 0 0,0 0 0,0 0 0,0 0 0,0 0 0,0 0 0,1 0 0,-1-1 0,0 1 0,0 0 0,0 0 0,1-1 0,-1 1 0,-2-1 0,5 1 0,0 0 0,0 0 0,0 0 0,0 0 0,0-1 0,0 1 0,0 0 0,0 0 0,0 0 0,1 0 0,-1 0 0,0 0 0,0 0 0,0 0 0,0 0 0,1 0 0,-1 0 0,0 0 0,0 0 0,0 0 0,1 0 0,-1-1 0,0 1 0,0 0 0,0 0 0,1 0 0,-1 0 0,0 0 0,0 0 0,1 0 0,-1 0 0,0 0 0,0 0 0,1 0 0,-1 0 0,0 0 0,0 0 0,1 0 0,-1 0 0,0 0 0,0 0 0,1 0 0,15 1 0,47 2 0,0 1 0,80 9 0,-68-6 0,132 12-66,318 28-417,8-10 152,-424-34 564,-1-1 0,170-3-1,-75 0-50,-157 1-182,63 0 0,166-6 0,-128-1 0,142-6 0,-193 10 0,102 1 0,5-2 0,-20 1 0,-166 3 0,85 0 0,-1-1 0,157-8 0,-113 2 0,-71 4 0,-1 1 3,126 1-1,-109 1-1372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35:17.536"/>
    </inkml:context>
    <inkml:brush xml:id="br0">
      <inkml:brushProperty name="width" value="0.35" units="cm"/>
      <inkml:brushProperty name="height" value="0.35" units="cm"/>
    </inkml:brush>
  </inkml:definitions>
  <inkml:trace contextRef="#ctx0" brushRef="#br0">1 27 24575,'2342'0'0,"-2323"-1"0,0-1 0,33-7 0,-32 4 0,0 2 0,24-2 0,459 4 0,-242 3 0,-220 1 0,-41-3 0,0 0 0,1 0 0,-1 0 0,0 0 0,1 0 0,-1 0 0,0 0 0,0 1 0,1-1 0,-1 0 0,0 0 0,0 0 0,1 0 0,-1 0 0,0 0 0,0 1 0,1-1 0,-1 0 0,0 0 0,0 0 0,0 1 0,1-1 0,-1 0 0,0 0 0,0 1 0,0-1 0,0 0 0,0 0 0,0 1 0,0-1 0,1 0 0,-1 0 0,0 1 0,0-1 0,0 0 0,0 1 0,0-1 0,-18 14 0,-155 63 0,159-71 0,-1-1 0,0 0 0,-1-2 0,1 1 0,-1-2 0,-22 2 0,-99-7 0,53 0 0,31 3 0,17-2 0,0 2 0,0 2 0,0 1 0,-64 14 0,68-9 0,-1-1 0,-63 5 0,-70-9 0,120-1 0,-48 8 0,-16 1 0,-165 20 0,162-15 0,34-9 0,-128-7 0,86-2 0,17 4 0,-115-5 0,90-21 0,-2-4 0,44 7 0,-16-4 0,98 23 0,0 0 0,0 0 0,0 0 0,0-1 0,0 0 0,1 1 0,-1-2 0,1 1 0,0-1 0,-7-7 0,6 6 0,0 0 0,-1 1 0,0-1 0,1 1 0,-12-6 0,-3 2 113,16 7-200,-1 0 1,1-1-1,-1 0 0,1 0 0,0 0 0,0 0 0,0 0 0,0-1 0,0 0 0,1 0 0,-1 0 0,1 0 0,0-1 0,-1 1 0,2-1 0,-6-8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17F655-4B7E-4446-8661-0FE4C119AFB1}" type="datetimeFigureOut">
              <a:rPr lang="en-IN" smtClean="0"/>
              <a:t>06-06-2022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AF9E9-DF46-467C-A80A-C349DB6BF1A0}" type="slidenum">
              <a:rPr lang="en-IN" smtClean="0"/>
              <a:t>‹#›</a:t>
            </a:fld>
            <a:endParaRPr lang="en-IN"/>
          </a:p>
        </p:txBody>
      </p:sp>
    </p:spTree>
    <p:extLst>
      <p:ext uri="{BB962C8B-B14F-4D97-AF65-F5344CB8AC3E}">
        <p14:creationId xmlns:p14="http://schemas.microsoft.com/office/powerpoint/2010/main" val="3524137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8320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96201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68830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6994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9527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31510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91550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591865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6/6/2022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01245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8236413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3862797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5935399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2808013"/>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84262121"/>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7468265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2483851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757999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113385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24511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4843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260384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608951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844749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97122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6/6/2022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71621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64724626"/>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01955447"/>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65458305"/>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9116228"/>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6795070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02035387"/>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834183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6/6/2022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6/6/2022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6/6/2022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54003826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6/6/2022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81205387"/>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4.jpeg"/><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hyperlink" Target="https://www.youtube.com/watch?v=pTB0EiLXUC8" TargetMode="External"/><Relationship Id="rId13" Type="http://schemas.openxmlformats.org/officeDocument/2006/relationships/hyperlink" Target="https://qr.ae/pvFUuk" TargetMode="External"/><Relationship Id="rId3" Type="http://schemas.openxmlformats.org/officeDocument/2006/relationships/hyperlink" Target="https://www.geeksforgeeks.org/operator-overloading-c/" TargetMode="External"/><Relationship Id="rId7" Type="http://schemas.openxmlformats.org/officeDocument/2006/relationships/hyperlink" Target="https://en.wikipedia.org/wiki/Object-oriented_programming" TargetMode="External"/><Relationship Id="rId12" Type="http://schemas.openxmlformats.org/officeDocument/2006/relationships/hyperlink" Target="https://www.geeksforgeeks.org/difference-between-constructor-and-destructor-in-c/" TargetMode="External"/><Relationship Id="rId2" Type="http://schemas.openxmlformats.org/officeDocument/2006/relationships/hyperlink" Target="https://study.com/academy/lesson/oop-object-oriented-programming-objects-classes-interfaces.html" TargetMode="External"/><Relationship Id="rId1" Type="http://schemas.openxmlformats.org/officeDocument/2006/relationships/slideLayout" Target="../slideLayouts/slideLayout11.xml"/><Relationship Id="rId6" Type="http://schemas.openxmlformats.org/officeDocument/2006/relationships/hyperlink" Target="https://www.codingninjas.com/blog/2020/12/18/difference-procedural-object-oriented-programming/" TargetMode="External"/><Relationship Id="rId11" Type="http://schemas.openxmlformats.org/officeDocument/2006/relationships/hyperlink" Target="https://www.programiz.com/cpp-programming/virtual-functions" TargetMode="External"/><Relationship Id="rId5" Type="http://schemas.openxmlformats.org/officeDocument/2006/relationships/hyperlink" Target="https://www.javatpoint.com/what-is-data-hiding" TargetMode="External"/><Relationship Id="rId10" Type="http://schemas.openxmlformats.org/officeDocument/2006/relationships/hyperlink" Target="https://www.tutorialspoint.com/pure-virtual-functions-and-abstract-classes-in-cplusplus" TargetMode="External"/><Relationship Id="rId4" Type="http://schemas.openxmlformats.org/officeDocument/2006/relationships/hyperlink" Target="https://en.wikipedia.org/wiki/Access_modifiers#:~:text=Access%20modifiers%20(or%20access%20specifiers,are%20only%20three%20access%20modifiers." TargetMode="External"/><Relationship Id="rId9" Type="http://schemas.openxmlformats.org/officeDocument/2006/relationships/hyperlink" Target="https://www.youtube.com/watch?v=wN0x9eZLix4&amp;ab_channel=freeCodeCamp.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Python_(programming_language)" TargetMode="External"/><Relationship Id="rId13" Type="http://schemas.openxmlformats.org/officeDocument/2006/relationships/hyperlink" Target="https://en.wikipedia.org/wiki/Ruby_(programming_language)" TargetMode="External"/><Relationship Id="rId18" Type="http://schemas.openxmlformats.org/officeDocument/2006/relationships/hyperlink" Target="https://en.wikipedia.org/wiki/Dart_(programming_language)" TargetMode="External"/><Relationship Id="rId3" Type="http://schemas.openxmlformats.org/officeDocument/2006/relationships/hyperlink" Target="https://en.wikipedia.org/wiki/Imperative_programming" TargetMode="External"/><Relationship Id="rId21" Type="http://schemas.openxmlformats.org/officeDocument/2006/relationships/hyperlink" Target="https://en.wikipedia.org/wiki/Kotlin_(programming_language)" TargetMode="External"/><Relationship Id="rId7" Type="http://schemas.openxmlformats.org/officeDocument/2006/relationships/hyperlink" Target="https://en.wikipedia.org/wiki/C_Sharp_(programming_language)" TargetMode="External"/><Relationship Id="rId12" Type="http://schemas.openxmlformats.org/officeDocument/2006/relationships/hyperlink" Target="https://en.wikipedia.org/wiki/JavaScript" TargetMode="External"/><Relationship Id="rId17" Type="http://schemas.openxmlformats.org/officeDocument/2006/relationships/hyperlink" Target="https://en.wikipedia.org/wiki/Objective-C" TargetMode="External"/><Relationship Id="rId2" Type="http://schemas.openxmlformats.org/officeDocument/2006/relationships/hyperlink" Target="https://en.wikipedia.org/wiki/Multi-paradigm_programming_language" TargetMode="External"/><Relationship Id="rId16" Type="http://schemas.openxmlformats.org/officeDocument/2006/relationships/hyperlink" Target="https://en.wikipedia.org/wiki/Object_Pascal" TargetMode="External"/><Relationship Id="rId20" Type="http://schemas.openxmlformats.org/officeDocument/2006/relationships/hyperlink" Target="https://en.wikipedia.org/wiki/Scala_(programming_language)" TargetMode="External"/><Relationship Id="rId1" Type="http://schemas.openxmlformats.org/officeDocument/2006/relationships/slideLayout" Target="../slideLayouts/slideLayout11.xml"/><Relationship Id="rId6" Type="http://schemas.openxmlformats.org/officeDocument/2006/relationships/hyperlink" Target="https://en.wikipedia.org/wiki/C%2B%2B" TargetMode="External"/><Relationship Id="rId11" Type="http://schemas.openxmlformats.org/officeDocument/2006/relationships/hyperlink" Target="https://en.wikipedia.org/wiki/Visual_Basic.NET" TargetMode="External"/><Relationship Id="rId24" Type="http://schemas.openxmlformats.org/officeDocument/2006/relationships/hyperlink" Target="https://en.wikipedia.org/wiki/Smalltalk" TargetMode="External"/><Relationship Id="rId5" Type="http://schemas.openxmlformats.org/officeDocument/2006/relationships/hyperlink" Target="https://en.wikipedia.org/wiki/Java_(programming_language)" TargetMode="External"/><Relationship Id="rId15" Type="http://schemas.openxmlformats.org/officeDocument/2006/relationships/hyperlink" Target="https://en.wikipedia.org/wiki/SIMSCRIPT" TargetMode="External"/><Relationship Id="rId23" Type="http://schemas.openxmlformats.org/officeDocument/2006/relationships/hyperlink" Target="https://en.wikipedia.org/wiki/MATLAB" TargetMode="External"/><Relationship Id="rId10" Type="http://schemas.openxmlformats.org/officeDocument/2006/relationships/hyperlink" Target="https://en.wikipedia.org/wiki/PHP" TargetMode="External"/><Relationship Id="rId19" Type="http://schemas.openxmlformats.org/officeDocument/2006/relationships/hyperlink" Target="https://en.wikipedia.org/wiki/Swift_(programming_language)" TargetMode="External"/><Relationship Id="rId4" Type="http://schemas.openxmlformats.org/officeDocument/2006/relationships/hyperlink" Target="https://en.wikipedia.org/wiki/Procedural_programming" TargetMode="External"/><Relationship Id="rId9" Type="http://schemas.openxmlformats.org/officeDocument/2006/relationships/hyperlink" Target="https://en.wikipedia.org/wiki/R_(programming_language)" TargetMode="External"/><Relationship Id="rId14" Type="http://schemas.openxmlformats.org/officeDocument/2006/relationships/hyperlink" Target="https://en.wikipedia.org/wiki/Perl" TargetMode="External"/><Relationship Id="rId22" Type="http://schemas.openxmlformats.org/officeDocument/2006/relationships/hyperlink" Target="https://en.wikipedia.org/wiki/Common_Li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jpe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983203" y="2365081"/>
            <a:ext cx="4876254" cy="1630907"/>
          </a:xfrm>
        </p:spPr>
        <p:txBody>
          <a:bodyPr>
            <a:normAutofit/>
          </a:bodyPr>
          <a:lstStyle/>
          <a:p>
            <a:pPr algn="l"/>
            <a:r>
              <a:rPr lang="en-US" sz="2400" b="1" i="0" dirty="0">
                <a:solidFill>
                  <a:schemeClr val="tx1"/>
                </a:solidFill>
                <a:effectLst/>
                <a:latin typeface="Lucida Handwriting" panose="03010101010101010101" pitchFamily="66" charset="0"/>
              </a:rPr>
              <a:t>Object Oriented Programming (Features and comparative studies)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lgn="r">
              <a:spcAft>
                <a:spcPts val="600"/>
              </a:spcAft>
            </a:pPr>
            <a:r>
              <a:rPr lang="en-US" dirty="0">
                <a:solidFill>
                  <a:schemeClr val="tx1"/>
                </a:solidFill>
              </a:rPr>
              <a:t>By Rajarshi Mandal</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0FDC48-BC70-8D82-D518-CFCE9C98D64F}"/>
              </a:ext>
            </a:extLst>
          </p:cNvPr>
          <p:cNvSpPr>
            <a:spLocks noGrp="1"/>
          </p:cNvSpPr>
          <p:nvPr>
            <p:ph idx="1"/>
          </p:nvPr>
        </p:nvSpPr>
        <p:spPr>
          <a:xfrm>
            <a:off x="533898" y="309284"/>
            <a:ext cx="8596668" cy="3119716"/>
          </a:xfrm>
        </p:spPr>
        <p:txBody>
          <a:bodyPr>
            <a:normAutofit/>
          </a:bodyPr>
          <a:lstStyle/>
          <a:p>
            <a:pPr fontAlgn="base">
              <a:buClrTx/>
              <a:buSzPct val="100000"/>
              <a:buFont typeface="+mj-lt"/>
              <a:buAutoNum type="arabicParenR" startAt="3"/>
            </a:pPr>
            <a:r>
              <a:rPr lang="en-IN" sz="1600" b="1" i="1" u="sng" dirty="0">
                <a:solidFill>
                  <a:srgbClr val="0000FF"/>
                </a:solidFill>
                <a:effectLst/>
                <a:latin typeface="Comic Sans MS" panose="030F0702030302020204" pitchFamily="66" charset="0"/>
                <a:ea typeface="Times New Roman" panose="02020603050405020304" pitchFamily="18" charset="0"/>
                <a:cs typeface="Helvetica" panose="020B0604020202020204" pitchFamily="34" charset="0"/>
              </a:rPr>
              <a:t>Inheritance</a:t>
            </a:r>
            <a:r>
              <a:rPr lang="en-IN" sz="1600" i="1" u="sng" dirty="0">
                <a:solidFill>
                  <a:srgbClr val="0000FF"/>
                </a:solidFill>
                <a:effectLst/>
                <a:latin typeface="Comic Sans MS" panose="030F0702030302020204" pitchFamily="66" charset="0"/>
                <a:ea typeface="Times New Roman" panose="02020603050405020304" pitchFamily="18" charset="0"/>
                <a:cs typeface="Helvetica" panose="020B0604020202020204" pitchFamily="34" charset="0"/>
              </a:rPr>
              <a:t>:</a:t>
            </a:r>
            <a:r>
              <a:rPr lang="en-IN" sz="1600" dirty="0">
                <a:solidFill>
                  <a:srgbClr val="0000FF"/>
                </a:solidFill>
                <a:effectLst/>
                <a:latin typeface="Helvetica" panose="020B0604020202020204" pitchFamily="34" charset="0"/>
                <a:ea typeface="Times New Roman" panose="02020603050405020304" pitchFamily="18" charset="0"/>
              </a:rPr>
              <a:t> </a:t>
            </a:r>
            <a:r>
              <a:rPr lang="en-IN" sz="1600" dirty="0">
                <a:solidFill>
                  <a:srgbClr val="333333"/>
                </a:solidFill>
                <a:effectLst/>
                <a:latin typeface="Calibri" panose="020F0502020204030204" pitchFamily="34" charset="0"/>
                <a:ea typeface="Times New Roman" panose="02020603050405020304" pitchFamily="18" charset="0"/>
              </a:rPr>
              <a:t>It is the process to create new classes or subclasses from an existing class. The existing class is called the </a:t>
            </a:r>
            <a:r>
              <a:rPr lang="en-IN" sz="1600" b="1" dirty="0">
                <a:solidFill>
                  <a:srgbClr val="333333"/>
                </a:solidFill>
                <a:effectLst/>
                <a:latin typeface="Calibri" panose="020F0502020204030204" pitchFamily="34" charset="0"/>
                <a:ea typeface="Times New Roman" panose="02020603050405020304" pitchFamily="18" charset="0"/>
              </a:rPr>
              <a:t>Parent Class or Base Class</a:t>
            </a:r>
            <a:r>
              <a:rPr lang="en-IN" sz="1600" dirty="0">
                <a:solidFill>
                  <a:srgbClr val="333333"/>
                </a:solidFill>
                <a:effectLst/>
                <a:latin typeface="Calibri" panose="020F0502020204030204" pitchFamily="34" charset="0"/>
                <a:ea typeface="Times New Roman" panose="02020603050405020304" pitchFamily="18" charset="0"/>
              </a:rPr>
              <a:t>, and the derived class is called </a:t>
            </a:r>
            <a:r>
              <a:rPr lang="en-IN" sz="1600" b="1" dirty="0">
                <a:solidFill>
                  <a:srgbClr val="333333"/>
                </a:solidFill>
                <a:effectLst/>
                <a:latin typeface="Calibri" panose="020F0502020204030204" pitchFamily="34" charset="0"/>
                <a:ea typeface="Times New Roman" panose="02020603050405020304" pitchFamily="18" charset="0"/>
              </a:rPr>
              <a:t>Sub-Class or Inherited Class or Derived Class</a:t>
            </a:r>
            <a:r>
              <a:rPr lang="en-IN" sz="1600" dirty="0">
                <a:solidFill>
                  <a:srgbClr val="333333"/>
                </a:solidFill>
                <a:effectLst/>
                <a:latin typeface="Calibri" panose="020F0502020204030204" pitchFamily="34" charset="0"/>
                <a:ea typeface="Times New Roman" panose="02020603050405020304" pitchFamily="18" charset="0"/>
              </a:rPr>
              <a:t>. The inherited class have the behaviour of parent class, and in addition, can have its own characteristics.</a:t>
            </a:r>
            <a:endParaRPr lang="en-IN" sz="1600" dirty="0">
              <a:effectLst/>
              <a:latin typeface="Times New Roman" panose="02020603050405020304" pitchFamily="18" charset="0"/>
              <a:ea typeface="Times New Roman" panose="02020603050405020304" pitchFamily="18" charset="0"/>
            </a:endParaRPr>
          </a:p>
          <a:p>
            <a:pPr lvl="1" fontAlgn="base">
              <a:buClrTx/>
              <a:buSzPct val="100000"/>
              <a:buFont typeface="Wingdings" panose="05000000000000000000" pitchFamily="2" charset="2"/>
              <a:buChar char="q"/>
            </a:pPr>
            <a:r>
              <a:rPr lang="en-IN" dirty="0">
                <a:solidFill>
                  <a:srgbClr val="333333"/>
                </a:solidFill>
                <a:effectLst/>
                <a:latin typeface="Calibri" panose="020F0502020204030204" pitchFamily="34" charset="0"/>
                <a:ea typeface="Times New Roman" panose="02020603050405020304" pitchFamily="18" charset="0"/>
              </a:rPr>
              <a:t>For Example, if we have Animal as a Parent class, then we can create Cat, Dog classes inherited from the Parent class because Dog and Cat have one thing in common: they both are animals and will have properties of animals, which means properties defined in Animal class (Parent class).</a:t>
            </a:r>
            <a:endParaRPr lang="en-IN" dirty="0">
              <a:effectLst/>
              <a:latin typeface="Times New Roman" panose="02020603050405020304" pitchFamily="18" charset="0"/>
              <a:ea typeface="Times New Roman" panose="02020603050405020304" pitchFamily="18" charset="0"/>
            </a:endParaRPr>
          </a:p>
          <a:p>
            <a:pPr fontAlgn="base">
              <a:buClrTx/>
              <a:buSzPct val="100000"/>
              <a:buFont typeface="+mj-lt"/>
              <a:buAutoNum type="arabicParenR" startAt="4"/>
            </a:pPr>
            <a:r>
              <a:rPr lang="en-IN" sz="1600" b="1" i="1" u="sng" dirty="0">
                <a:solidFill>
                  <a:srgbClr val="0000FF"/>
                </a:solidFill>
                <a:effectLst/>
                <a:latin typeface="Comic Sans MS" panose="030F0702030302020204" pitchFamily="66" charset="0"/>
                <a:ea typeface="Times New Roman" panose="02020603050405020304" pitchFamily="18" charset="0"/>
                <a:cs typeface="Helvetica" panose="020B0604020202020204" pitchFamily="34" charset="0"/>
              </a:rPr>
              <a:t>Polymorphism</a:t>
            </a:r>
            <a:r>
              <a:rPr lang="en-IN" sz="1600" i="1" u="sng" dirty="0">
                <a:solidFill>
                  <a:srgbClr val="0000FF"/>
                </a:solidFill>
                <a:effectLst/>
                <a:latin typeface="Comic Sans MS" panose="030F0702030302020204" pitchFamily="66" charset="0"/>
                <a:ea typeface="Times New Roman" panose="02020603050405020304" pitchFamily="18" charset="0"/>
                <a:cs typeface="Helvetica" panose="020B0604020202020204" pitchFamily="34" charset="0"/>
              </a:rPr>
              <a:t>:</a:t>
            </a:r>
            <a:r>
              <a:rPr lang="en-IN" sz="1600" dirty="0">
                <a:solidFill>
                  <a:srgbClr val="0000FF"/>
                </a:solidFill>
                <a:effectLst/>
                <a:latin typeface="Helvetica" panose="020B0604020202020204" pitchFamily="34" charset="0"/>
                <a:ea typeface="Times New Roman" panose="02020603050405020304" pitchFamily="18" charset="0"/>
              </a:rPr>
              <a:t> </a:t>
            </a:r>
            <a:r>
              <a:rPr lang="en-IN" sz="1600" dirty="0">
                <a:solidFill>
                  <a:srgbClr val="333333"/>
                </a:solidFill>
                <a:effectLst/>
                <a:latin typeface="Calibri" panose="020F0502020204030204" pitchFamily="34" charset="0"/>
                <a:ea typeface="Times New Roman" panose="02020603050405020304" pitchFamily="18" charset="0"/>
              </a:rPr>
              <a:t>It means taking many forms. Polymorphism occurs due to inheritance. Polymorphism often saves you from the unnecessary creation of new functions with similar functionality but a different number of arguments or inputs.</a:t>
            </a:r>
            <a:endParaRPr lang="en-IN" sz="1600" dirty="0">
              <a:effectLst/>
              <a:latin typeface="Times New Roman" panose="02020603050405020304" pitchFamily="18" charset="0"/>
              <a:ea typeface="Times New Roman" panose="02020603050405020304" pitchFamily="18" charset="0"/>
            </a:endParaRPr>
          </a:p>
        </p:txBody>
      </p:sp>
      <p:pic>
        <p:nvPicPr>
          <p:cNvPr id="5122" name="Picture 2" descr="Lightbox">
            <a:extLst>
              <a:ext uri="{FF2B5EF4-FFF2-40B4-BE49-F238E27FC236}">
                <a16:creationId xmlns:a16="http://schemas.microsoft.com/office/drawing/2014/main" id="{A45F66ED-B32B-22BD-4C43-6219DBA4E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475" y="3492630"/>
            <a:ext cx="4717441" cy="3056086"/>
          </a:xfrm>
          <a:prstGeom prst="rect">
            <a:avLst/>
          </a:prstGeom>
          <a:ln w="88900" cap="sq" cmpd="thickThin">
            <a:solidFill>
              <a:srgbClr val="00B05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5124" name="Picture 4" descr="Lightbox">
            <a:extLst>
              <a:ext uri="{FF2B5EF4-FFF2-40B4-BE49-F238E27FC236}">
                <a16:creationId xmlns:a16="http://schemas.microsoft.com/office/drawing/2014/main" id="{98676C29-A728-87D8-988D-BAB9A7963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2939" y="3492630"/>
            <a:ext cx="4717441" cy="3056086"/>
          </a:xfrm>
          <a:prstGeom prst="rect">
            <a:avLst/>
          </a:prstGeom>
          <a:ln w="88900" cap="sq" cmpd="thickThin">
            <a:solidFill>
              <a:srgbClr val="00B05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01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500"/>
                                        <p:tgtEl>
                                          <p:spTgt spid="5122"/>
                                        </p:tgtEl>
                                      </p:cBhvr>
                                    </p:animEffect>
                                  </p:childTnLst>
                                </p:cTn>
                              </p:par>
                              <p:par>
                                <p:cTn id="8" presetID="22" presetClass="entr" presetSubtype="4"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wipe(down)">
                                      <p:cBhvr>
                                        <p:cTn id="10"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618F-097E-E5CD-E0F6-C6FAA2C8B90D}"/>
              </a:ext>
            </a:extLst>
          </p:cNvPr>
          <p:cNvSpPr>
            <a:spLocks noGrp="1"/>
          </p:cNvSpPr>
          <p:nvPr>
            <p:ph type="title"/>
          </p:nvPr>
        </p:nvSpPr>
        <p:spPr>
          <a:xfrm>
            <a:off x="677334" y="609600"/>
            <a:ext cx="8596668" cy="484094"/>
          </a:xfrm>
        </p:spPr>
        <p:txBody>
          <a:bodyPr>
            <a:normAutofit/>
          </a:bodyPr>
          <a:lstStyle/>
          <a:p>
            <a:pPr marL="285750" indent="-285750">
              <a:buFont typeface="Wingdings" panose="05000000000000000000" pitchFamily="2" charset="2"/>
              <a:buChar char="v"/>
            </a:pPr>
            <a:r>
              <a:rPr lang="en-IN" sz="18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Calibri" panose="020F0502020204030204" pitchFamily="34" charset="0"/>
              </a:rPr>
              <a:t>Now Let’s see a real life example of these concepts:</a:t>
            </a:r>
            <a:endParaRPr lang="en-IN" sz="1800" dirty="0"/>
          </a:p>
        </p:txBody>
      </p:sp>
      <p:sp>
        <p:nvSpPr>
          <p:cNvPr id="3" name="Content Placeholder 2">
            <a:extLst>
              <a:ext uri="{FF2B5EF4-FFF2-40B4-BE49-F238E27FC236}">
                <a16:creationId xmlns:a16="http://schemas.microsoft.com/office/drawing/2014/main" id="{3B6CB4B4-4A0E-8EE0-E1CB-5F116EF657CB}"/>
              </a:ext>
            </a:extLst>
          </p:cNvPr>
          <p:cNvSpPr>
            <a:spLocks noGrp="1"/>
          </p:cNvSpPr>
          <p:nvPr>
            <p:ph idx="1"/>
          </p:nvPr>
        </p:nvSpPr>
        <p:spPr>
          <a:xfrm>
            <a:off x="677334" y="1192400"/>
            <a:ext cx="8596668" cy="5056000"/>
          </a:xfrm>
        </p:spPr>
        <p:txBody>
          <a:bodyPr>
            <a:normAutofit/>
          </a:bodyPr>
          <a:lstStyle/>
          <a:p>
            <a:pPr algn="l" rtl="0"/>
            <a:r>
              <a:rPr lang="en-US" b="0" i="0" dirty="0">
                <a:solidFill>
                  <a:srgbClr val="282829"/>
                </a:solidFill>
                <a:effectLst/>
                <a:latin typeface="-apple-system"/>
              </a:rPr>
              <a:t>Let’s consider a</a:t>
            </a:r>
            <a:r>
              <a:rPr lang="en-US" b="1" i="0" dirty="0">
                <a:solidFill>
                  <a:srgbClr val="282829"/>
                </a:solidFill>
                <a:effectLst/>
                <a:latin typeface="-apple-system"/>
              </a:rPr>
              <a:t> Person,</a:t>
            </a:r>
            <a:endParaRPr lang="en-US" b="0" i="0" dirty="0">
              <a:solidFill>
                <a:srgbClr val="282829"/>
              </a:solidFill>
              <a:effectLst/>
              <a:latin typeface="-apple-system"/>
            </a:endParaRPr>
          </a:p>
          <a:p>
            <a:pPr marL="400050" lvl="1" indent="0">
              <a:buNone/>
            </a:pPr>
            <a:r>
              <a:rPr lang="en-US" b="0" i="0" dirty="0">
                <a:solidFill>
                  <a:srgbClr val="282829"/>
                </a:solidFill>
                <a:effectLst/>
                <a:latin typeface="-apple-system"/>
              </a:rPr>
              <a:t>The </a:t>
            </a:r>
            <a:r>
              <a:rPr lang="en-US" b="1" i="0" dirty="0">
                <a:solidFill>
                  <a:srgbClr val="282829"/>
                </a:solidFill>
                <a:effectLst/>
                <a:latin typeface="-apple-system"/>
              </a:rPr>
              <a:t>definition “Person”</a:t>
            </a:r>
            <a:r>
              <a:rPr lang="en-US" b="0" i="0" dirty="0">
                <a:solidFill>
                  <a:srgbClr val="282829"/>
                </a:solidFill>
                <a:effectLst/>
                <a:latin typeface="-apple-system"/>
              </a:rPr>
              <a:t> is like a </a:t>
            </a:r>
            <a:r>
              <a:rPr lang="en-US" b="1" i="0" dirty="0">
                <a:solidFill>
                  <a:srgbClr val="282829"/>
                </a:solidFill>
                <a:effectLst/>
                <a:latin typeface="-apple-system"/>
              </a:rPr>
              <a:t>class.</a:t>
            </a:r>
            <a:r>
              <a:rPr lang="en-US" b="0" i="0" dirty="0">
                <a:solidFill>
                  <a:srgbClr val="282829"/>
                </a:solidFill>
                <a:effectLst/>
                <a:latin typeface="-apple-system"/>
              </a:rPr>
              <a:t> It defines what a “person” is. He(/She) is a human being, he(/she) got a brain, hands legs etc…</a:t>
            </a:r>
          </a:p>
          <a:p>
            <a:pPr marL="400050" lvl="1" indent="0">
              <a:buNone/>
            </a:pPr>
            <a:r>
              <a:rPr lang="en-US" b="0" i="0" dirty="0">
                <a:solidFill>
                  <a:srgbClr val="282829"/>
                </a:solidFill>
                <a:effectLst/>
                <a:latin typeface="-apple-system"/>
              </a:rPr>
              <a:t>The </a:t>
            </a:r>
            <a:r>
              <a:rPr lang="en-US" b="1" i="0" dirty="0">
                <a:solidFill>
                  <a:srgbClr val="282829"/>
                </a:solidFill>
                <a:effectLst/>
                <a:latin typeface="-apple-system"/>
              </a:rPr>
              <a:t>people</a:t>
            </a:r>
            <a:r>
              <a:rPr lang="en-US" b="0" i="0" dirty="0">
                <a:solidFill>
                  <a:srgbClr val="282829"/>
                </a:solidFill>
                <a:effectLst/>
                <a:latin typeface="-apple-system"/>
              </a:rPr>
              <a:t> are like an </a:t>
            </a:r>
            <a:r>
              <a:rPr lang="en-US" b="1" i="0" dirty="0">
                <a:solidFill>
                  <a:srgbClr val="282829"/>
                </a:solidFill>
                <a:effectLst/>
                <a:latin typeface="-apple-system"/>
              </a:rPr>
              <a:t>object</a:t>
            </a:r>
            <a:r>
              <a:rPr lang="en-US" b="0" i="0" dirty="0">
                <a:solidFill>
                  <a:srgbClr val="282829"/>
                </a:solidFill>
                <a:effectLst/>
                <a:latin typeface="-apple-system"/>
              </a:rPr>
              <a:t>. They obey the rules specified above (being a human being, having hands, legs etc…) </a:t>
            </a:r>
            <a:r>
              <a:rPr lang="en-US" b="1" i="0" dirty="0">
                <a:solidFill>
                  <a:srgbClr val="282829"/>
                </a:solidFill>
                <a:effectLst>
                  <a:outerShdw blurRad="38100" dist="38100" dir="2700000" algn="tl">
                    <a:srgbClr val="000000">
                      <a:alpha val="43137"/>
                    </a:srgbClr>
                  </a:outerShdw>
                </a:effectLst>
                <a:latin typeface="-apple-system"/>
              </a:rPr>
              <a:t>~ instances of the class</a:t>
            </a:r>
            <a:endParaRPr lang="en-US" b="0" i="0" dirty="0">
              <a:solidFill>
                <a:srgbClr val="282829"/>
              </a:solidFill>
              <a:effectLst/>
              <a:latin typeface="-apple-system"/>
            </a:endParaRPr>
          </a:p>
          <a:p>
            <a:pPr marL="400050" lvl="1" indent="0">
              <a:buNone/>
            </a:pPr>
            <a:r>
              <a:rPr lang="en-US" b="1" i="0" dirty="0">
                <a:solidFill>
                  <a:srgbClr val="282829"/>
                </a:solidFill>
                <a:effectLst/>
                <a:latin typeface="-apple-system"/>
              </a:rPr>
              <a:t>Artists</a:t>
            </a:r>
            <a:r>
              <a:rPr lang="en-US" b="0" i="0" dirty="0">
                <a:solidFill>
                  <a:srgbClr val="282829"/>
                </a:solidFill>
                <a:effectLst/>
                <a:latin typeface="-apple-system"/>
              </a:rPr>
              <a:t> could be viewed as a class </a:t>
            </a:r>
            <a:r>
              <a:rPr lang="en-US" b="1" i="0" dirty="0">
                <a:solidFill>
                  <a:srgbClr val="282829"/>
                </a:solidFill>
                <a:effectLst>
                  <a:outerShdw blurRad="38100" dist="38100" dir="2700000" algn="tl">
                    <a:srgbClr val="000000">
                      <a:alpha val="43137"/>
                    </a:srgbClr>
                  </a:outerShdw>
                </a:effectLst>
                <a:latin typeface="-apple-system"/>
              </a:rPr>
              <a:t>inherited</a:t>
            </a:r>
            <a:r>
              <a:rPr lang="en-US" b="0" i="0" dirty="0">
                <a:solidFill>
                  <a:srgbClr val="282829"/>
                </a:solidFill>
                <a:effectLst/>
                <a:latin typeface="-apple-system"/>
              </a:rPr>
              <a:t> from “person” class. Artists have all the properties of persons, they also have additional features like, they can draw nice pictures.</a:t>
            </a:r>
          </a:p>
          <a:p>
            <a:pPr marL="400050" lvl="1" indent="0">
              <a:buNone/>
            </a:pPr>
            <a:r>
              <a:rPr lang="en-US" b="0" i="0" dirty="0">
                <a:solidFill>
                  <a:srgbClr val="282829"/>
                </a:solidFill>
                <a:effectLst/>
                <a:latin typeface="-apple-system"/>
              </a:rPr>
              <a:t>An artist will have some understanding of pictures, colour combinations etc… like data inside an object. If you ask him to draw a nice picture(</a:t>
            </a:r>
            <a:r>
              <a:rPr lang="en-US" b="0" i="1" dirty="0">
                <a:solidFill>
                  <a:srgbClr val="282829"/>
                </a:solidFill>
                <a:effectLst/>
                <a:latin typeface="-apple-system"/>
              </a:rPr>
              <a:t>call the function to draw a picture</a:t>
            </a:r>
            <a:r>
              <a:rPr lang="en-US" b="0" i="0" dirty="0">
                <a:solidFill>
                  <a:srgbClr val="282829"/>
                </a:solidFill>
                <a:effectLst/>
                <a:latin typeface="-apple-system"/>
              </a:rPr>
              <a:t>), he draws(</a:t>
            </a:r>
            <a:r>
              <a:rPr lang="en-US" b="0" i="1" dirty="0">
                <a:solidFill>
                  <a:srgbClr val="282829"/>
                </a:solidFill>
                <a:effectLst/>
                <a:latin typeface="-apple-system"/>
              </a:rPr>
              <a:t>returns</a:t>
            </a:r>
            <a:r>
              <a:rPr lang="en-US" b="0" i="0" dirty="0">
                <a:solidFill>
                  <a:srgbClr val="282829"/>
                </a:solidFill>
                <a:effectLst/>
                <a:latin typeface="-apple-system"/>
              </a:rPr>
              <a:t>) a nice picture.</a:t>
            </a:r>
            <a:br>
              <a:rPr lang="en-US" b="0" i="0" dirty="0">
                <a:solidFill>
                  <a:srgbClr val="282829"/>
                </a:solidFill>
                <a:effectLst/>
                <a:latin typeface="-apple-system"/>
              </a:rPr>
            </a:br>
            <a:r>
              <a:rPr lang="en-US" b="0" i="0" dirty="0">
                <a:solidFill>
                  <a:srgbClr val="282829"/>
                </a:solidFill>
                <a:effectLst/>
                <a:latin typeface="-apple-system"/>
              </a:rPr>
              <a:t>The internal details like what was happening in his brain, movements of his fingers etc… are hidden to the you(</a:t>
            </a:r>
            <a:r>
              <a:rPr lang="en-US" b="0" i="1" dirty="0">
                <a:solidFill>
                  <a:srgbClr val="282829"/>
                </a:solidFill>
                <a:effectLst/>
                <a:latin typeface="-apple-system"/>
              </a:rPr>
              <a:t>user</a:t>
            </a:r>
            <a:r>
              <a:rPr lang="en-US" b="0" i="0" dirty="0">
                <a:solidFill>
                  <a:srgbClr val="282829"/>
                </a:solidFill>
                <a:effectLst/>
                <a:latin typeface="-apple-system"/>
              </a:rPr>
              <a:t>). </a:t>
            </a:r>
            <a:r>
              <a:rPr lang="en-US" b="0" i="0" dirty="0">
                <a:solidFill>
                  <a:srgbClr val="282829"/>
                </a:solidFill>
                <a:effectLst>
                  <a:outerShdw blurRad="38100" dist="38100" dir="2700000" algn="tl">
                    <a:srgbClr val="000000">
                      <a:alpha val="43137"/>
                    </a:srgbClr>
                  </a:outerShdw>
                </a:effectLst>
                <a:latin typeface="-apple-system"/>
              </a:rPr>
              <a:t>~ </a:t>
            </a:r>
            <a:r>
              <a:rPr lang="en-US" b="1" i="0" dirty="0">
                <a:solidFill>
                  <a:srgbClr val="282829"/>
                </a:solidFill>
                <a:effectLst>
                  <a:outerShdw blurRad="38100" dist="38100" dir="2700000" algn="tl">
                    <a:srgbClr val="000000">
                      <a:alpha val="43137"/>
                    </a:srgbClr>
                  </a:outerShdw>
                </a:effectLst>
                <a:latin typeface="-apple-system"/>
              </a:rPr>
              <a:t>Abstraction</a:t>
            </a:r>
            <a:r>
              <a:rPr lang="en-US" b="1" i="0" dirty="0">
                <a:solidFill>
                  <a:srgbClr val="282829"/>
                </a:solidFill>
                <a:effectLst/>
                <a:latin typeface="-apple-system"/>
              </a:rPr>
              <a:t>.</a:t>
            </a:r>
            <a:br>
              <a:rPr lang="en-US" b="1" i="0" dirty="0">
                <a:solidFill>
                  <a:srgbClr val="282829"/>
                </a:solidFill>
                <a:effectLst/>
                <a:latin typeface="-apple-system"/>
              </a:rPr>
            </a:br>
            <a:r>
              <a:rPr lang="en-US" b="0" i="0" dirty="0">
                <a:solidFill>
                  <a:srgbClr val="282829"/>
                </a:solidFill>
                <a:effectLst/>
                <a:latin typeface="-apple-system"/>
              </a:rPr>
              <a:t>His understandings (</a:t>
            </a:r>
            <a:r>
              <a:rPr lang="en-US" b="0" i="1" dirty="0">
                <a:solidFill>
                  <a:srgbClr val="282829"/>
                </a:solidFill>
                <a:effectLst/>
                <a:latin typeface="-apple-system"/>
              </a:rPr>
              <a:t>data</a:t>
            </a:r>
            <a:r>
              <a:rPr lang="en-US" b="0" i="0" dirty="0">
                <a:solidFill>
                  <a:srgbClr val="282829"/>
                </a:solidFill>
                <a:effectLst/>
                <a:latin typeface="-apple-system"/>
              </a:rPr>
              <a:t>), fingers, ears (</a:t>
            </a:r>
            <a:r>
              <a:rPr lang="en-US" b="0" i="1" dirty="0">
                <a:solidFill>
                  <a:srgbClr val="282829"/>
                </a:solidFill>
                <a:effectLst/>
                <a:latin typeface="-apple-system"/>
              </a:rPr>
              <a:t>functions</a:t>
            </a:r>
            <a:r>
              <a:rPr lang="en-US" b="0" i="0" dirty="0">
                <a:solidFill>
                  <a:srgbClr val="282829"/>
                </a:solidFill>
                <a:effectLst/>
                <a:latin typeface="-apple-system"/>
              </a:rPr>
              <a:t>) etc… some how coordinate internally to provide a simple interface (ears: you can tell him) to you(</a:t>
            </a:r>
            <a:r>
              <a:rPr lang="en-US" b="0" i="1" dirty="0">
                <a:solidFill>
                  <a:srgbClr val="282829"/>
                </a:solidFill>
                <a:effectLst/>
                <a:latin typeface="-apple-system"/>
              </a:rPr>
              <a:t>user</a:t>
            </a:r>
            <a:r>
              <a:rPr lang="en-US" b="0" i="0" dirty="0">
                <a:solidFill>
                  <a:srgbClr val="282829"/>
                </a:solidFill>
                <a:effectLst/>
                <a:latin typeface="-apple-system"/>
              </a:rPr>
              <a:t>). </a:t>
            </a:r>
            <a:r>
              <a:rPr lang="en-US" b="0" i="0" dirty="0">
                <a:solidFill>
                  <a:srgbClr val="282829"/>
                </a:solidFill>
                <a:effectLst>
                  <a:outerShdw blurRad="38100" dist="38100" dir="2700000" algn="tl">
                    <a:srgbClr val="000000">
                      <a:alpha val="43137"/>
                    </a:srgbClr>
                  </a:outerShdw>
                </a:effectLst>
                <a:latin typeface="-apple-system"/>
              </a:rPr>
              <a:t>~ </a:t>
            </a:r>
            <a:r>
              <a:rPr lang="en-US" b="1" i="0" dirty="0">
                <a:solidFill>
                  <a:srgbClr val="282829"/>
                </a:solidFill>
                <a:effectLst>
                  <a:outerShdw blurRad="38100" dist="38100" dir="2700000" algn="tl">
                    <a:srgbClr val="000000">
                      <a:alpha val="43137"/>
                    </a:srgbClr>
                  </a:outerShdw>
                </a:effectLst>
                <a:latin typeface="-apple-system"/>
              </a:rPr>
              <a:t>Encapsulation</a:t>
            </a:r>
            <a:endParaRPr lang="en-US" b="1" i="0" dirty="0">
              <a:solidFill>
                <a:srgbClr val="282829"/>
              </a:solidFill>
              <a:effectLst/>
              <a:latin typeface="-apple-system"/>
            </a:endParaRPr>
          </a:p>
          <a:p>
            <a:pPr marL="400050" lvl="1" indent="0">
              <a:buNone/>
            </a:pPr>
            <a:r>
              <a:rPr lang="en-IN" dirty="0">
                <a:solidFill>
                  <a:srgbClr val="282829"/>
                </a:solidFill>
                <a:latin typeface="-apple-system"/>
              </a:rPr>
              <a:t>At the same time, this artist can be a father, a husband, an employee. </a:t>
            </a:r>
            <a:r>
              <a:rPr lang="en-IN" b="1" dirty="0">
                <a:solidFill>
                  <a:srgbClr val="282829"/>
                </a:solidFill>
                <a:effectLst>
                  <a:outerShdw blurRad="38100" dist="38100" dir="2700000" algn="tl">
                    <a:srgbClr val="000000">
                      <a:alpha val="43137"/>
                    </a:srgbClr>
                  </a:outerShdw>
                </a:effectLst>
                <a:latin typeface="-apple-system"/>
              </a:rPr>
              <a:t>~ Polymorphism</a:t>
            </a:r>
            <a:endParaRPr lang="en-US" b="1" i="0" dirty="0">
              <a:solidFill>
                <a:srgbClr val="282829"/>
              </a:solidFill>
              <a:effectLst>
                <a:outerShdw blurRad="38100" dist="38100" dir="2700000" algn="tl">
                  <a:srgbClr val="000000">
                    <a:alpha val="43137"/>
                  </a:srgbClr>
                </a:outerShdw>
              </a:effectLst>
              <a:latin typeface="-apple-system"/>
            </a:endParaRPr>
          </a:p>
        </p:txBody>
      </p:sp>
    </p:spTree>
    <p:extLst>
      <p:ext uri="{BB962C8B-B14F-4D97-AF65-F5344CB8AC3E}">
        <p14:creationId xmlns:p14="http://schemas.microsoft.com/office/powerpoint/2010/main" val="210972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F1E0-AE58-92FA-84E7-E7FEAD722C87}"/>
              </a:ext>
            </a:extLst>
          </p:cNvPr>
          <p:cNvSpPr>
            <a:spLocks noGrp="1"/>
          </p:cNvSpPr>
          <p:nvPr>
            <p:ph type="title"/>
          </p:nvPr>
        </p:nvSpPr>
        <p:spPr>
          <a:xfrm>
            <a:off x="336675" y="322730"/>
            <a:ext cx="4020172" cy="421341"/>
          </a:xfrm>
        </p:spPr>
        <p:txBody>
          <a:bodyPr/>
          <a:lstStyle/>
          <a:p>
            <a:pPr marL="285750" indent="-285750">
              <a:buFont typeface="Wingdings" panose="05000000000000000000" pitchFamily="2" charset="2"/>
              <a:buChar char="v"/>
            </a:pPr>
            <a:r>
              <a:rPr lang="en-IN" sz="18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Calibri" panose="020F0502020204030204" pitchFamily="34" charset="0"/>
              </a:rPr>
              <a:t>Operator Overloading:</a:t>
            </a:r>
            <a:r>
              <a:rPr lang="en-IN" sz="1800" dirty="0">
                <a:ln>
                  <a:noFill/>
                </a:ln>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rPr>
              <a:t> </a:t>
            </a:r>
            <a:endParaRPr lang="en-IN" dirty="0"/>
          </a:p>
        </p:txBody>
      </p:sp>
      <p:sp>
        <p:nvSpPr>
          <p:cNvPr id="3" name="Content Placeholder 2">
            <a:extLst>
              <a:ext uri="{FF2B5EF4-FFF2-40B4-BE49-F238E27FC236}">
                <a16:creationId xmlns:a16="http://schemas.microsoft.com/office/drawing/2014/main" id="{70F345F4-B9EE-B6A3-7889-103DE59549CB}"/>
              </a:ext>
            </a:extLst>
          </p:cNvPr>
          <p:cNvSpPr>
            <a:spLocks noGrp="1"/>
          </p:cNvSpPr>
          <p:nvPr>
            <p:ph idx="1"/>
          </p:nvPr>
        </p:nvSpPr>
        <p:spPr>
          <a:xfrm>
            <a:off x="336675" y="1048966"/>
            <a:ext cx="5463490" cy="5127716"/>
          </a:xfrm>
        </p:spPr>
        <p:txBody>
          <a:bodyPr>
            <a:normAutofit/>
          </a:bodyPr>
          <a:lstStyle/>
          <a:p>
            <a:r>
              <a:rPr lang="en-IN" sz="1600" spc="10" dirty="0">
                <a:solidFill>
                  <a:srgbClr val="273239"/>
                </a:solidFill>
                <a:effectLst/>
                <a:latin typeface="Calibri" panose="020F0502020204030204" pitchFamily="34" charset="0"/>
                <a:ea typeface="Calibri" panose="020F0502020204030204" pitchFamily="34" charset="0"/>
              </a:rPr>
              <a:t>In OOP Languages (like C++, C#, Python etc), we can make operators work for user-defined classes. It means these languages have the ability to provide the operators with a special meaning for a data type, this ability is known as operator overloading.</a:t>
            </a:r>
          </a:p>
          <a:p>
            <a:pPr lvl="1" fontAlgn="base">
              <a:spcAft>
                <a:spcPts val="750"/>
              </a:spcAft>
              <a:buClrTx/>
              <a:buSzPct val="100000"/>
              <a:buFont typeface="Wingdings" panose="05000000000000000000" pitchFamily="2" charset="2"/>
              <a:buChar char="Ø"/>
            </a:pPr>
            <a:r>
              <a:rPr lang="en-IN" spc="10" dirty="0">
                <a:solidFill>
                  <a:srgbClr val="273239"/>
                </a:solidFill>
                <a:effectLst/>
                <a:latin typeface="Calibri" panose="020F0502020204030204" pitchFamily="34" charset="0"/>
                <a:ea typeface="Times New Roman" panose="02020603050405020304" pitchFamily="18" charset="0"/>
              </a:rPr>
              <a:t>Almost all operators can be overloaded except a few. Following is the list of operators that cannot be overloaded. </a:t>
            </a:r>
            <a:endParaRPr lang="en-IN" dirty="0">
              <a:effectLst/>
              <a:latin typeface="Times New Roman" panose="02020603050405020304" pitchFamily="18" charset="0"/>
              <a:ea typeface="Times New Roman" panose="02020603050405020304" pitchFamily="18" charset="0"/>
            </a:endParaRPr>
          </a:p>
          <a:p>
            <a:pPr lvl="2" fontAlgn="base">
              <a:lnSpc>
                <a:spcPct val="107000"/>
              </a:lnSpc>
              <a:spcAft>
                <a:spcPts val="800"/>
              </a:spcAft>
              <a:buClrTx/>
              <a:buSzPct val="100000"/>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spc="10" dirty="0" err="1">
                <a:solidFill>
                  <a:srgbClr val="273239"/>
                </a:solidFill>
                <a:effectLst/>
                <a:latin typeface="Dubai Medium" panose="020B0603030403030204" pitchFamily="34" charset="-78"/>
                <a:ea typeface="Times New Roman" panose="02020603050405020304" pitchFamily="18" charset="0"/>
                <a:cs typeface="Times New Roman" panose="02020603050405020304" pitchFamily="18" charset="0"/>
              </a:rPr>
              <a:t>sizeof</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2" fontAlgn="base">
              <a:lnSpc>
                <a:spcPct val="107000"/>
              </a:lnSpc>
              <a:spcAft>
                <a:spcPts val="800"/>
              </a:spcAft>
              <a:buClrTx/>
              <a:buSzPct val="100000"/>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spc="10" dirty="0" err="1">
                <a:solidFill>
                  <a:srgbClr val="273239"/>
                </a:solidFill>
                <a:effectLst/>
                <a:latin typeface="Dubai Medium" panose="020B0603030403030204" pitchFamily="34" charset="-78"/>
                <a:ea typeface="Times New Roman" panose="02020603050405020304" pitchFamily="18" charset="0"/>
                <a:cs typeface="Times New Roman" panose="02020603050405020304" pitchFamily="18" charset="0"/>
              </a:rPr>
              <a:t>typeid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2" fontAlgn="base">
              <a:lnSpc>
                <a:spcPct val="107000"/>
              </a:lnSpc>
              <a:spcAft>
                <a:spcPts val="800"/>
              </a:spcAft>
              <a:buClrTx/>
              <a:buSzPct val="100000"/>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spc="10" dirty="0">
                <a:solidFill>
                  <a:srgbClr val="273239"/>
                </a:solidFill>
                <a:effectLst/>
                <a:latin typeface="Dubai Medium" panose="020B0603030403030204" pitchFamily="34" charset="-78"/>
                <a:ea typeface="Times New Roman" panose="02020603050405020304" pitchFamily="18" charset="0"/>
                <a:cs typeface="Times New Roman" panose="02020603050405020304" pitchFamily="18" charset="0"/>
              </a:rPr>
              <a:t>Scope resolution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2" fontAlgn="base">
              <a:lnSpc>
                <a:spcPct val="107000"/>
              </a:lnSpc>
              <a:spcAft>
                <a:spcPts val="800"/>
              </a:spcAft>
              <a:buClrTx/>
              <a:buSzPct val="100000"/>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spc="10" dirty="0">
                <a:solidFill>
                  <a:srgbClr val="273239"/>
                </a:solidFill>
                <a:effectLst/>
                <a:latin typeface="Dubai Medium" panose="020B0603030403030204" pitchFamily="34" charset="-78"/>
                <a:ea typeface="Times New Roman" panose="02020603050405020304" pitchFamily="18" charset="0"/>
                <a:cs typeface="Times New Roman" panose="02020603050405020304" pitchFamily="18" charset="0"/>
              </a:rPr>
              <a:t>Class member access operators (.(dot), .* (pointer to member operator))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2" fontAlgn="base">
              <a:lnSpc>
                <a:spcPct val="107000"/>
              </a:lnSpc>
              <a:spcAft>
                <a:spcPts val="750"/>
              </a:spcAft>
              <a:buClrTx/>
              <a:buSzPct val="100000"/>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spc="10" dirty="0">
                <a:solidFill>
                  <a:srgbClr val="273239"/>
                </a:solidFill>
                <a:effectLst/>
                <a:latin typeface="Dubai Medium" panose="020B0603030403030204" pitchFamily="34" charset="-78"/>
                <a:ea typeface="Times New Roman" panose="02020603050405020304" pitchFamily="18" charset="0"/>
                <a:cs typeface="Times New Roman" panose="02020603050405020304" pitchFamily="18" charset="0"/>
              </a:rPr>
              <a:t>Ternary or conditional (?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pic>
        <p:nvPicPr>
          <p:cNvPr id="10" name="Picture 9">
            <a:extLst>
              <a:ext uri="{FF2B5EF4-FFF2-40B4-BE49-F238E27FC236}">
                <a16:creationId xmlns:a16="http://schemas.microsoft.com/office/drawing/2014/main" id="{21A6118B-2285-9395-9F98-76098461579F}"/>
              </a:ext>
            </a:extLst>
          </p:cNvPr>
          <p:cNvPicPr>
            <a:picLocks noChangeAspect="1"/>
          </p:cNvPicPr>
          <p:nvPr/>
        </p:nvPicPr>
        <p:blipFill rotWithShape="1">
          <a:blip r:embed="rId2"/>
          <a:srcRect t="273"/>
          <a:stretch/>
        </p:blipFill>
        <p:spPr>
          <a:xfrm>
            <a:off x="5800165" y="263756"/>
            <a:ext cx="3724337" cy="6330488"/>
          </a:xfrm>
          <a:prstGeom prst="rect">
            <a:avLst/>
          </a:prstGeom>
        </p:spPr>
      </p:pic>
    </p:spTree>
    <p:extLst>
      <p:ext uri="{BB962C8B-B14F-4D97-AF65-F5344CB8AC3E}">
        <p14:creationId xmlns:p14="http://schemas.microsoft.com/office/powerpoint/2010/main" val="2247979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74A2-50CE-1E7D-D1F8-C13F5FD00526}"/>
              </a:ext>
            </a:extLst>
          </p:cNvPr>
          <p:cNvSpPr>
            <a:spLocks noGrp="1"/>
          </p:cNvSpPr>
          <p:nvPr>
            <p:ph type="title"/>
          </p:nvPr>
        </p:nvSpPr>
        <p:spPr>
          <a:xfrm>
            <a:off x="327711" y="277906"/>
            <a:ext cx="4047066" cy="475129"/>
          </a:xfrm>
        </p:spPr>
        <p:txBody>
          <a:bodyPr/>
          <a:lstStyle/>
          <a:p>
            <a:pPr marL="285750" indent="-285750">
              <a:buFont typeface="Wingdings" panose="05000000000000000000" pitchFamily="2" charset="2"/>
              <a:buChar char="v"/>
            </a:pPr>
            <a:r>
              <a:rPr lang="en-IN" sz="18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Open Sans" panose="020B0606030504020204" pitchFamily="34" charset="0"/>
              </a:rPr>
              <a:t>Methods and Functions:</a:t>
            </a:r>
            <a:endParaRPr lang="en-IN" dirty="0"/>
          </a:p>
        </p:txBody>
      </p:sp>
      <p:sp>
        <p:nvSpPr>
          <p:cNvPr id="3" name="Content Placeholder 2">
            <a:extLst>
              <a:ext uri="{FF2B5EF4-FFF2-40B4-BE49-F238E27FC236}">
                <a16:creationId xmlns:a16="http://schemas.microsoft.com/office/drawing/2014/main" id="{5B4BDD2A-5359-044F-F12E-F8DF2ED42138}"/>
              </a:ext>
            </a:extLst>
          </p:cNvPr>
          <p:cNvSpPr>
            <a:spLocks noGrp="1"/>
          </p:cNvSpPr>
          <p:nvPr>
            <p:ph idx="1"/>
          </p:nvPr>
        </p:nvSpPr>
        <p:spPr>
          <a:xfrm>
            <a:off x="327711" y="753035"/>
            <a:ext cx="9147984" cy="2689317"/>
          </a:xfrm>
        </p:spPr>
        <p:txBody>
          <a:bodyPr>
            <a:normAutofit/>
          </a:bodyPr>
          <a:lstStyle/>
          <a:p>
            <a:pPr>
              <a:spcAft>
                <a:spcPts val="750"/>
              </a:spcAft>
            </a:pPr>
            <a:r>
              <a:rPr lang="en-IN" sz="1600" dirty="0">
                <a:solidFill>
                  <a:srgbClr val="555555"/>
                </a:solidFill>
                <a:effectLst/>
                <a:latin typeface="Calibri" panose="020F0502020204030204" pitchFamily="34" charset="0"/>
                <a:ea typeface="Times New Roman" panose="02020603050405020304" pitchFamily="18" charset="0"/>
              </a:rPr>
              <a:t>Once you have created objects, you want them to be able to do something. This is where methods come in. A </a:t>
            </a:r>
            <a:r>
              <a:rPr lang="en-IN" sz="1600" b="1" dirty="0">
                <a:solidFill>
                  <a:srgbClr val="555555"/>
                </a:solidFill>
                <a:effectLst/>
                <a:latin typeface="Calibri" panose="020F0502020204030204" pitchFamily="34" charset="0"/>
                <a:ea typeface="Times New Roman" panose="02020603050405020304" pitchFamily="18" charset="0"/>
              </a:rPr>
              <a:t>method</a:t>
            </a:r>
            <a:r>
              <a:rPr lang="en-IN" sz="1600" dirty="0">
                <a:solidFill>
                  <a:srgbClr val="555555"/>
                </a:solidFill>
                <a:effectLst/>
                <a:latin typeface="Calibri" panose="020F0502020204030204" pitchFamily="34" charset="0"/>
                <a:ea typeface="Times New Roman" panose="02020603050405020304" pitchFamily="18" charset="0"/>
              </a:rPr>
              <a:t> in object-oriented programming is a procedure associated with a class. A method defines the behaviour of the objects that are created from the class. Another way to say this is that a method is an action that an object is able to perform. The association between method and class is called binding. Consider the example of an object of the type 'person,' created using the person class. Methods associated with this class could consist of things like walking and driving. Methods are sometimes confused with functions, but they are distinct.</a:t>
            </a:r>
            <a:endParaRPr lang="en-IN" sz="1600" dirty="0">
              <a:effectLst/>
              <a:latin typeface="Times New Roman" panose="02020603050405020304" pitchFamily="18" charset="0"/>
              <a:ea typeface="Times New Roman" panose="02020603050405020304" pitchFamily="18" charset="0"/>
            </a:endParaRPr>
          </a:p>
          <a:p>
            <a:pPr>
              <a:spcAft>
                <a:spcPts val="750"/>
              </a:spcAft>
            </a:pPr>
            <a:r>
              <a:rPr lang="en-IN" sz="1600" dirty="0">
                <a:solidFill>
                  <a:srgbClr val="555555"/>
                </a:solidFill>
                <a:effectLst/>
                <a:latin typeface="Calibri" panose="020F0502020204030204" pitchFamily="34" charset="0"/>
                <a:ea typeface="Times New Roman" panose="02020603050405020304" pitchFamily="18" charset="0"/>
              </a:rPr>
              <a:t>A </a:t>
            </a:r>
            <a:r>
              <a:rPr lang="en-IN" sz="1600" b="1" dirty="0">
                <a:solidFill>
                  <a:srgbClr val="555555"/>
                </a:solidFill>
                <a:effectLst/>
                <a:latin typeface="Calibri" panose="020F0502020204030204" pitchFamily="34" charset="0"/>
                <a:ea typeface="Times New Roman" panose="02020603050405020304" pitchFamily="18" charset="0"/>
              </a:rPr>
              <a:t>function</a:t>
            </a:r>
            <a:r>
              <a:rPr lang="en-IN" sz="1600" dirty="0">
                <a:solidFill>
                  <a:srgbClr val="555555"/>
                </a:solidFill>
                <a:effectLst/>
                <a:latin typeface="Calibri" panose="020F0502020204030204" pitchFamily="34" charset="0"/>
                <a:ea typeface="Times New Roman" panose="02020603050405020304" pitchFamily="18" charset="0"/>
              </a:rPr>
              <a:t> is a combination of instructions that are combined to achieve some result. A function typically requires some input (called arguments) and returns some results.</a:t>
            </a:r>
            <a:endParaRPr lang="en-IN" sz="16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F192613D-2718-045E-C7D7-EE43ECB687DA}"/>
              </a:ext>
            </a:extLst>
          </p:cNvPr>
          <p:cNvSpPr txBox="1"/>
          <p:nvPr/>
        </p:nvSpPr>
        <p:spPr>
          <a:xfrm>
            <a:off x="327711" y="3553419"/>
            <a:ext cx="9267265" cy="2228815"/>
          </a:xfrm>
          <a:prstGeom prst="rect">
            <a:avLst/>
          </a:prstGeom>
          <a:noFill/>
        </p:spPr>
        <p:txBody>
          <a:bodyPr wrap="square">
            <a:spAutoFit/>
          </a:bodyPr>
          <a:lstStyle/>
          <a:p>
            <a:pPr marL="177800" indent="-285750" fontAlgn="base">
              <a:lnSpc>
                <a:spcPct val="107000"/>
              </a:lnSpc>
              <a:spcBef>
                <a:spcPts val="200"/>
              </a:spcBef>
              <a:buFont typeface="Wingdings" panose="05000000000000000000" pitchFamily="2" charset="2"/>
              <a:buChar char="v"/>
            </a:pPr>
            <a:r>
              <a:rPr lang="en-IN" sz="16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Times New Roman" panose="02020603050405020304" pitchFamily="18" charset="0"/>
                <a:cs typeface="Arial" panose="020B0604020202020204" pitchFamily="34" charset="0"/>
              </a:rPr>
              <a:t>Objects and classes:</a:t>
            </a:r>
            <a:endParaRPr lang="en-IN" sz="16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Bef>
                <a:spcPts val="600"/>
              </a:spcBef>
              <a:spcAft>
                <a:spcPts val="600"/>
              </a:spcAft>
            </a:pPr>
            <a:r>
              <a:rPr lang="en-IN" sz="1600" dirty="0">
                <a:solidFill>
                  <a:srgbClr val="202122"/>
                </a:solidFill>
                <a:effectLst/>
                <a:latin typeface="Calibri" panose="020F0502020204030204" pitchFamily="34" charset="0"/>
                <a:ea typeface="Times New Roman" panose="02020603050405020304" pitchFamily="18" charset="0"/>
              </a:rPr>
              <a:t>Languages that support object-oriented programming (OOP) typically use </a:t>
            </a:r>
            <a:r>
              <a:rPr lang="en-IN" sz="1600" u="sng" dirty="0">
                <a:solidFill>
                  <a:srgbClr val="0645AD"/>
                </a:solidFill>
                <a:effectLst/>
                <a:latin typeface="Calibri" panose="020F0502020204030204" pitchFamily="34" charset="0"/>
                <a:ea typeface="Times New Roman" panose="02020603050405020304" pitchFamily="18" charset="0"/>
              </a:rPr>
              <a:t>inheritance</a:t>
            </a:r>
            <a:r>
              <a:rPr lang="en-IN" sz="1600" dirty="0">
                <a:solidFill>
                  <a:srgbClr val="202122"/>
                </a:solidFill>
                <a:effectLst/>
                <a:latin typeface="Calibri" panose="020F0502020204030204" pitchFamily="34" charset="0"/>
                <a:ea typeface="Times New Roman" panose="02020603050405020304" pitchFamily="18" charset="0"/>
              </a:rPr>
              <a:t> for code reuse and extensibility in the form of either </a:t>
            </a:r>
            <a:r>
              <a:rPr lang="en-IN" sz="1600" u="sng" dirty="0">
                <a:solidFill>
                  <a:srgbClr val="0645AD"/>
                </a:solidFill>
                <a:effectLst/>
                <a:latin typeface="Calibri" panose="020F0502020204030204" pitchFamily="34" charset="0"/>
                <a:ea typeface="Times New Roman" panose="02020603050405020304" pitchFamily="18" charset="0"/>
              </a:rPr>
              <a:t>classes</a:t>
            </a:r>
            <a:r>
              <a:rPr lang="en-IN" sz="1600" dirty="0">
                <a:solidFill>
                  <a:srgbClr val="202122"/>
                </a:solidFill>
                <a:effectLst/>
                <a:latin typeface="Calibri" panose="020F0502020204030204" pitchFamily="34" charset="0"/>
                <a:ea typeface="Times New Roman" panose="02020603050405020304" pitchFamily="18" charset="0"/>
              </a:rPr>
              <a:t> or </a:t>
            </a:r>
            <a:r>
              <a:rPr lang="en-IN" sz="1600" u="sng" dirty="0">
                <a:solidFill>
                  <a:srgbClr val="0645AD"/>
                </a:solidFill>
                <a:effectLst/>
                <a:latin typeface="Calibri" panose="020F0502020204030204" pitchFamily="34" charset="0"/>
                <a:ea typeface="Times New Roman" panose="02020603050405020304" pitchFamily="18" charset="0"/>
              </a:rPr>
              <a:t>prototypes</a:t>
            </a:r>
            <a:r>
              <a:rPr lang="en-IN" sz="1600" dirty="0">
                <a:solidFill>
                  <a:srgbClr val="202122"/>
                </a:solidFill>
                <a:effectLst/>
                <a:latin typeface="Calibri" panose="020F0502020204030204" pitchFamily="34" charset="0"/>
                <a:ea typeface="Times New Roman" panose="02020603050405020304" pitchFamily="18" charset="0"/>
              </a:rPr>
              <a:t>. Those that use classes support two main concepts:</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en-IN" sz="1600" u="sng" dirty="0">
                <a:solidFill>
                  <a:srgbClr val="0645AD"/>
                </a:solidFill>
                <a:effectLst/>
                <a:latin typeface="Calibri" panose="020F0502020204030204" pitchFamily="34" charset="0"/>
                <a:ea typeface="Calibri" panose="020F0502020204030204" pitchFamily="34" charset="0"/>
                <a:cs typeface="Calibri" panose="020F0502020204030204" pitchFamily="34" charset="0"/>
              </a:rPr>
              <a:t>Classes</a:t>
            </a:r>
            <a:r>
              <a:rPr lang="en-IN" sz="16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 the definitions for the data format and available procedures for a given type or class of object; may also contain data and procedures (known as class methods) themselves i.e., classes contain the data members and member functions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120"/>
              </a:spcAft>
              <a:buSzPts val="1000"/>
              <a:buFont typeface="Symbol" panose="05050102010706020507" pitchFamily="18" charset="2"/>
              <a:buChar char=""/>
              <a:tabLst>
                <a:tab pos="457200" algn="l"/>
              </a:tabLst>
            </a:pPr>
            <a:r>
              <a:rPr lang="en-IN" sz="1600" u="sng" dirty="0">
                <a:solidFill>
                  <a:srgbClr val="0645AD"/>
                </a:solidFill>
                <a:effectLst/>
                <a:latin typeface="Calibri" panose="020F0502020204030204" pitchFamily="34" charset="0"/>
                <a:ea typeface="Calibri" panose="020F0502020204030204" pitchFamily="34" charset="0"/>
                <a:cs typeface="Calibri" panose="020F0502020204030204" pitchFamily="34" charset="0"/>
              </a:rPr>
              <a:t>Objects</a:t>
            </a:r>
            <a:r>
              <a:rPr lang="en-IN" sz="16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 instances of classes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963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C36F1-B3C6-C276-C8C1-C4567073EF3E}"/>
              </a:ext>
            </a:extLst>
          </p:cNvPr>
          <p:cNvSpPr>
            <a:spLocks noGrp="1"/>
          </p:cNvSpPr>
          <p:nvPr>
            <p:ph type="title"/>
          </p:nvPr>
        </p:nvSpPr>
        <p:spPr>
          <a:xfrm>
            <a:off x="354604" y="349624"/>
            <a:ext cx="8090148" cy="537882"/>
          </a:xfrm>
        </p:spPr>
        <p:txBody>
          <a:bodyPr/>
          <a:lstStyle/>
          <a:p>
            <a:pPr marL="285750" indent="-285750">
              <a:buFont typeface="Wingdings" panose="05000000000000000000" pitchFamily="2" charset="2"/>
              <a:buChar char="v"/>
            </a:pPr>
            <a:r>
              <a:rPr lang="en-IN" sz="18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Helvetica" panose="020B0604020202020204" pitchFamily="34" charset="0"/>
              </a:rPr>
              <a:t>Data hiding:</a:t>
            </a:r>
            <a:r>
              <a:rPr lang="en-IN" sz="1800" dirty="0">
                <a:ln>
                  <a:noFill/>
                </a:ln>
                <a:solidFill>
                  <a:srgbClr val="4472C4"/>
                </a:solidFill>
                <a:effectLst>
                  <a:outerShdw blurRad="38100" dist="25400" dir="5400000" algn="ctr">
                    <a:srgbClr val="6E747A">
                      <a:alpha val="43000"/>
                    </a:srgbClr>
                  </a:outerShdw>
                </a:effectLst>
                <a:latin typeface="Helvetica" panose="020B0604020202020204" pitchFamily="34" charset="0"/>
                <a:ea typeface="Calibri" panose="020F0502020204030204" pitchFamily="34" charset="0"/>
              </a:rPr>
              <a:t> </a:t>
            </a:r>
            <a:endParaRPr lang="en-IN" dirty="0"/>
          </a:p>
        </p:txBody>
      </p:sp>
      <p:sp>
        <p:nvSpPr>
          <p:cNvPr id="3" name="Content Placeholder 2">
            <a:extLst>
              <a:ext uri="{FF2B5EF4-FFF2-40B4-BE49-F238E27FC236}">
                <a16:creationId xmlns:a16="http://schemas.microsoft.com/office/drawing/2014/main" id="{620D4AE9-94C7-385C-6EDB-B4C7C4D83C4F}"/>
              </a:ext>
            </a:extLst>
          </p:cNvPr>
          <p:cNvSpPr>
            <a:spLocks noGrp="1"/>
          </p:cNvSpPr>
          <p:nvPr>
            <p:ph idx="1"/>
          </p:nvPr>
        </p:nvSpPr>
        <p:spPr>
          <a:xfrm>
            <a:off x="638735" y="779193"/>
            <a:ext cx="8583208" cy="833718"/>
          </a:xfrm>
        </p:spPr>
        <p:txBody>
          <a:bodyPr>
            <a:normAutofit fontScale="92500" lnSpcReduction="10000"/>
          </a:bodyPr>
          <a:lstStyle/>
          <a:p>
            <a:pPr marL="0" indent="0">
              <a:buNone/>
            </a:pPr>
            <a:r>
              <a:rPr lang="en-IN" dirty="0">
                <a:solidFill>
                  <a:srgbClr val="333333"/>
                </a:solidFill>
                <a:effectLst/>
                <a:latin typeface="Calibri" panose="020F0502020204030204" pitchFamily="34" charset="0"/>
                <a:ea typeface="Calibri" panose="020F0502020204030204" pitchFamily="34" charset="0"/>
              </a:rPr>
              <a:t>It is a software development technique specifically used in object-oriented programming (OOP) to </a:t>
            </a:r>
            <a:r>
              <a:rPr lang="en-IN" b="1" dirty="0">
                <a:solidFill>
                  <a:srgbClr val="333333"/>
                </a:solidFill>
                <a:effectLst/>
                <a:latin typeface="Calibri" panose="020F0502020204030204" pitchFamily="34" charset="0"/>
                <a:ea typeface="Calibri" panose="020F0502020204030204" pitchFamily="34" charset="0"/>
              </a:rPr>
              <a:t>hide</a:t>
            </a:r>
            <a:r>
              <a:rPr lang="en-IN" dirty="0">
                <a:solidFill>
                  <a:srgbClr val="333333"/>
                </a:solidFill>
                <a:effectLst/>
                <a:latin typeface="Calibri" panose="020F0502020204030204" pitchFamily="34" charset="0"/>
                <a:ea typeface="Calibri" panose="020F0502020204030204" pitchFamily="34" charset="0"/>
              </a:rPr>
              <a:t> internal object details (</a:t>
            </a:r>
            <a:r>
              <a:rPr lang="en-IN" b="1" dirty="0">
                <a:solidFill>
                  <a:srgbClr val="333333"/>
                </a:solidFill>
                <a:effectLst/>
                <a:latin typeface="Calibri" panose="020F0502020204030204" pitchFamily="34" charset="0"/>
                <a:ea typeface="Calibri" panose="020F0502020204030204" pitchFamily="34" charset="0"/>
              </a:rPr>
              <a:t>data</a:t>
            </a:r>
            <a:r>
              <a:rPr lang="en-IN" dirty="0">
                <a:solidFill>
                  <a:srgbClr val="333333"/>
                </a:solidFill>
                <a:effectLst/>
                <a:latin typeface="Calibri" panose="020F0502020204030204" pitchFamily="34" charset="0"/>
                <a:ea typeface="Calibri" panose="020F0502020204030204" pitchFamily="34" charset="0"/>
              </a:rPr>
              <a:t> members). </a:t>
            </a:r>
            <a:r>
              <a:rPr lang="en-IN" b="1" dirty="0">
                <a:solidFill>
                  <a:srgbClr val="333333"/>
                </a:solidFill>
                <a:effectLst/>
                <a:latin typeface="Calibri" panose="020F0502020204030204" pitchFamily="34" charset="0"/>
                <a:ea typeface="Calibri" panose="020F0502020204030204" pitchFamily="34" charset="0"/>
              </a:rPr>
              <a:t>Data hiding </a:t>
            </a:r>
            <a:r>
              <a:rPr lang="en-IN" dirty="0">
                <a:solidFill>
                  <a:srgbClr val="333333"/>
                </a:solidFill>
                <a:effectLst/>
                <a:latin typeface="Calibri" panose="020F0502020204030204" pitchFamily="34" charset="0"/>
                <a:ea typeface="Calibri" panose="020F0502020204030204" pitchFamily="34" charset="0"/>
              </a:rPr>
              <a:t>ensures exclusive </a:t>
            </a:r>
            <a:r>
              <a:rPr lang="en-IN" b="1" dirty="0">
                <a:solidFill>
                  <a:srgbClr val="333333"/>
                </a:solidFill>
                <a:effectLst/>
                <a:latin typeface="Calibri" panose="020F0502020204030204" pitchFamily="34" charset="0"/>
                <a:ea typeface="Calibri" panose="020F0502020204030204" pitchFamily="34" charset="0"/>
              </a:rPr>
              <a:t>data</a:t>
            </a:r>
            <a:r>
              <a:rPr lang="en-IN" dirty="0">
                <a:solidFill>
                  <a:srgbClr val="333333"/>
                </a:solidFill>
                <a:effectLst/>
                <a:latin typeface="Calibri" panose="020F0502020204030204" pitchFamily="34" charset="0"/>
                <a:ea typeface="Calibri" panose="020F0502020204030204" pitchFamily="34" charset="0"/>
              </a:rPr>
              <a:t> access to class members and protects object integrity by preventing unintended or intended changes.</a:t>
            </a:r>
            <a:endParaRPr lang="en-IN" dirty="0"/>
          </a:p>
        </p:txBody>
      </p:sp>
      <p:sp>
        <p:nvSpPr>
          <p:cNvPr id="5" name="TextBox 4">
            <a:extLst>
              <a:ext uri="{FF2B5EF4-FFF2-40B4-BE49-F238E27FC236}">
                <a16:creationId xmlns:a16="http://schemas.microsoft.com/office/drawing/2014/main" id="{D24B6300-ADC6-57FA-34D7-B9C496563091}"/>
              </a:ext>
            </a:extLst>
          </p:cNvPr>
          <p:cNvSpPr txBox="1"/>
          <p:nvPr/>
        </p:nvSpPr>
        <p:spPr>
          <a:xfrm>
            <a:off x="354604" y="1648032"/>
            <a:ext cx="2678206" cy="369332"/>
          </a:xfrm>
          <a:prstGeom prst="rect">
            <a:avLst/>
          </a:prstGeom>
          <a:noFill/>
        </p:spPr>
        <p:txBody>
          <a:bodyPr wrap="square">
            <a:spAutoFit/>
          </a:bodyPr>
          <a:lstStyle/>
          <a:p>
            <a:pPr marL="285750" indent="-285750">
              <a:buFont typeface="Wingdings" panose="05000000000000000000" pitchFamily="2" charset="2"/>
              <a:buChar char="v"/>
            </a:pPr>
            <a:r>
              <a:rPr lang="en-IN" sz="18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Calibri" panose="020F0502020204030204" pitchFamily="34" charset="0"/>
              </a:rPr>
              <a:t>Access Modifiers: </a:t>
            </a:r>
            <a:endParaRPr lang="en-IN" dirty="0"/>
          </a:p>
        </p:txBody>
      </p:sp>
      <p:sp>
        <p:nvSpPr>
          <p:cNvPr id="7" name="TextBox 6">
            <a:extLst>
              <a:ext uri="{FF2B5EF4-FFF2-40B4-BE49-F238E27FC236}">
                <a16:creationId xmlns:a16="http://schemas.microsoft.com/office/drawing/2014/main" id="{105045C1-4A06-D466-9112-AC30C7163D8A}"/>
              </a:ext>
            </a:extLst>
          </p:cNvPr>
          <p:cNvSpPr txBox="1"/>
          <p:nvPr/>
        </p:nvSpPr>
        <p:spPr>
          <a:xfrm>
            <a:off x="638735" y="2015891"/>
            <a:ext cx="8962466" cy="3106107"/>
          </a:xfrm>
          <a:prstGeom prst="rect">
            <a:avLst/>
          </a:prstGeom>
          <a:noFill/>
        </p:spPr>
        <p:txBody>
          <a:bodyPr wrap="square">
            <a:spAutoFit/>
          </a:bodyPr>
          <a:lstStyle/>
          <a:p>
            <a:pPr>
              <a:spcBef>
                <a:spcPts val="600"/>
              </a:spcBef>
              <a:spcAft>
                <a:spcPts val="600"/>
              </a:spcAft>
            </a:pPr>
            <a:r>
              <a:rPr lang="en-IN" sz="1600" b="1" dirty="0">
                <a:solidFill>
                  <a:srgbClr val="202122"/>
                </a:solidFill>
                <a:effectLst/>
                <a:latin typeface="Calibri" panose="020F0502020204030204" pitchFamily="34" charset="0"/>
                <a:ea typeface="Times New Roman" panose="02020603050405020304" pitchFamily="18" charset="0"/>
              </a:rPr>
              <a:t>Access modifiers</a:t>
            </a:r>
            <a:r>
              <a:rPr lang="en-IN" sz="1600" dirty="0">
                <a:solidFill>
                  <a:srgbClr val="202122"/>
                </a:solidFill>
                <a:effectLst/>
                <a:latin typeface="Calibri" panose="020F0502020204030204" pitchFamily="34" charset="0"/>
                <a:ea typeface="Times New Roman" panose="02020603050405020304" pitchFamily="18" charset="0"/>
              </a:rPr>
              <a:t> (or </a:t>
            </a:r>
            <a:r>
              <a:rPr lang="en-IN" sz="1600" b="1" dirty="0">
                <a:solidFill>
                  <a:srgbClr val="202122"/>
                </a:solidFill>
                <a:effectLst/>
                <a:latin typeface="Calibri" panose="020F0502020204030204" pitchFamily="34" charset="0"/>
                <a:ea typeface="Times New Roman" panose="02020603050405020304" pitchFamily="18" charset="0"/>
              </a:rPr>
              <a:t>access specifiers</a:t>
            </a:r>
            <a:r>
              <a:rPr lang="en-IN" sz="1600" dirty="0">
                <a:solidFill>
                  <a:srgbClr val="202122"/>
                </a:solidFill>
                <a:effectLst/>
                <a:latin typeface="Calibri" panose="020F0502020204030204" pitchFamily="34" charset="0"/>
                <a:ea typeface="Times New Roman" panose="02020603050405020304" pitchFamily="18" charset="0"/>
              </a:rPr>
              <a:t>) are keywords in object-oriented languages that set the accessibility of classes, methods, and other members. Access modifiers are a specific part of programming language syntax used to facilitate the encapsulation of components.</a:t>
            </a:r>
            <a:endParaRPr lang="en-IN" sz="1600" dirty="0">
              <a:effectLst/>
              <a:latin typeface="Times New Roman" panose="02020603050405020304" pitchFamily="18" charset="0"/>
              <a:ea typeface="Times New Roman" panose="02020603050405020304" pitchFamily="18" charset="0"/>
            </a:endParaRPr>
          </a:p>
          <a:p>
            <a:pPr>
              <a:spcBef>
                <a:spcPts val="600"/>
              </a:spcBef>
              <a:spcAft>
                <a:spcPts val="600"/>
              </a:spcAft>
            </a:pPr>
            <a:r>
              <a:rPr lang="en-IN" sz="1600" dirty="0">
                <a:solidFill>
                  <a:srgbClr val="202122"/>
                </a:solidFill>
                <a:effectLst/>
                <a:latin typeface="Calibri" panose="020F0502020204030204" pitchFamily="34" charset="0"/>
                <a:ea typeface="Times New Roman" panose="02020603050405020304" pitchFamily="18" charset="0"/>
              </a:rPr>
              <a:t>In C++, there are only three access modifiers:</a:t>
            </a:r>
            <a:endParaRPr lang="en-IN" sz="1600" dirty="0">
              <a:effectLst/>
              <a:latin typeface="Times New Roman" panose="02020603050405020304" pitchFamily="18" charset="0"/>
              <a:ea typeface="Times New Roman" panose="02020603050405020304" pitchFamily="18" charset="0"/>
            </a:endParaRPr>
          </a:p>
          <a:p>
            <a:pPr marL="342900" lvl="0" indent="-342900">
              <a:buFont typeface="+mj-lt"/>
              <a:buAutoNum type="romanLcPeriod"/>
            </a:pPr>
            <a:r>
              <a:rPr lang="en-IN" sz="1600" b="1" dirty="0">
                <a:solidFill>
                  <a:srgbClr val="333333"/>
                </a:solidFill>
                <a:effectLst/>
                <a:latin typeface="Calibri" panose="020F0502020204030204" pitchFamily="34" charset="0"/>
                <a:ea typeface="Times New Roman" panose="02020603050405020304" pitchFamily="18" charset="0"/>
              </a:rPr>
              <a:t>Private members/methods:</a:t>
            </a:r>
            <a:r>
              <a:rPr lang="en-IN" sz="1600" dirty="0">
                <a:solidFill>
                  <a:srgbClr val="333333"/>
                </a:solidFill>
                <a:effectLst/>
                <a:latin typeface="Calibri" panose="020F0502020204030204" pitchFamily="34" charset="0"/>
                <a:ea typeface="Times New Roman" panose="02020603050405020304" pitchFamily="18" charset="0"/>
              </a:rPr>
              <a:t> Functions and variables declared as private can be accessed only within the same class, and they cannot be accessed outside the class they are declared.</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07000"/>
              </a:lnSpc>
              <a:buFont typeface="+mj-lt"/>
              <a:buAutoNum type="romanLcPeriod"/>
            </a:pPr>
            <a:r>
              <a:rPr lang="en-IN" sz="16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Public members/methods:</a:t>
            </a:r>
            <a:r>
              <a:rPr lang="en-IN" sz="16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Functions and variables declared under public can be accessed from anywhere.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romanLcPeriod"/>
            </a:pPr>
            <a:r>
              <a:rPr lang="en-IN" sz="16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Protected members/methods:</a:t>
            </a:r>
            <a:r>
              <a:rPr lang="en-IN" sz="16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Functions and variables declared as protected cannot be accessed outside the class except a child class. This specifier is generally used in inheritance.</a:t>
            </a:r>
            <a:endParaRPr lang="en-IN" sz="1600" dirty="0">
              <a:solidFill>
                <a:srgbClr val="333333"/>
              </a:solidFill>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romanLcPeriod"/>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AB0A359C-313F-A21A-17B4-9994A9272025}"/>
              </a:ext>
            </a:extLst>
          </p:cNvPr>
          <p:cNvPicPr>
            <a:picLocks noChangeAspect="1"/>
          </p:cNvPicPr>
          <p:nvPr/>
        </p:nvPicPr>
        <p:blipFill>
          <a:blip r:embed="rId2"/>
          <a:stretch>
            <a:fillRect/>
          </a:stretch>
        </p:blipFill>
        <p:spPr>
          <a:xfrm>
            <a:off x="638735" y="4963685"/>
            <a:ext cx="7235785" cy="1669124"/>
          </a:xfrm>
          <a:prstGeom prst="rect">
            <a:avLst/>
          </a:prstGeom>
        </p:spPr>
      </p:pic>
    </p:spTree>
    <p:extLst>
      <p:ext uri="{BB962C8B-B14F-4D97-AF65-F5344CB8AC3E}">
        <p14:creationId xmlns:p14="http://schemas.microsoft.com/office/powerpoint/2010/main" val="90994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DD0A3-5591-49C0-599B-FB0A809519B9}"/>
              </a:ext>
            </a:extLst>
          </p:cNvPr>
          <p:cNvSpPr>
            <a:spLocks noGrp="1"/>
          </p:cNvSpPr>
          <p:nvPr>
            <p:ph type="title"/>
          </p:nvPr>
        </p:nvSpPr>
        <p:spPr>
          <a:xfrm>
            <a:off x="372534" y="295835"/>
            <a:ext cx="2675466" cy="403412"/>
          </a:xfrm>
        </p:spPr>
        <p:txBody>
          <a:bodyPr/>
          <a:lstStyle/>
          <a:p>
            <a:pPr marL="285750" indent="-285750">
              <a:buFont typeface="Wingdings" panose="05000000000000000000" pitchFamily="2" charset="2"/>
              <a:buChar char="v"/>
            </a:pPr>
            <a:r>
              <a:rPr lang="en-IN" sz="18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Heebo" pitchFamily="2" charset="-79"/>
              </a:rPr>
              <a:t>Virtual Functions: </a:t>
            </a:r>
            <a:endParaRPr lang="en-IN" dirty="0"/>
          </a:p>
        </p:txBody>
      </p:sp>
      <p:sp>
        <p:nvSpPr>
          <p:cNvPr id="3" name="Content Placeholder 2">
            <a:extLst>
              <a:ext uri="{FF2B5EF4-FFF2-40B4-BE49-F238E27FC236}">
                <a16:creationId xmlns:a16="http://schemas.microsoft.com/office/drawing/2014/main" id="{9C8DD399-BF2E-C84E-A171-0D50B79D5047}"/>
              </a:ext>
            </a:extLst>
          </p:cNvPr>
          <p:cNvSpPr>
            <a:spLocks noGrp="1"/>
          </p:cNvSpPr>
          <p:nvPr>
            <p:ph idx="1"/>
          </p:nvPr>
        </p:nvSpPr>
        <p:spPr>
          <a:xfrm>
            <a:off x="634502" y="699247"/>
            <a:ext cx="4826995" cy="2205223"/>
          </a:xfrm>
        </p:spPr>
        <p:txBody>
          <a:bodyPr>
            <a:normAutofit/>
          </a:bodyPr>
          <a:lstStyle/>
          <a:p>
            <a:pPr marL="0" indent="0">
              <a:buNone/>
            </a:pPr>
            <a:r>
              <a:rPr lang="en-IN" sz="1600" dirty="0">
                <a:solidFill>
                  <a:srgbClr val="000000"/>
                </a:solidFill>
                <a:effectLst/>
                <a:latin typeface="Calibri" panose="020F0502020204030204" pitchFamily="34" charset="0"/>
                <a:ea typeface="Calibri" panose="020F0502020204030204" pitchFamily="34" charset="0"/>
              </a:rPr>
              <a:t>The virtual keyword is useful in modifying a method, property, indexer, or event. When we have a function defined in a class that we want to be implemented in an inherited class(es), you use virtual functions. The virtual functions could be implemented differently in different inherited class and the call to these functions will be decided at runtime.</a:t>
            </a:r>
            <a:endParaRPr lang="en-IN" sz="1600" dirty="0"/>
          </a:p>
        </p:txBody>
      </p:sp>
      <p:sp>
        <p:nvSpPr>
          <p:cNvPr id="5" name="TextBox 4">
            <a:extLst>
              <a:ext uri="{FF2B5EF4-FFF2-40B4-BE49-F238E27FC236}">
                <a16:creationId xmlns:a16="http://schemas.microsoft.com/office/drawing/2014/main" id="{CDE10B52-9838-D4F2-12EE-A68A8202DCF7}"/>
              </a:ext>
            </a:extLst>
          </p:cNvPr>
          <p:cNvSpPr txBox="1"/>
          <p:nvPr/>
        </p:nvSpPr>
        <p:spPr>
          <a:xfrm>
            <a:off x="372534" y="2809546"/>
            <a:ext cx="2830606" cy="369332"/>
          </a:xfrm>
          <a:prstGeom prst="rect">
            <a:avLst/>
          </a:prstGeom>
          <a:noFill/>
        </p:spPr>
        <p:txBody>
          <a:bodyPr wrap="square">
            <a:spAutoFit/>
          </a:bodyPr>
          <a:lstStyle/>
          <a:p>
            <a:pPr marL="285750" indent="-285750">
              <a:buFont typeface="Wingdings" panose="05000000000000000000" pitchFamily="2" charset="2"/>
              <a:buChar char="v"/>
            </a:pPr>
            <a:r>
              <a:rPr lang="en-IN" sz="18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Heebo" pitchFamily="2" charset="-79"/>
              </a:rPr>
              <a:t>Abstract Functions: </a:t>
            </a:r>
            <a:endParaRPr lang="en-IN" dirty="0"/>
          </a:p>
        </p:txBody>
      </p:sp>
      <p:sp>
        <p:nvSpPr>
          <p:cNvPr id="7" name="TextBox 6">
            <a:extLst>
              <a:ext uri="{FF2B5EF4-FFF2-40B4-BE49-F238E27FC236}">
                <a16:creationId xmlns:a16="http://schemas.microsoft.com/office/drawing/2014/main" id="{5A13D8C2-B27F-20AE-AFBC-C67E99B2D32E}"/>
              </a:ext>
            </a:extLst>
          </p:cNvPr>
          <p:cNvSpPr txBox="1"/>
          <p:nvPr/>
        </p:nvSpPr>
        <p:spPr>
          <a:xfrm>
            <a:off x="634502" y="3307882"/>
            <a:ext cx="4826995" cy="1077218"/>
          </a:xfrm>
          <a:prstGeom prst="rect">
            <a:avLst/>
          </a:prstGeom>
          <a:noFill/>
        </p:spPr>
        <p:txBody>
          <a:bodyPr wrap="square">
            <a:spAutoFit/>
          </a:bodyPr>
          <a:lstStyle/>
          <a:p>
            <a:r>
              <a:rPr lang="en-IN" sz="1600" dirty="0">
                <a:solidFill>
                  <a:srgbClr val="000000"/>
                </a:solidFill>
                <a:effectLst/>
                <a:latin typeface="Calibri" panose="020F0502020204030204" pitchFamily="34" charset="0"/>
                <a:ea typeface="Calibri" panose="020F0502020204030204" pitchFamily="34" charset="0"/>
              </a:rPr>
              <a:t>An Abstract Function or Pure Virtual Function is a virtual function in C++ for which we need not to write any function definition and only we have to declare it. It is declared by assigning 0 in the declaration.</a:t>
            </a:r>
            <a:endParaRPr lang="en-IN" sz="1600" dirty="0"/>
          </a:p>
        </p:txBody>
      </p:sp>
      <p:pic>
        <p:nvPicPr>
          <p:cNvPr id="8" name="Picture 7">
            <a:extLst>
              <a:ext uri="{FF2B5EF4-FFF2-40B4-BE49-F238E27FC236}">
                <a16:creationId xmlns:a16="http://schemas.microsoft.com/office/drawing/2014/main" id="{758179D5-B77A-8CD2-2745-2DB3CD1BDA1B}"/>
              </a:ext>
            </a:extLst>
          </p:cNvPr>
          <p:cNvPicPr>
            <a:picLocks noChangeAspect="1"/>
          </p:cNvPicPr>
          <p:nvPr/>
        </p:nvPicPr>
        <p:blipFill>
          <a:blip r:embed="rId2"/>
          <a:stretch>
            <a:fillRect/>
          </a:stretch>
        </p:blipFill>
        <p:spPr>
          <a:xfrm>
            <a:off x="5967829" y="60166"/>
            <a:ext cx="3207303" cy="3851231"/>
          </a:xfrm>
          <a:prstGeom prst="rect">
            <a:avLst/>
          </a:prstGeom>
        </p:spPr>
      </p:pic>
      <p:pic>
        <p:nvPicPr>
          <p:cNvPr id="9" name="Picture 8">
            <a:extLst>
              <a:ext uri="{FF2B5EF4-FFF2-40B4-BE49-F238E27FC236}">
                <a16:creationId xmlns:a16="http://schemas.microsoft.com/office/drawing/2014/main" id="{DE2599D8-F92F-5D05-8EEA-15CD085C8E25}"/>
              </a:ext>
            </a:extLst>
          </p:cNvPr>
          <p:cNvPicPr>
            <a:picLocks noChangeAspect="1"/>
          </p:cNvPicPr>
          <p:nvPr/>
        </p:nvPicPr>
        <p:blipFill>
          <a:blip r:embed="rId3"/>
          <a:stretch>
            <a:fillRect/>
          </a:stretch>
        </p:blipFill>
        <p:spPr>
          <a:xfrm>
            <a:off x="5600205" y="3947295"/>
            <a:ext cx="3574927" cy="2850539"/>
          </a:xfrm>
          <a:prstGeom prst="rect">
            <a:avLst/>
          </a:prstGeom>
        </p:spPr>
      </p:pic>
    </p:spTree>
    <p:extLst>
      <p:ext uri="{BB962C8B-B14F-4D97-AF65-F5344CB8AC3E}">
        <p14:creationId xmlns:p14="http://schemas.microsoft.com/office/powerpoint/2010/main" val="313084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7204-937A-6235-4AD4-E9E081E86269}"/>
              </a:ext>
            </a:extLst>
          </p:cNvPr>
          <p:cNvSpPr>
            <a:spLocks noGrp="1"/>
          </p:cNvSpPr>
          <p:nvPr>
            <p:ph type="title"/>
          </p:nvPr>
        </p:nvSpPr>
        <p:spPr>
          <a:xfrm>
            <a:off x="390464" y="331694"/>
            <a:ext cx="3419537" cy="484094"/>
          </a:xfrm>
        </p:spPr>
        <p:txBody>
          <a:bodyPr/>
          <a:lstStyle/>
          <a:p>
            <a:pPr marL="285750" indent="-285750">
              <a:buFont typeface="Wingdings" panose="05000000000000000000" pitchFamily="2" charset="2"/>
              <a:buChar char="Ø"/>
            </a:pPr>
            <a:r>
              <a:rPr lang="en-IN" sz="1800" u="none" strike="noStrike" dirty="0">
                <a:ln>
                  <a:noFill/>
                </a:ln>
                <a:solidFill>
                  <a:srgbClr val="4472C4"/>
                </a:solidFill>
                <a:latin typeface="Cooper Black" panose="0208090404030B020404" pitchFamily="18" charset="0"/>
                <a:ea typeface="Calibri" panose="020F0502020204030204" pitchFamily="34" charset="0"/>
                <a:cs typeface="Arial" panose="020B0604020202020204" pitchFamily="34" charset="0"/>
              </a:rPr>
              <a:t>Constructor</a:t>
            </a:r>
            <a:r>
              <a:rPr lang="en-IN" sz="1800" dirty="0">
                <a:ln>
                  <a:noFill/>
                </a:ln>
                <a:solidFill>
                  <a:srgbClr val="4472C4"/>
                </a:solidFill>
                <a:latin typeface="Cooper Black" panose="0208090404030B020404" pitchFamily="18" charset="0"/>
                <a:ea typeface="Calibri" panose="020F0502020204030204" pitchFamily="34" charset="0"/>
                <a:cs typeface="Arial" panose="020B0604020202020204" pitchFamily="34" charset="0"/>
              </a:rPr>
              <a:t>:</a:t>
            </a:r>
            <a:r>
              <a:rPr lang="en-IN" sz="1800" spc="10" dirty="0">
                <a:solidFill>
                  <a:srgbClr val="273239"/>
                </a:solidFill>
                <a:latin typeface="Arial" panose="020B0604020202020204" pitchFamily="34" charset="0"/>
                <a:ea typeface="Calibri" panose="020F0502020204030204" pitchFamily="34" charset="0"/>
              </a:rPr>
              <a:t> </a:t>
            </a:r>
            <a:endParaRPr lang="en-IN" dirty="0"/>
          </a:p>
        </p:txBody>
      </p:sp>
      <p:sp>
        <p:nvSpPr>
          <p:cNvPr id="3" name="Content Placeholder 2">
            <a:extLst>
              <a:ext uri="{FF2B5EF4-FFF2-40B4-BE49-F238E27FC236}">
                <a16:creationId xmlns:a16="http://schemas.microsoft.com/office/drawing/2014/main" id="{CC5098A9-2D05-E2A3-76C4-DA1820C26F19}"/>
              </a:ext>
            </a:extLst>
          </p:cNvPr>
          <p:cNvSpPr>
            <a:spLocks noGrp="1"/>
          </p:cNvSpPr>
          <p:nvPr>
            <p:ph idx="1"/>
          </p:nvPr>
        </p:nvSpPr>
        <p:spPr>
          <a:xfrm>
            <a:off x="672230" y="752561"/>
            <a:ext cx="5669677" cy="1954212"/>
          </a:xfrm>
        </p:spPr>
        <p:txBody>
          <a:bodyPr>
            <a:normAutofit lnSpcReduction="10000"/>
          </a:bodyPr>
          <a:lstStyle/>
          <a:p>
            <a:pPr marL="0" indent="0">
              <a:buNone/>
            </a:pPr>
            <a:r>
              <a:rPr lang="en-IN" sz="1600" spc="10" dirty="0">
                <a:solidFill>
                  <a:srgbClr val="273239"/>
                </a:solidFill>
                <a:effectLst/>
                <a:latin typeface="Calibri" panose="020F0502020204030204" pitchFamily="34" charset="0"/>
                <a:ea typeface="Calibri" panose="020F0502020204030204" pitchFamily="34" charset="0"/>
              </a:rPr>
              <a:t>A constructor is a member function of a class that has the same name as the class name. It helps to initialize the object of a class. It can either accept the arguments or not. It is used to allocate the memory to an object of the class. It is called whenever an instance of the class is created. It can be defined manually with arguments or without arguments. There can be many constructors in a class. It can be overloaded but it cannot be inherited or virtual. It also does not return anything.</a:t>
            </a:r>
            <a:endParaRPr lang="en-IN" sz="1600" dirty="0"/>
          </a:p>
        </p:txBody>
      </p:sp>
      <p:sp>
        <p:nvSpPr>
          <p:cNvPr id="5" name="TextBox 4">
            <a:extLst>
              <a:ext uri="{FF2B5EF4-FFF2-40B4-BE49-F238E27FC236}">
                <a16:creationId xmlns:a16="http://schemas.microsoft.com/office/drawing/2014/main" id="{2A33275C-9668-4001-8819-2121485B139B}"/>
              </a:ext>
            </a:extLst>
          </p:cNvPr>
          <p:cNvSpPr txBox="1"/>
          <p:nvPr/>
        </p:nvSpPr>
        <p:spPr>
          <a:xfrm>
            <a:off x="390464" y="3036273"/>
            <a:ext cx="3045759" cy="369332"/>
          </a:xfrm>
          <a:prstGeom prst="rect">
            <a:avLst/>
          </a:prstGeom>
          <a:noFill/>
        </p:spPr>
        <p:txBody>
          <a:bodyPr wrap="square">
            <a:spAutoFit/>
          </a:bodyPr>
          <a:lstStyle/>
          <a:p>
            <a:pPr marL="285750" indent="-285750">
              <a:buFont typeface="Wingdings" panose="05000000000000000000" pitchFamily="2" charset="2"/>
              <a:buChar char="Ø"/>
            </a:pPr>
            <a:r>
              <a:rPr lang="en-IN" sz="1800" u="none" strike="noStrike"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Arial" panose="020B0604020202020204" pitchFamily="34" charset="0"/>
              </a:rPr>
              <a:t>Destructor</a:t>
            </a:r>
            <a:r>
              <a:rPr lang="en-IN" sz="18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Arial" panose="020B0604020202020204" pitchFamily="34" charset="0"/>
              </a:rPr>
              <a:t>:</a:t>
            </a:r>
            <a:r>
              <a:rPr lang="en-IN" sz="1800" dirty="0">
                <a:ln>
                  <a:noFill/>
                </a:ln>
                <a:solidFill>
                  <a:srgbClr val="4472C4"/>
                </a:solidFill>
                <a:effectLst>
                  <a:outerShdw blurRad="38100" dist="25400" dir="5400000" algn="ctr">
                    <a:srgbClr val="6E747A">
                      <a:alpha val="43000"/>
                    </a:srgbClr>
                  </a:outerShdw>
                </a:effectLst>
                <a:latin typeface="Arial" panose="020B0604020202020204" pitchFamily="34" charset="0"/>
                <a:ea typeface="Calibri" panose="020F0502020204030204" pitchFamily="34" charset="0"/>
              </a:rPr>
              <a:t> </a:t>
            </a:r>
            <a:endParaRPr lang="en-IN" dirty="0"/>
          </a:p>
        </p:txBody>
      </p:sp>
      <p:sp>
        <p:nvSpPr>
          <p:cNvPr id="7" name="TextBox 6">
            <a:extLst>
              <a:ext uri="{FF2B5EF4-FFF2-40B4-BE49-F238E27FC236}">
                <a16:creationId xmlns:a16="http://schemas.microsoft.com/office/drawing/2014/main" id="{23F6479C-8CA7-10EC-6DE4-2F16C9FFCB18}"/>
              </a:ext>
            </a:extLst>
          </p:cNvPr>
          <p:cNvSpPr txBox="1"/>
          <p:nvPr/>
        </p:nvSpPr>
        <p:spPr>
          <a:xfrm>
            <a:off x="659404" y="3429000"/>
            <a:ext cx="5669677" cy="2554545"/>
          </a:xfrm>
          <a:prstGeom prst="rect">
            <a:avLst/>
          </a:prstGeom>
          <a:noFill/>
        </p:spPr>
        <p:txBody>
          <a:bodyPr wrap="square">
            <a:spAutoFit/>
          </a:bodyPr>
          <a:lstStyle/>
          <a:p>
            <a:r>
              <a:rPr lang="en-IN" sz="1600" spc="10" dirty="0">
                <a:solidFill>
                  <a:srgbClr val="273239"/>
                </a:solidFill>
                <a:effectLst/>
                <a:latin typeface="Calibri" panose="020F0502020204030204" pitchFamily="34" charset="0"/>
                <a:ea typeface="Calibri" panose="020F0502020204030204" pitchFamily="34" charset="0"/>
              </a:rPr>
              <a:t>Like a constructor, Destructor is also a member function of a class that has the same name as the class name preceded by a tilde(~) operator. It helps to deallocate the memory of an object. It is called while the object of the class is freed or deleted. In a class, there is always a single destructor without any parameters so it can’t be overloaded. It is always called in the reverse order of the constructor. if a class is inherited by another class and both the classes have a destructor then the destructor of the child class is called first, followed by the destructor of the parent or base class.</a:t>
            </a:r>
            <a:endParaRPr lang="en-IN" sz="1600" dirty="0"/>
          </a:p>
        </p:txBody>
      </p:sp>
      <p:pic>
        <p:nvPicPr>
          <p:cNvPr id="8" name="Picture 7">
            <a:extLst>
              <a:ext uri="{FF2B5EF4-FFF2-40B4-BE49-F238E27FC236}">
                <a16:creationId xmlns:a16="http://schemas.microsoft.com/office/drawing/2014/main" id="{0217DBAC-B4DA-E6F7-5A40-7122D79770E1}"/>
              </a:ext>
            </a:extLst>
          </p:cNvPr>
          <p:cNvPicPr>
            <a:picLocks noChangeAspect="1"/>
          </p:cNvPicPr>
          <p:nvPr/>
        </p:nvPicPr>
        <p:blipFill>
          <a:blip r:embed="rId2"/>
          <a:stretch>
            <a:fillRect/>
          </a:stretch>
        </p:blipFill>
        <p:spPr>
          <a:xfrm>
            <a:off x="6610847" y="647466"/>
            <a:ext cx="3855285" cy="5563067"/>
          </a:xfrm>
          <a:prstGeom prst="rect">
            <a:avLst/>
          </a:prstGeom>
        </p:spPr>
      </p:pic>
    </p:spTree>
    <p:extLst>
      <p:ext uri="{BB962C8B-B14F-4D97-AF65-F5344CB8AC3E}">
        <p14:creationId xmlns:p14="http://schemas.microsoft.com/office/powerpoint/2010/main" val="3893123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952C-F868-A415-8D82-6C72A09FED30}"/>
              </a:ext>
            </a:extLst>
          </p:cNvPr>
          <p:cNvSpPr>
            <a:spLocks noGrp="1"/>
          </p:cNvSpPr>
          <p:nvPr>
            <p:ph type="title"/>
          </p:nvPr>
        </p:nvSpPr>
        <p:spPr>
          <a:xfrm>
            <a:off x="372534" y="323579"/>
            <a:ext cx="3598831" cy="493059"/>
          </a:xfrm>
        </p:spPr>
        <p:txBody>
          <a:bodyPr/>
          <a:lstStyle/>
          <a:p>
            <a:pPr marL="285750" indent="-285750">
              <a:buFont typeface="Wingdings" panose="05000000000000000000" pitchFamily="2" charset="2"/>
              <a:buChar char="Ø"/>
            </a:pPr>
            <a:r>
              <a:rPr lang="en-IN" sz="18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Calibri" panose="020F0502020204030204" pitchFamily="34" charset="0"/>
              </a:rPr>
              <a:t>Garbage Collection: </a:t>
            </a:r>
            <a:endParaRPr lang="en-IN" dirty="0"/>
          </a:p>
        </p:txBody>
      </p:sp>
      <p:sp>
        <p:nvSpPr>
          <p:cNvPr id="3" name="Content Placeholder 2">
            <a:extLst>
              <a:ext uri="{FF2B5EF4-FFF2-40B4-BE49-F238E27FC236}">
                <a16:creationId xmlns:a16="http://schemas.microsoft.com/office/drawing/2014/main" id="{3B540348-ABD9-73CA-BB4B-33946AFC5F79}"/>
              </a:ext>
            </a:extLst>
          </p:cNvPr>
          <p:cNvSpPr>
            <a:spLocks noGrp="1"/>
          </p:cNvSpPr>
          <p:nvPr>
            <p:ph idx="1"/>
          </p:nvPr>
        </p:nvSpPr>
        <p:spPr>
          <a:xfrm>
            <a:off x="372534" y="843627"/>
            <a:ext cx="8596668" cy="5467526"/>
          </a:xfrm>
        </p:spPr>
        <p:txBody>
          <a:bodyPr>
            <a:noAutofit/>
          </a:bodyPr>
          <a:lstStyle/>
          <a:p>
            <a:pPr>
              <a:spcAft>
                <a:spcPts val="1200"/>
              </a:spcAft>
            </a:pPr>
            <a:r>
              <a:rPr lang="en-IN" sz="1600" dirty="0">
                <a:solidFill>
                  <a:srgbClr val="282829"/>
                </a:solidFill>
                <a:effectLst/>
                <a:latin typeface="Calibri" panose="020F0502020204030204" pitchFamily="34" charset="0"/>
                <a:ea typeface="Times New Roman" panose="02020603050405020304" pitchFamily="18" charset="0"/>
              </a:rPr>
              <a:t>In OOP, </a:t>
            </a:r>
            <a:r>
              <a:rPr lang="en-IN" sz="1600" b="1" dirty="0">
                <a:solidFill>
                  <a:srgbClr val="282829"/>
                </a:solidFill>
                <a:effectLst/>
                <a:latin typeface="Calibri" panose="020F0502020204030204" pitchFamily="34" charset="0"/>
                <a:ea typeface="Times New Roman" panose="02020603050405020304" pitchFamily="18" charset="0"/>
              </a:rPr>
              <a:t>garbage collection</a:t>
            </a:r>
            <a:r>
              <a:rPr lang="en-IN" sz="1600" dirty="0">
                <a:solidFill>
                  <a:srgbClr val="282829"/>
                </a:solidFill>
                <a:effectLst/>
                <a:latin typeface="Calibri" panose="020F0502020204030204" pitchFamily="34" charset="0"/>
                <a:ea typeface="Times New Roman" panose="02020603050405020304" pitchFamily="18" charset="0"/>
              </a:rPr>
              <a:t> (</a:t>
            </a:r>
            <a:r>
              <a:rPr lang="en-IN" sz="1600" b="1" dirty="0">
                <a:solidFill>
                  <a:srgbClr val="282829"/>
                </a:solidFill>
                <a:effectLst/>
                <a:latin typeface="Calibri" panose="020F0502020204030204" pitchFamily="34" charset="0"/>
                <a:ea typeface="Times New Roman" panose="02020603050405020304" pitchFamily="18" charset="0"/>
              </a:rPr>
              <a:t>GC</a:t>
            </a:r>
            <a:r>
              <a:rPr lang="en-IN" sz="1600" dirty="0">
                <a:solidFill>
                  <a:srgbClr val="282829"/>
                </a:solidFill>
                <a:effectLst/>
                <a:latin typeface="Calibri" panose="020F0502020204030204" pitchFamily="34" charset="0"/>
                <a:ea typeface="Times New Roman" panose="02020603050405020304" pitchFamily="18" charset="0"/>
              </a:rPr>
              <a:t>) is a form of automatic memory management. The </a:t>
            </a:r>
            <a:r>
              <a:rPr lang="en-IN" sz="1600" i="1" dirty="0">
                <a:solidFill>
                  <a:srgbClr val="282829"/>
                </a:solidFill>
                <a:effectLst/>
                <a:latin typeface="Calibri" panose="020F0502020204030204" pitchFamily="34" charset="0"/>
                <a:ea typeface="Times New Roman" panose="02020603050405020304" pitchFamily="18" charset="0"/>
              </a:rPr>
              <a:t>garbage collector</a:t>
            </a:r>
            <a:r>
              <a:rPr lang="en-IN" sz="1600" dirty="0">
                <a:solidFill>
                  <a:srgbClr val="282829"/>
                </a:solidFill>
                <a:effectLst/>
                <a:latin typeface="Calibri" panose="020F0502020204030204" pitchFamily="34" charset="0"/>
                <a:ea typeface="Times New Roman" panose="02020603050405020304" pitchFamily="18" charset="0"/>
              </a:rPr>
              <a:t>, or just </a:t>
            </a:r>
            <a:r>
              <a:rPr lang="en-IN" sz="1600" i="1" dirty="0">
                <a:solidFill>
                  <a:srgbClr val="282829"/>
                </a:solidFill>
                <a:effectLst/>
                <a:latin typeface="Calibri" panose="020F0502020204030204" pitchFamily="34" charset="0"/>
                <a:ea typeface="Times New Roman" panose="02020603050405020304" pitchFamily="18" charset="0"/>
              </a:rPr>
              <a:t>collector</a:t>
            </a:r>
            <a:r>
              <a:rPr lang="en-IN" sz="1600" dirty="0">
                <a:solidFill>
                  <a:srgbClr val="282829"/>
                </a:solidFill>
                <a:effectLst/>
                <a:latin typeface="Calibri" panose="020F0502020204030204" pitchFamily="34" charset="0"/>
                <a:ea typeface="Times New Roman" panose="02020603050405020304" pitchFamily="18" charset="0"/>
              </a:rPr>
              <a:t>, attempts to reclaim garbage, or memory occupied by objects that are no longer in use by the program. Garbage collection is essentially the opposite of manual memory management, which requires the programmer to specify which objects to deallocate and return to the memory system.</a:t>
            </a:r>
            <a:endParaRPr lang="en-IN" sz="1600" dirty="0">
              <a:effectLst/>
              <a:latin typeface="Times New Roman" panose="02020603050405020304" pitchFamily="18" charset="0"/>
              <a:ea typeface="Times New Roman" panose="02020603050405020304" pitchFamily="18" charset="0"/>
            </a:endParaRPr>
          </a:p>
          <a:p>
            <a:pPr marR="304800" lvl="1">
              <a:buClrTx/>
              <a:buSzPct val="100000"/>
              <a:buFont typeface="Arial" panose="020B0604020202020204" pitchFamily="34" charset="0"/>
              <a:buChar char="•"/>
              <a:tabLst>
                <a:tab pos="457200" algn="l"/>
              </a:tabLst>
            </a:pPr>
            <a:r>
              <a:rPr lang="en-IN" dirty="0">
                <a:solidFill>
                  <a:srgbClr val="282829"/>
                </a:solidFill>
                <a:effectLst/>
                <a:latin typeface="Calibri" panose="020F0502020204030204" pitchFamily="34" charset="0"/>
                <a:ea typeface="Times New Roman" panose="02020603050405020304" pitchFamily="18" charset="0"/>
              </a:rPr>
              <a:t>In C/C++, programmer is responsible for both creation and destruction of objects. Usually programmer neglects destruction of useless objects. Due to this negligence, at certain point, for creation of new objects, sufficient memory may not be available and entire program will terminate abnormally causing </a:t>
            </a:r>
            <a:r>
              <a:rPr lang="en-IN" b="1" dirty="0" err="1">
                <a:solidFill>
                  <a:srgbClr val="282829"/>
                </a:solidFill>
                <a:effectLst/>
                <a:latin typeface="Calibri" panose="020F0502020204030204" pitchFamily="34" charset="0"/>
                <a:ea typeface="Times New Roman" panose="02020603050405020304" pitchFamily="18" charset="0"/>
              </a:rPr>
              <a:t>OutOfMemoryErrors</a:t>
            </a:r>
            <a:r>
              <a:rPr lang="en-IN" dirty="0">
                <a:solidFill>
                  <a:srgbClr val="282829"/>
                </a:solidFill>
                <a:effectLst/>
                <a:latin typeface="Calibri" panose="020F0502020204030204" pitchFamily="34"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pPr marR="304800" lvl="1">
              <a:buClrTx/>
              <a:buSzPct val="100000"/>
              <a:buFont typeface="Arial" panose="020B0604020202020204" pitchFamily="34" charset="0"/>
              <a:buChar char="•"/>
              <a:tabLst>
                <a:tab pos="457200" algn="l"/>
              </a:tabLst>
            </a:pPr>
            <a:r>
              <a:rPr lang="en-IN" dirty="0">
                <a:solidFill>
                  <a:srgbClr val="282829"/>
                </a:solidFill>
                <a:effectLst/>
                <a:latin typeface="Calibri" panose="020F0502020204030204" pitchFamily="34" charset="0"/>
                <a:ea typeface="Times New Roman" panose="02020603050405020304" pitchFamily="18" charset="0"/>
              </a:rPr>
              <a:t>But in Java, the programmer need not to care for all those objects which are no longer in use. Garbage collector destroys these objects.</a:t>
            </a:r>
            <a:endParaRPr lang="en-IN" dirty="0">
              <a:effectLst/>
              <a:latin typeface="Times New Roman" panose="02020603050405020304" pitchFamily="18" charset="0"/>
              <a:ea typeface="Times New Roman" panose="02020603050405020304" pitchFamily="18" charset="0"/>
            </a:endParaRPr>
          </a:p>
          <a:p>
            <a:pPr marR="304800" lvl="1">
              <a:buClrTx/>
              <a:buSzPct val="100000"/>
              <a:buFont typeface="Arial" panose="020B0604020202020204" pitchFamily="34" charset="0"/>
              <a:buChar char="•"/>
              <a:tabLst>
                <a:tab pos="457200" algn="l"/>
              </a:tabLst>
            </a:pPr>
            <a:r>
              <a:rPr lang="en-IN" dirty="0">
                <a:solidFill>
                  <a:srgbClr val="282829"/>
                </a:solidFill>
                <a:effectLst/>
                <a:latin typeface="Calibri" panose="020F0502020204030204" pitchFamily="34" charset="0"/>
                <a:ea typeface="Times New Roman" panose="02020603050405020304" pitchFamily="18" charset="0"/>
              </a:rPr>
              <a:t>Garbage collector is best example of daemon thread as it is always running in background.</a:t>
            </a:r>
            <a:endParaRPr lang="en-IN" dirty="0">
              <a:effectLst/>
              <a:latin typeface="Times New Roman" panose="02020603050405020304" pitchFamily="18" charset="0"/>
              <a:ea typeface="Times New Roman" panose="02020603050405020304" pitchFamily="18" charset="0"/>
            </a:endParaRPr>
          </a:p>
          <a:p>
            <a:pPr marR="304800" lvl="1">
              <a:buClrTx/>
              <a:buSzPct val="100000"/>
              <a:buFont typeface="Arial" panose="020B0604020202020204" pitchFamily="34" charset="0"/>
              <a:buChar char="•"/>
              <a:tabLst>
                <a:tab pos="457200" algn="l"/>
              </a:tabLst>
            </a:pPr>
            <a:r>
              <a:rPr lang="en-IN" spc="10" dirty="0">
                <a:solidFill>
                  <a:srgbClr val="273239"/>
                </a:solidFill>
                <a:effectLst/>
                <a:latin typeface="Calibri" panose="020F0502020204030204" pitchFamily="34" charset="0"/>
                <a:ea typeface="Times New Roman" panose="02020603050405020304" pitchFamily="18" charset="0"/>
              </a:rPr>
              <a:t>Python’s memory allocation and deallocation method is automatic. The user does not have to </a:t>
            </a:r>
            <a:r>
              <a:rPr lang="en-IN" spc="10" dirty="0" err="1">
                <a:solidFill>
                  <a:srgbClr val="273239"/>
                </a:solidFill>
                <a:effectLst/>
                <a:latin typeface="Calibri" panose="020F0502020204030204" pitchFamily="34" charset="0"/>
                <a:ea typeface="Times New Roman" panose="02020603050405020304" pitchFamily="18" charset="0"/>
              </a:rPr>
              <a:t>preallocate</a:t>
            </a:r>
            <a:r>
              <a:rPr lang="en-IN" spc="10" dirty="0">
                <a:solidFill>
                  <a:srgbClr val="273239"/>
                </a:solidFill>
                <a:effectLst/>
                <a:latin typeface="Calibri" panose="020F0502020204030204" pitchFamily="34" charset="0"/>
                <a:ea typeface="Times New Roman" panose="02020603050405020304" pitchFamily="18" charset="0"/>
              </a:rPr>
              <a:t> or deallocate memory similar to using dynamic memory allocation in languages such as C or C++.</a:t>
            </a:r>
            <a:endParaRPr lang="en-IN" dirty="0">
              <a:effectLst/>
              <a:latin typeface="Times New Roman" panose="02020603050405020304" pitchFamily="18" charset="0"/>
              <a:ea typeface="Times New Roman" panose="02020603050405020304" pitchFamily="18" charset="0"/>
            </a:endParaRPr>
          </a:p>
          <a:p>
            <a:pPr lvl="1">
              <a:buClrTx/>
              <a:buSzPct val="100000"/>
              <a:buFont typeface="Arial" panose="020B0604020202020204" pitchFamily="34" charset="0"/>
              <a:buChar char="•"/>
            </a:pPr>
            <a:r>
              <a:rPr lang="en-IN" dirty="0">
                <a:solidFill>
                  <a:srgbClr val="282829"/>
                </a:solidFill>
                <a:effectLst/>
                <a:latin typeface="Calibri" panose="020F0502020204030204" pitchFamily="34" charset="0"/>
                <a:ea typeface="Calibri" panose="020F0502020204030204" pitchFamily="34" charset="0"/>
              </a:rPr>
              <a:t>Main objective of Garbage Collector is to free heap memory by destroying </a:t>
            </a:r>
            <a:r>
              <a:rPr lang="en-IN" b="1" dirty="0">
                <a:solidFill>
                  <a:srgbClr val="282829"/>
                </a:solidFill>
                <a:effectLst/>
                <a:latin typeface="Calibri" panose="020F0502020204030204" pitchFamily="34" charset="0"/>
                <a:ea typeface="Calibri" panose="020F0502020204030204" pitchFamily="34" charset="0"/>
              </a:rPr>
              <a:t>unreachable objects</a:t>
            </a:r>
            <a:r>
              <a:rPr lang="en-IN" dirty="0">
                <a:solidFill>
                  <a:srgbClr val="282829"/>
                </a:solidFill>
                <a:effectLst/>
                <a:latin typeface="Calibri" panose="020F0502020204030204" pitchFamily="34" charset="0"/>
                <a:ea typeface="Calibri" panose="020F0502020204030204" pitchFamily="34" charset="0"/>
              </a:rPr>
              <a:t>.</a:t>
            </a:r>
            <a:endParaRPr lang="en-IN" dirty="0"/>
          </a:p>
        </p:txBody>
      </p:sp>
    </p:spTree>
    <p:extLst>
      <p:ext uri="{BB962C8B-B14F-4D97-AF65-F5344CB8AC3E}">
        <p14:creationId xmlns:p14="http://schemas.microsoft.com/office/powerpoint/2010/main" val="2323906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8B99-CC3D-C5F7-A1D5-BBB1440E53A7}"/>
              </a:ext>
            </a:extLst>
          </p:cNvPr>
          <p:cNvSpPr>
            <a:spLocks noGrp="1"/>
          </p:cNvSpPr>
          <p:nvPr>
            <p:ph type="title"/>
          </p:nvPr>
        </p:nvSpPr>
        <p:spPr>
          <a:xfrm>
            <a:off x="381499" y="4478084"/>
            <a:ext cx="6180666" cy="502024"/>
          </a:xfrm>
        </p:spPr>
        <p:txBody>
          <a:bodyPr>
            <a:normAutofit/>
          </a:bodyPr>
          <a:lstStyle/>
          <a:p>
            <a:pPr marL="285750" indent="-285750">
              <a:buFont typeface="Wingdings" panose="05000000000000000000" pitchFamily="2" charset="2"/>
              <a:buChar char="v"/>
            </a:pPr>
            <a:r>
              <a:rPr lang="en-IN" sz="18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Times New Roman" panose="02020603050405020304" pitchFamily="18" charset="0"/>
                <a:cs typeface="Calibri" panose="020F0502020204030204" pitchFamily="34" charset="0"/>
              </a:rPr>
              <a:t>Disadvantages Of Object Oriented Programming:</a:t>
            </a:r>
            <a:endParaRPr lang="en-IN" dirty="0"/>
          </a:p>
        </p:txBody>
      </p:sp>
      <p:sp>
        <p:nvSpPr>
          <p:cNvPr id="3" name="Content Placeholder 2">
            <a:extLst>
              <a:ext uri="{FF2B5EF4-FFF2-40B4-BE49-F238E27FC236}">
                <a16:creationId xmlns:a16="http://schemas.microsoft.com/office/drawing/2014/main" id="{7DA46EFD-2F33-ADDE-5629-5D52A28C862A}"/>
              </a:ext>
            </a:extLst>
          </p:cNvPr>
          <p:cNvSpPr>
            <a:spLocks noGrp="1"/>
          </p:cNvSpPr>
          <p:nvPr>
            <p:ph idx="1"/>
          </p:nvPr>
        </p:nvSpPr>
        <p:spPr>
          <a:xfrm>
            <a:off x="381499" y="4980108"/>
            <a:ext cx="8583207" cy="1389435"/>
          </a:xfrm>
        </p:spPr>
        <p:txBody>
          <a:bodyPr>
            <a:normAutofit/>
          </a:bodyPr>
          <a:lstStyle/>
          <a:p>
            <a:r>
              <a:rPr lang="en-IN" sz="1600" dirty="0">
                <a:solidFill>
                  <a:srgbClr val="333333"/>
                </a:solidFill>
                <a:effectLst/>
                <a:latin typeface="Calibri" panose="020F0502020204030204" pitchFamily="34" charset="0"/>
                <a:ea typeface="Calibri" panose="020F0502020204030204" pitchFamily="34" charset="0"/>
              </a:rPr>
              <a:t>Object oriented programming needs mastery. Programmers should be well-versed with all its concepts like polymorphism and inheritance to code in it. Programs developed using object-oriented programming approach tends to be slower in execution than those developed using procedural programming because object-oriented programming needs a greater number of instructions to execute in a program.</a:t>
            </a:r>
            <a:endParaRPr lang="en-IN" sz="1600" dirty="0"/>
          </a:p>
        </p:txBody>
      </p:sp>
      <p:pic>
        <p:nvPicPr>
          <p:cNvPr id="8196" name="Picture 4" descr="Bjarne Stroustrup quote: Certainly not every good program is object-oriented,  and not every...">
            <a:extLst>
              <a:ext uri="{FF2B5EF4-FFF2-40B4-BE49-F238E27FC236}">
                <a16:creationId xmlns:a16="http://schemas.microsoft.com/office/drawing/2014/main" id="{91D90E74-B7B7-9302-7BDC-B424F4C0A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448" y="160324"/>
            <a:ext cx="6583307" cy="29672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0662E12-00D4-8D9A-F5B4-D308EB67F3E4}"/>
              </a:ext>
            </a:extLst>
          </p:cNvPr>
          <p:cNvSpPr txBox="1"/>
          <p:nvPr/>
        </p:nvSpPr>
        <p:spPr>
          <a:xfrm>
            <a:off x="495299" y="3510440"/>
            <a:ext cx="8944535" cy="584775"/>
          </a:xfrm>
          <a:prstGeom prst="rect">
            <a:avLst/>
          </a:prstGeom>
          <a:noFill/>
        </p:spPr>
        <p:txBody>
          <a:bodyPr wrap="square">
            <a:spAutoFit/>
          </a:bodyPr>
          <a:lstStyle/>
          <a:p>
            <a:pPr fontAlgn="base"/>
            <a:r>
              <a:rPr lang="en-IN" sz="1600" dirty="0">
                <a:solidFill>
                  <a:srgbClr val="333333"/>
                </a:solidFill>
                <a:effectLst/>
                <a:latin typeface="Lucida Handwriting" panose="03010101010101010101" pitchFamily="66" charset="0"/>
                <a:ea typeface="Times New Roman" panose="02020603050405020304" pitchFamily="18" charset="0"/>
              </a:rPr>
              <a:t>Now let’s see </a:t>
            </a:r>
            <a:r>
              <a:rPr lang="en-IN" sz="1600" dirty="0">
                <a:solidFill>
                  <a:srgbClr val="333333"/>
                </a:solidFill>
                <a:latin typeface="Lucida Handwriting" panose="03010101010101010101" pitchFamily="66" charset="0"/>
                <a:ea typeface="Times New Roman" panose="02020603050405020304" pitchFamily="18" charset="0"/>
              </a:rPr>
              <a:t>some</a:t>
            </a:r>
            <a:r>
              <a:rPr lang="en-IN" sz="1600" dirty="0">
                <a:solidFill>
                  <a:srgbClr val="333333"/>
                </a:solidFill>
                <a:effectLst/>
                <a:latin typeface="Lucida Handwriting" panose="03010101010101010101" pitchFamily="66" charset="0"/>
                <a:ea typeface="Times New Roman" panose="02020603050405020304" pitchFamily="18" charset="0"/>
              </a:rPr>
              <a:t> disadvantages of object oriented programming, so that you can make your mind clear before choosing one for your applications …</a:t>
            </a:r>
            <a:endParaRPr lang="en-IN" sz="1600" dirty="0">
              <a:effectLst/>
              <a:latin typeface="Lucida Handwriting" panose="03010101010101010101" pitchFamily="66"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E520E0E-24A3-6DF6-E20F-7815BECE54A9}"/>
                  </a:ext>
                </a:extLst>
              </p14:cNvPr>
              <p14:cNvContentPartPr/>
              <p14:nvPr/>
            </p14:nvContentPartPr>
            <p14:xfrm>
              <a:off x="5136501" y="2813859"/>
              <a:ext cx="1198440" cy="91440"/>
            </p14:xfrm>
          </p:contentPart>
        </mc:Choice>
        <mc:Fallback xmlns="">
          <p:pic>
            <p:nvPicPr>
              <p:cNvPr id="6" name="Ink 5">
                <a:extLst>
                  <a:ext uri="{FF2B5EF4-FFF2-40B4-BE49-F238E27FC236}">
                    <a16:creationId xmlns:a16="http://schemas.microsoft.com/office/drawing/2014/main" id="{AE520E0E-24A3-6DF6-E20F-7815BECE54A9}"/>
                  </a:ext>
                </a:extLst>
              </p:cNvPr>
              <p:cNvPicPr/>
              <p:nvPr/>
            </p:nvPicPr>
            <p:blipFill>
              <a:blip r:embed="rId4"/>
              <a:stretch>
                <a:fillRect/>
              </a:stretch>
            </p:blipFill>
            <p:spPr>
              <a:xfrm>
                <a:off x="5073861" y="2751219"/>
                <a:ext cx="1324080" cy="217080"/>
              </a:xfrm>
              <a:prstGeom prst="rect">
                <a:avLst/>
              </a:prstGeom>
            </p:spPr>
          </p:pic>
        </mc:Fallback>
      </mc:AlternateContent>
    </p:spTree>
    <p:extLst>
      <p:ext uri="{BB962C8B-B14F-4D97-AF65-F5344CB8AC3E}">
        <p14:creationId xmlns:p14="http://schemas.microsoft.com/office/powerpoint/2010/main" val="309740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9182-A891-7867-DA2E-4A24086B7AF4}"/>
              </a:ext>
            </a:extLst>
          </p:cNvPr>
          <p:cNvSpPr>
            <a:spLocks noGrp="1"/>
          </p:cNvSpPr>
          <p:nvPr>
            <p:ph type="title"/>
          </p:nvPr>
        </p:nvSpPr>
        <p:spPr>
          <a:xfrm>
            <a:off x="363570" y="259976"/>
            <a:ext cx="5938619" cy="528918"/>
          </a:xfrm>
        </p:spPr>
        <p:txBody>
          <a:bodyPr>
            <a:normAutofit/>
          </a:bodyPr>
          <a:lstStyle/>
          <a:p>
            <a:pPr marL="285750" indent="-285750">
              <a:buFont typeface="Wingdings" panose="05000000000000000000" pitchFamily="2" charset="2"/>
              <a:buChar char="v"/>
            </a:pPr>
            <a:r>
              <a:rPr lang="en-IN" sz="1800" dirty="0">
                <a:ln>
                  <a:noFill/>
                </a:ln>
                <a:solidFill>
                  <a:srgbClr val="4472C4"/>
                </a:solidFill>
                <a:latin typeface="Cooper Black" panose="0208090404030B020404" pitchFamily="18" charset="0"/>
                <a:ea typeface="Times New Roman" panose="02020603050405020304" pitchFamily="18" charset="0"/>
                <a:cs typeface="Calibri" panose="020F0502020204030204" pitchFamily="34" charset="0"/>
              </a:rPr>
              <a:t>References Used:</a:t>
            </a:r>
            <a:endParaRPr lang="en-IN" sz="1800" dirty="0"/>
          </a:p>
        </p:txBody>
      </p:sp>
      <p:sp>
        <p:nvSpPr>
          <p:cNvPr id="3" name="Content Placeholder 2">
            <a:extLst>
              <a:ext uri="{FF2B5EF4-FFF2-40B4-BE49-F238E27FC236}">
                <a16:creationId xmlns:a16="http://schemas.microsoft.com/office/drawing/2014/main" id="{971ECDB2-D1EB-C95E-0936-CC84BEEDFE3C}"/>
              </a:ext>
            </a:extLst>
          </p:cNvPr>
          <p:cNvSpPr>
            <a:spLocks noGrp="1"/>
          </p:cNvSpPr>
          <p:nvPr>
            <p:ph idx="1"/>
          </p:nvPr>
        </p:nvSpPr>
        <p:spPr>
          <a:xfrm>
            <a:off x="560793" y="726142"/>
            <a:ext cx="9121090" cy="5871882"/>
          </a:xfrm>
        </p:spPr>
        <p:txBody>
          <a:bodyPr>
            <a:noAutofit/>
          </a:bodyPr>
          <a:lstStyle/>
          <a:p>
            <a:pPr marL="0" indent="0">
              <a:lnSpc>
                <a:spcPct val="107000"/>
              </a:lnSpc>
              <a:spcAft>
                <a:spcPts val="800"/>
              </a:spcAft>
              <a:buNone/>
            </a:pPr>
            <a:r>
              <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a:t>
            </a:r>
            <a:r>
              <a:rPr lang="en-IN" sz="1400" u="sng"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https://study.com/academy/lesson/oop-object-oriented-programming-objects-classes-interfaces.html</a:t>
            </a:r>
            <a:endParaRPr lang="en-IN" sz="1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a:t>
            </a:r>
            <a:r>
              <a:rPr lang="en-IN" sz="1400" u="sng"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https://www.geeksforgeeks.org/operator-overloading-c/</a:t>
            </a:r>
            <a:endParaRPr lang="en-IN" sz="1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a:t>
            </a:r>
            <a:r>
              <a:rPr lang="en-IN" sz="1400" u="sng"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https://en.wikipedia.org/wiki/Access_modifiers#:~:text=Access%20modifiers%20(or%20access%20specifiers,are%20only%20three%20access%20modifiers.</a:t>
            </a:r>
            <a:endParaRPr lang="en-IN" sz="1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 </a:t>
            </a:r>
            <a:r>
              <a:rPr lang="en-IN" sz="1400" u="sng"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https://www.javatpoint.com/what-is-data-hiding</a:t>
            </a:r>
            <a:endParaRPr lang="en-IN" sz="1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 </a:t>
            </a:r>
            <a:r>
              <a:rPr lang="en-IN" sz="1400" u="sng"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https://www.codingninjas.com/blog/2020/12/18/difference-procedural-object-oriented-programming/</a:t>
            </a:r>
            <a:endParaRPr lang="en-IN" sz="1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6. </a:t>
            </a:r>
            <a:r>
              <a:rPr lang="en-IN" sz="1400" u="sng"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https://en.wikipedia.org/wiki/Object-oriented_programming</a:t>
            </a:r>
            <a:endParaRPr lang="en-IN" sz="1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7. </a:t>
            </a:r>
            <a:r>
              <a:rPr lang="en-IN" sz="1400" u="sng"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https://www.youtube.com/watch?v=pTB0EiLXUC8</a:t>
            </a:r>
            <a:endParaRPr lang="en-IN" sz="1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 </a:t>
            </a:r>
            <a:r>
              <a:rPr lang="en-IN" sz="1400" u="sng"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https://www.youtube.com/watch?v=wN0x9eZLix4&amp;ab_channel=freeCodeCamp.org</a:t>
            </a:r>
            <a:endParaRPr lang="en-IN" sz="1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9. </a:t>
            </a:r>
            <a:r>
              <a:rPr lang="en-IN" sz="1400" u="sng"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hlinkClick r:id="rId10">
                  <a:extLst>
                    <a:ext uri="{A12FA001-AC4F-418D-AE19-62706E023703}">
                      <ahyp:hlinkClr xmlns:ahyp="http://schemas.microsoft.com/office/drawing/2018/hyperlinkcolor" val="tx"/>
                    </a:ext>
                  </a:extLst>
                </a:hlinkClick>
              </a:rPr>
              <a:t>https://www.tutorialspoint.com/pure-virtual-functions-and-abstract-classes-in-cplusplus</a:t>
            </a:r>
            <a:endParaRPr lang="en-IN" sz="1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 </a:t>
            </a:r>
            <a:r>
              <a:rPr lang="en-IN" sz="1400" u="sng"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hlinkClick r:id="rId11">
                  <a:extLst>
                    <a:ext uri="{A12FA001-AC4F-418D-AE19-62706E023703}">
                      <ahyp:hlinkClr xmlns:ahyp="http://schemas.microsoft.com/office/drawing/2018/hyperlinkcolor" val="tx"/>
                    </a:ext>
                  </a:extLst>
                </a:hlinkClick>
              </a:rPr>
              <a:t>https://www.programiz.com/cpp-programming/virtual-functions</a:t>
            </a:r>
            <a:endParaRPr lang="en-IN" sz="1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11. </a:t>
            </a:r>
            <a:r>
              <a:rPr lang="en-IN" sz="1400" u="sng"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hlinkClick r:id="rId12">
                  <a:extLst>
                    <a:ext uri="{A12FA001-AC4F-418D-AE19-62706E023703}">
                      <ahyp:hlinkClr xmlns:ahyp="http://schemas.microsoft.com/office/drawing/2018/hyperlinkcolor" val="tx"/>
                    </a:ext>
                  </a:extLst>
                </a:hlinkClick>
              </a:rPr>
              <a:t>https://www.geeksforgeeks.org/difference-between-constructor-and-destructor-in-c/</a:t>
            </a:r>
            <a:endParaRPr lang="en-IN" sz="1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 </a:t>
            </a:r>
            <a:r>
              <a:rPr lang="en-IN" sz="1400" u="sng"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hlinkClick r:id="rId13">
                  <a:extLst>
                    <a:ext uri="{A12FA001-AC4F-418D-AE19-62706E023703}">
                      <ahyp:hlinkClr xmlns:ahyp="http://schemas.microsoft.com/office/drawing/2018/hyperlinkcolor" val="tx"/>
                    </a:ext>
                  </a:extLst>
                </a:hlinkClick>
              </a:rPr>
              <a:t>https://qr.ae/pvFUuk</a:t>
            </a:r>
            <a:endParaRPr lang="en-IN" sz="1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210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7FD-2348-1F4A-2767-1DAEEFF8BF6C}"/>
              </a:ext>
            </a:extLst>
          </p:cNvPr>
          <p:cNvSpPr>
            <a:spLocks noGrp="1"/>
          </p:cNvSpPr>
          <p:nvPr>
            <p:ph type="title"/>
          </p:nvPr>
        </p:nvSpPr>
        <p:spPr>
          <a:xfrm>
            <a:off x="435287" y="354641"/>
            <a:ext cx="8134972" cy="510988"/>
          </a:xfrm>
        </p:spPr>
        <p:txBody>
          <a:bodyPr>
            <a:normAutofit/>
          </a:bodyPr>
          <a:lstStyle/>
          <a:p>
            <a:pPr marL="285750" indent="-285750">
              <a:buFont typeface="Wingdings" panose="05000000000000000000" pitchFamily="2" charset="2"/>
              <a:buChar char="v"/>
            </a:pPr>
            <a:r>
              <a:rPr lang="en-IN" sz="18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Times New Roman" panose="02020603050405020304" pitchFamily="18" charset="0"/>
                <a:cs typeface="Calibri" panose="020F0502020204030204" pitchFamily="34" charset="0"/>
              </a:rPr>
              <a:t>Background:</a:t>
            </a:r>
            <a:endParaRPr lang="en-IN" dirty="0"/>
          </a:p>
        </p:txBody>
      </p:sp>
      <p:sp>
        <p:nvSpPr>
          <p:cNvPr id="3" name="Content Placeholder 2">
            <a:extLst>
              <a:ext uri="{FF2B5EF4-FFF2-40B4-BE49-F238E27FC236}">
                <a16:creationId xmlns:a16="http://schemas.microsoft.com/office/drawing/2014/main" id="{4476309A-ADE1-A1DA-A928-B57DC7841E4C}"/>
              </a:ext>
            </a:extLst>
          </p:cNvPr>
          <p:cNvSpPr>
            <a:spLocks noGrp="1"/>
          </p:cNvSpPr>
          <p:nvPr>
            <p:ph idx="1"/>
          </p:nvPr>
        </p:nvSpPr>
        <p:spPr>
          <a:xfrm>
            <a:off x="435287" y="865629"/>
            <a:ext cx="8905937" cy="2334771"/>
          </a:xfrm>
        </p:spPr>
        <p:txBody>
          <a:bodyPr/>
          <a:lstStyle/>
          <a:p>
            <a:r>
              <a:rPr lang="en-US" b="0" i="0" dirty="0">
                <a:solidFill>
                  <a:srgbClr val="24292F"/>
                </a:solidFill>
                <a:effectLst/>
                <a:latin typeface="-apple-system"/>
              </a:rPr>
              <a:t>There are several approaches to programming paradigms. But the two most popular and important ones are procedural programming and object-oriented programming. From a beginner’s point of view, procedural programming is easier to learn and more simple to use. But as your application grows and your codebase becomes larger, development and maintenance of your code becomes more difficult. This is where OOP comes to the rescue. OOP makes your code easier to debug and provides better flexibility and reusability. The ever-growing popularity of Object Oriented Programming and Object Oriented Languages stand to testify the benefits of the paradigm.</a:t>
            </a:r>
            <a:endParaRPr lang="en-IN" dirty="0"/>
          </a:p>
        </p:txBody>
      </p:sp>
      <p:pic>
        <p:nvPicPr>
          <p:cNvPr id="7170" name="Picture 2" descr="Object Oriented Programming (OOP) PowerPoint Template - PPT Slides |  SketchBubble">
            <a:extLst>
              <a:ext uri="{FF2B5EF4-FFF2-40B4-BE49-F238E27FC236}">
                <a16:creationId xmlns:a16="http://schemas.microsoft.com/office/drawing/2014/main" id="{360CE640-6823-CD2B-70B0-B3E8759CCB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0109"/>
          <a:stretch/>
        </p:blipFill>
        <p:spPr bwMode="auto">
          <a:xfrm>
            <a:off x="766979" y="3198637"/>
            <a:ext cx="5793193" cy="34711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1155CAB-360A-4E96-8E1E-DA4008D8E4AB}"/>
              </a:ext>
            </a:extLst>
          </p:cNvPr>
          <p:cNvSpPr txBox="1"/>
          <p:nvPr/>
        </p:nvSpPr>
        <p:spPr>
          <a:xfrm>
            <a:off x="6076077" y="4378821"/>
            <a:ext cx="2736229" cy="1110817"/>
          </a:xfrm>
          <a:prstGeom prst="rect">
            <a:avLst/>
          </a:prstGeom>
          <a:noFill/>
        </p:spPr>
        <p:txBody>
          <a:bodyPr wrap="square">
            <a:spAutoFit/>
          </a:bodyPr>
          <a:lstStyle/>
          <a:p>
            <a:pPr marL="914400" indent="-226695">
              <a:lnSpc>
                <a:spcPct val="107000"/>
              </a:lnSpc>
              <a:spcAft>
                <a:spcPts val="800"/>
              </a:spcAft>
            </a:pPr>
            <a:r>
              <a:rPr lang="en-IN" sz="3200" dirty="0">
                <a:solidFill>
                  <a:srgbClr val="333333"/>
                </a:solidFill>
                <a:effectLst/>
                <a:latin typeface="Forte" panose="03060902040502070203" pitchFamily="66" charset="0"/>
                <a:ea typeface="Times New Roman" panose="02020603050405020304" pitchFamily="18" charset="0"/>
                <a:cs typeface="Calibri" panose="020F0502020204030204" pitchFamily="34" charset="0"/>
              </a:rPr>
              <a:t>&amp; many more…</a:t>
            </a:r>
            <a:endParaRPr lang="en-IN" sz="3200" dirty="0">
              <a:effectLst/>
              <a:latin typeface="Forte" panose="03060902040502070203"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893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randombar(horizont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6A0404-E144-4A54-D711-D1FD27A491F8}"/>
              </a:ext>
            </a:extLst>
          </p:cNvPr>
          <p:cNvSpPr>
            <a:spLocks noGrp="1"/>
          </p:cNvSpPr>
          <p:nvPr>
            <p:ph idx="1"/>
          </p:nvPr>
        </p:nvSpPr>
        <p:spPr>
          <a:xfrm>
            <a:off x="2137330" y="4078941"/>
            <a:ext cx="6110199" cy="2474259"/>
          </a:xfrm>
          <a:blipFill>
            <a:blip r:embed="rId2"/>
            <a:tile tx="0" ty="0" sx="100000" sy="100000" flip="none" algn="tl"/>
          </a:blipFill>
        </p:spPr>
        <p:style>
          <a:lnRef idx="0">
            <a:schemeClr val="accent1"/>
          </a:lnRef>
          <a:fillRef idx="3">
            <a:schemeClr val="accent1"/>
          </a:fillRef>
          <a:effectRef idx="3">
            <a:schemeClr val="accent1"/>
          </a:effectRef>
          <a:fontRef idx="minor">
            <a:schemeClr val="lt1"/>
          </a:fontRef>
        </p:style>
        <p:txBody>
          <a:bodyPr>
            <a:noAutofit/>
          </a:bodyPr>
          <a:lstStyle/>
          <a:p>
            <a:pPr marL="0" indent="0">
              <a:buNone/>
            </a:pPr>
            <a:r>
              <a:rPr lang="en-US" b="1" dirty="0">
                <a:solidFill>
                  <a:srgbClr val="C586C0"/>
                </a:solidFill>
                <a:effectLst>
                  <a:outerShdw blurRad="38100" dist="38100" dir="2700000" algn="tl">
                    <a:srgbClr val="000000">
                      <a:alpha val="43137"/>
                    </a:srgbClr>
                  </a:outerShdw>
                </a:effectLst>
                <a:latin typeface="Consolas" panose="020B0609020204030204" pitchFamily="49" charset="0"/>
              </a:rPr>
              <a:t>#include</a:t>
            </a:r>
            <a:r>
              <a:rPr lang="en-US" b="1" dirty="0">
                <a:solidFill>
                  <a:srgbClr val="569CD6"/>
                </a:solidFill>
                <a:effectLst>
                  <a:outerShdw blurRad="38100" dist="38100" dir="2700000" algn="tl">
                    <a:srgbClr val="000000">
                      <a:alpha val="43137"/>
                    </a:srgbClr>
                  </a:outerShdw>
                </a:effectLst>
                <a:latin typeface="Consolas" panose="020B0609020204030204" pitchFamily="49" charset="0"/>
              </a:rPr>
              <a:t> </a:t>
            </a:r>
            <a:r>
              <a:rPr lang="en-US" b="1" dirty="0">
                <a:solidFill>
                  <a:srgbClr val="CE9178"/>
                </a:solidFill>
                <a:effectLst>
                  <a:outerShdw blurRad="38100" dist="38100" dir="2700000" algn="tl">
                    <a:srgbClr val="000000">
                      <a:alpha val="43137"/>
                    </a:srgbClr>
                  </a:outerShdw>
                </a:effectLst>
                <a:latin typeface="Consolas" panose="020B0609020204030204" pitchFamily="49" charset="0"/>
              </a:rPr>
              <a:t>&lt;iostream&gt;</a:t>
            </a:r>
            <a:endParaRPr lang="en-US" b="1" dirty="0">
              <a:solidFill>
                <a:srgbClr val="D4D4D4"/>
              </a:solidFill>
              <a:effectLst>
                <a:outerShdw blurRad="38100" dist="38100" dir="2700000" algn="tl">
                  <a:srgbClr val="000000">
                    <a:alpha val="43137"/>
                  </a:srgbClr>
                </a:outerShdw>
              </a:effectLst>
              <a:latin typeface="Consolas" panose="020B0609020204030204" pitchFamily="49" charset="0"/>
            </a:endParaRPr>
          </a:p>
          <a:p>
            <a:pPr marL="0" indent="0">
              <a:buNone/>
            </a:pPr>
            <a:r>
              <a:rPr lang="en-US" b="1"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b="1"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b="1" dirty="0">
                <a:solidFill>
                  <a:srgbClr val="DCDCAA"/>
                </a:solidFill>
                <a:effectLst>
                  <a:outerShdw blurRad="38100" dist="38100" dir="2700000" algn="tl">
                    <a:srgbClr val="000000">
                      <a:alpha val="43137"/>
                    </a:srgbClr>
                  </a:outerShdw>
                </a:effectLst>
                <a:latin typeface="Consolas" panose="020B0609020204030204" pitchFamily="49" charset="0"/>
              </a:rPr>
              <a:t>main</a:t>
            </a:r>
            <a:r>
              <a:rPr lang="en-US" b="1" dirty="0">
                <a:solidFill>
                  <a:srgbClr val="D4D4D4"/>
                </a:solidFill>
                <a:effectLst>
                  <a:outerShdw blurRad="38100" dist="38100" dir="2700000" algn="tl">
                    <a:srgbClr val="000000">
                      <a:alpha val="43137"/>
                    </a:srgbClr>
                  </a:outerShdw>
                </a:effectLst>
                <a:latin typeface="Consolas" panose="020B0609020204030204" pitchFamily="49" charset="0"/>
              </a:rPr>
              <a:t>()</a:t>
            </a:r>
          </a:p>
          <a:p>
            <a:pPr marL="0" indent="0">
              <a:buNone/>
            </a:pPr>
            <a:r>
              <a:rPr lang="en-US" b="1" dirty="0">
                <a:solidFill>
                  <a:srgbClr val="D4D4D4"/>
                </a:solidFill>
                <a:effectLst>
                  <a:outerShdw blurRad="38100" dist="38100" dir="2700000" algn="tl">
                    <a:srgbClr val="000000">
                      <a:alpha val="43137"/>
                    </a:srgbClr>
                  </a:outerShdw>
                </a:effectLst>
                <a:latin typeface="Consolas" panose="020B0609020204030204" pitchFamily="49" charset="0"/>
              </a:rPr>
              <a:t>{</a:t>
            </a:r>
          </a:p>
          <a:p>
            <a:pPr marL="0" indent="0">
              <a:buNone/>
            </a:pPr>
            <a:r>
              <a:rPr lang="en-US" b="1"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b="1" dirty="0">
                <a:solidFill>
                  <a:srgbClr val="4EC9B0"/>
                </a:solidFill>
                <a:effectLst>
                  <a:outerShdw blurRad="38100" dist="38100" dir="2700000" algn="tl">
                    <a:srgbClr val="000000">
                      <a:alpha val="43137"/>
                    </a:srgbClr>
                  </a:outerShdw>
                </a:effectLst>
                <a:latin typeface="Consolas" panose="020B0609020204030204" pitchFamily="49" charset="0"/>
              </a:rPr>
              <a:t>std</a:t>
            </a:r>
            <a:r>
              <a:rPr lang="en-US" b="1"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D4D4D4"/>
                </a:solidFill>
                <a:effectLst>
                  <a:outerShdw blurRad="38100" dist="38100" dir="2700000" algn="tl">
                    <a:srgbClr val="000000">
                      <a:alpha val="43137"/>
                    </a:srgbClr>
                  </a:outerShdw>
                </a:effectLst>
                <a:latin typeface="Consolas" panose="020B0609020204030204" pitchFamily="49" charset="0"/>
              </a:rPr>
              <a:t>cout</a:t>
            </a:r>
            <a:r>
              <a:rPr lang="en-US" b="1" dirty="0">
                <a:solidFill>
                  <a:srgbClr val="D4D4D4"/>
                </a:solidFill>
                <a:effectLst>
                  <a:outerShdw blurRad="38100" dist="38100" dir="2700000" algn="tl">
                    <a:srgbClr val="000000">
                      <a:alpha val="43137"/>
                    </a:srgbClr>
                  </a:outerShdw>
                </a:effectLst>
                <a:latin typeface="Consolas" panose="020B0609020204030204" pitchFamily="49" charset="0"/>
              </a:rPr>
              <a:t> &lt;&lt; </a:t>
            </a:r>
            <a:r>
              <a:rPr lang="en-US" b="1" dirty="0">
                <a:solidFill>
                  <a:srgbClr val="CE9178"/>
                </a:solidFill>
                <a:effectLst>
                  <a:outerShdw blurRad="38100" dist="38100" dir="2700000" algn="tl">
                    <a:srgbClr val="000000">
                      <a:alpha val="43137"/>
                    </a:srgbClr>
                  </a:outerShdw>
                </a:effectLst>
                <a:latin typeface="Consolas" panose="020B0609020204030204" pitchFamily="49" charset="0"/>
              </a:rPr>
              <a:t>"KEEP CODING"</a:t>
            </a:r>
            <a:r>
              <a:rPr lang="en-US" b="1" dirty="0">
                <a:solidFill>
                  <a:srgbClr val="D4D4D4"/>
                </a:solidFill>
                <a:effectLst>
                  <a:outerShdw blurRad="38100" dist="38100" dir="2700000" algn="tl">
                    <a:srgbClr val="000000">
                      <a:alpha val="43137"/>
                    </a:srgbClr>
                  </a:outerShdw>
                </a:effectLst>
                <a:latin typeface="Consolas" panose="020B0609020204030204" pitchFamily="49" charset="0"/>
              </a:rPr>
              <a:t> &lt;&lt; </a:t>
            </a:r>
            <a:r>
              <a:rPr lang="en-US" b="1" dirty="0">
                <a:solidFill>
                  <a:srgbClr val="4EC9B0"/>
                </a:solidFill>
                <a:effectLst>
                  <a:outerShdw blurRad="38100" dist="38100" dir="2700000" algn="tl">
                    <a:srgbClr val="000000">
                      <a:alpha val="43137"/>
                    </a:srgbClr>
                  </a:outerShdw>
                </a:effectLst>
                <a:latin typeface="Consolas" panose="020B0609020204030204" pitchFamily="49" charset="0"/>
              </a:rPr>
              <a:t>std</a:t>
            </a:r>
            <a:r>
              <a:rPr lang="en-US" b="1"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D4D4D4"/>
                </a:solidFill>
                <a:effectLst>
                  <a:outerShdw blurRad="38100" dist="38100" dir="2700000" algn="tl">
                    <a:srgbClr val="000000">
                      <a:alpha val="43137"/>
                    </a:srgbClr>
                  </a:outerShdw>
                </a:effectLst>
                <a:latin typeface="Consolas" panose="020B0609020204030204" pitchFamily="49" charset="0"/>
              </a:rPr>
              <a:t>endl</a:t>
            </a:r>
            <a:r>
              <a:rPr lang="en-US" b="1" dirty="0">
                <a:solidFill>
                  <a:srgbClr val="D4D4D4"/>
                </a:solidFill>
                <a:effectLst>
                  <a:outerShdw blurRad="38100" dist="38100" dir="2700000" algn="tl">
                    <a:srgbClr val="000000">
                      <a:alpha val="43137"/>
                    </a:srgbClr>
                  </a:outerShdw>
                </a:effectLst>
                <a:latin typeface="Consolas" panose="020B0609020204030204" pitchFamily="49" charset="0"/>
              </a:rPr>
              <a:t>;</a:t>
            </a:r>
          </a:p>
          <a:p>
            <a:pPr marL="0" indent="0">
              <a:buNone/>
            </a:pPr>
            <a:r>
              <a:rPr lang="en-US" b="1"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b="1" dirty="0">
                <a:solidFill>
                  <a:srgbClr val="C586C0"/>
                </a:solidFill>
                <a:effectLst>
                  <a:outerShdw blurRad="38100" dist="38100" dir="2700000" algn="tl">
                    <a:srgbClr val="000000">
                      <a:alpha val="43137"/>
                    </a:srgbClr>
                  </a:outerShdw>
                </a:effectLst>
                <a:latin typeface="Consolas" panose="020B0609020204030204" pitchFamily="49" charset="0"/>
              </a:rPr>
              <a:t>return</a:t>
            </a:r>
            <a:r>
              <a:rPr lang="en-US" b="1"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b="1"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b="1" dirty="0">
                <a:solidFill>
                  <a:srgbClr val="D4D4D4"/>
                </a:solidFill>
                <a:effectLst>
                  <a:outerShdw blurRad="38100" dist="38100" dir="2700000" algn="tl">
                    <a:srgbClr val="000000">
                      <a:alpha val="43137"/>
                    </a:srgbClr>
                  </a:outerShdw>
                </a:effectLst>
                <a:latin typeface="Consolas" panose="020B0609020204030204" pitchFamily="49" charset="0"/>
              </a:rPr>
              <a:t>;</a:t>
            </a:r>
          </a:p>
          <a:p>
            <a:pPr marL="0" indent="0">
              <a:buNone/>
            </a:pPr>
            <a:r>
              <a:rPr lang="en-US" b="1" dirty="0">
                <a:solidFill>
                  <a:srgbClr val="D4D4D4"/>
                </a:solidFill>
                <a:effectLst>
                  <a:outerShdw blurRad="38100" dist="38100" dir="2700000" algn="tl">
                    <a:srgbClr val="000000">
                      <a:alpha val="43137"/>
                    </a:srgbClr>
                  </a:outerShdw>
                </a:effectLst>
                <a:latin typeface="Consolas" panose="020B0609020204030204" pitchFamily="49" charset="0"/>
              </a:rPr>
              <a:t>}</a:t>
            </a:r>
          </a:p>
        </p:txBody>
      </p:sp>
      <p:pic>
        <p:nvPicPr>
          <p:cNvPr id="9218" name="Picture 2" descr="Artificial Intelligence Best PowerPoint Templates">
            <a:extLst>
              <a:ext uri="{FF2B5EF4-FFF2-40B4-BE49-F238E27FC236}">
                <a16:creationId xmlns:a16="http://schemas.microsoft.com/office/drawing/2014/main" id="{28B5CE21-2999-1065-09D4-64CD4C3E05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66" y="286871"/>
            <a:ext cx="6229475" cy="3504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9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randombar(horizontal)">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 calcmode="lin" valueType="num">
                                      <p:cBhvr>
                                        <p:cTn id="12" dur="1000" fill="hold"/>
                                        <p:tgtEl>
                                          <p:spTgt spid="3">
                                            <p:bg/>
                                          </p:spTgt>
                                        </p:tgtEl>
                                        <p:attrNameLst>
                                          <p:attrName>ppt_w</p:attrName>
                                        </p:attrNameLst>
                                      </p:cBhvr>
                                      <p:tavLst>
                                        <p:tav tm="0">
                                          <p:val>
                                            <p:fltVal val="0"/>
                                          </p:val>
                                        </p:tav>
                                        <p:tav tm="100000">
                                          <p:val>
                                            <p:strVal val="#ppt_w"/>
                                          </p:val>
                                        </p:tav>
                                      </p:tavLst>
                                    </p:anim>
                                    <p:anim calcmode="lin" valueType="num">
                                      <p:cBhvr>
                                        <p:cTn id="13" dur="1000" fill="hold"/>
                                        <p:tgtEl>
                                          <p:spTgt spid="3">
                                            <p:bg/>
                                          </p:spTgt>
                                        </p:tgtEl>
                                        <p:attrNameLst>
                                          <p:attrName>ppt_h</p:attrName>
                                        </p:attrNameLst>
                                      </p:cBhvr>
                                      <p:tavLst>
                                        <p:tav tm="0">
                                          <p:val>
                                            <p:fltVal val="0"/>
                                          </p:val>
                                        </p:tav>
                                        <p:tav tm="100000">
                                          <p:val>
                                            <p:strVal val="#ppt_h"/>
                                          </p:val>
                                        </p:tav>
                                      </p:tavLst>
                                    </p:anim>
                                    <p:anim calcmode="lin" valueType="num">
                                      <p:cBhvr>
                                        <p:cTn id="14" dur="1000" fill="hold"/>
                                        <p:tgtEl>
                                          <p:spTgt spid="3">
                                            <p:bg/>
                                          </p:spTgt>
                                        </p:tgtEl>
                                        <p:attrNameLst>
                                          <p:attrName>style.rotation</p:attrName>
                                        </p:attrNameLst>
                                      </p:cBhvr>
                                      <p:tavLst>
                                        <p:tav tm="0">
                                          <p:val>
                                            <p:fltVal val="90"/>
                                          </p:val>
                                        </p:tav>
                                        <p:tav tm="100000">
                                          <p:val>
                                            <p:fltVal val="0"/>
                                          </p:val>
                                        </p:tav>
                                      </p:tavLst>
                                    </p:anim>
                                    <p:animEffect transition="in" filter="fade">
                                      <p:cBhvr>
                                        <p:cTn id="15" dur="1000"/>
                                        <p:tgtEl>
                                          <p:spTgt spid="3">
                                            <p:bg/>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p:cTn id="20"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3">
                                            <p:txEl>
                                              <p:pRg st="0" end="0"/>
                                            </p:txEl>
                                          </p:spTgt>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
                                            <p:txEl>
                                              <p:pRg st="1" end="1"/>
                                            </p:txEl>
                                          </p:spTgt>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2" dur="500"/>
                                        <p:tgtEl>
                                          <p:spTgt spid="3">
                                            <p:txEl>
                                              <p:pRg st="2" end="2"/>
                                            </p:txEl>
                                          </p:spTgt>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3">
                                            <p:txEl>
                                              <p:pRg st="4" end="4"/>
                                            </p:txEl>
                                          </p:spTgt>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p:cTn id="4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D7BFF-92B8-4E44-BB94-BAC622DC97E2}"/>
              </a:ext>
            </a:extLst>
          </p:cNvPr>
          <p:cNvSpPr>
            <a:spLocks noGrp="1"/>
          </p:cNvSpPr>
          <p:nvPr>
            <p:ph type="title"/>
          </p:nvPr>
        </p:nvSpPr>
        <p:spPr>
          <a:xfrm>
            <a:off x="677334" y="609600"/>
            <a:ext cx="8596668" cy="815788"/>
          </a:xfrm>
        </p:spPr>
        <p:txBody>
          <a:bodyPr>
            <a:normAutofit/>
          </a:bodyPr>
          <a:lstStyle/>
          <a:p>
            <a:r>
              <a:rPr lang="en-IN" sz="28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Calibri" panose="020F0502020204030204" pitchFamily="34" charset="0"/>
              </a:rPr>
              <a:t>Programming </a:t>
            </a:r>
            <a:r>
              <a:rPr lang="en-IN" sz="28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Arial" panose="020B0604020202020204" pitchFamily="34" charset="0"/>
              </a:rPr>
              <a:t>Paradigm:</a:t>
            </a:r>
            <a:r>
              <a:rPr lang="en-IN" sz="2800" dirty="0">
                <a:ln>
                  <a:noFill/>
                </a:ln>
                <a:solidFill>
                  <a:srgbClr val="4472C4"/>
                </a:solidFill>
                <a:effectLst>
                  <a:outerShdw blurRad="38100" dist="25400" dir="5400000" algn="ctr">
                    <a:srgbClr val="6E747A">
                      <a:alpha val="43000"/>
                    </a:srgbClr>
                  </a:outerShdw>
                </a:effectLst>
                <a:latin typeface="Arial" panose="020B0604020202020204" pitchFamily="34" charset="0"/>
                <a:ea typeface="Calibri" panose="020F0502020204030204" pitchFamily="34" charset="0"/>
              </a:rPr>
              <a:t> </a:t>
            </a:r>
            <a:endParaRPr lang="en-IN" sz="2800" dirty="0"/>
          </a:p>
        </p:txBody>
      </p:sp>
      <p:sp>
        <p:nvSpPr>
          <p:cNvPr id="3" name="Content Placeholder 2">
            <a:extLst>
              <a:ext uri="{FF2B5EF4-FFF2-40B4-BE49-F238E27FC236}">
                <a16:creationId xmlns:a16="http://schemas.microsoft.com/office/drawing/2014/main" id="{8C1508F4-8C9D-B42E-53D4-5DE3FF64B90C}"/>
              </a:ext>
            </a:extLst>
          </p:cNvPr>
          <p:cNvSpPr>
            <a:spLocks noGrp="1"/>
          </p:cNvSpPr>
          <p:nvPr>
            <p:ph idx="1"/>
          </p:nvPr>
        </p:nvSpPr>
        <p:spPr>
          <a:xfrm>
            <a:off x="677334" y="1362635"/>
            <a:ext cx="8596668" cy="4678727"/>
          </a:xfrm>
        </p:spPr>
        <p:txBody>
          <a:bodyPr/>
          <a:lstStyle/>
          <a:p>
            <a:r>
              <a:rPr lang="en-IN" b="1" spc="10" dirty="0">
                <a:solidFill>
                  <a:srgbClr val="273239"/>
                </a:solidFill>
                <a:latin typeface="Calibri" panose="020F0502020204030204" pitchFamily="34" charset="0"/>
                <a:ea typeface="Calibri" panose="020F0502020204030204" pitchFamily="34" charset="0"/>
              </a:rPr>
              <a:t>Programming Paradigm</a:t>
            </a:r>
            <a:r>
              <a:rPr lang="en-IN" sz="1800" spc="10" dirty="0">
                <a:solidFill>
                  <a:srgbClr val="273239"/>
                </a:solidFill>
                <a:effectLst/>
                <a:latin typeface="Calibri" panose="020F0502020204030204" pitchFamily="34" charset="0"/>
                <a:ea typeface="Calibri" panose="020F0502020204030204" pitchFamily="34" charset="0"/>
              </a:rPr>
              <a:t> can also be termed as method to solve some problem or do some tasks. Programming paradigm is an approach to solve problem using some programming language or also we can say it is a method to solve a problem using tools and techniques that are available to us following some approach. There are lots for programming language that are known but all of them need to follow some strategy when they are implemented and this methodology/strategy is paradigms.</a:t>
            </a:r>
          </a:p>
          <a:p>
            <a:endParaRPr lang="en-IN" dirty="0"/>
          </a:p>
        </p:txBody>
      </p:sp>
      <p:pic>
        <p:nvPicPr>
          <p:cNvPr id="4" name="Picture 3" descr="Lightbox">
            <a:extLst>
              <a:ext uri="{FF2B5EF4-FFF2-40B4-BE49-F238E27FC236}">
                <a16:creationId xmlns:a16="http://schemas.microsoft.com/office/drawing/2014/main" id="{7CB3F301-6558-22E8-717D-174F4797C5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4910" y="3429000"/>
            <a:ext cx="7132955" cy="303936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5855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2797-8481-B0A3-EFA3-A04EBD8B32D7}"/>
              </a:ext>
            </a:extLst>
          </p:cNvPr>
          <p:cNvSpPr>
            <a:spLocks noGrp="1"/>
          </p:cNvSpPr>
          <p:nvPr>
            <p:ph type="title"/>
          </p:nvPr>
        </p:nvSpPr>
        <p:spPr>
          <a:xfrm>
            <a:off x="677334" y="609600"/>
            <a:ext cx="8596668" cy="600635"/>
          </a:xfrm>
        </p:spPr>
        <p:txBody>
          <a:bodyPr>
            <a:normAutofit/>
          </a:bodyPr>
          <a:lstStyle/>
          <a:p>
            <a:r>
              <a:rPr lang="en-IN" sz="2000" b="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Arial" panose="020B0604020202020204" pitchFamily="34" charset="0"/>
              </a:rPr>
              <a:t>What is a Procedural </a:t>
            </a:r>
            <a:r>
              <a:rPr lang="en-IN" sz="2000" dirty="0">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Arial" panose="020B0604020202020204" pitchFamily="34" charset="0"/>
              </a:rPr>
              <a:t>P</a:t>
            </a:r>
            <a:r>
              <a:rPr lang="en-IN" sz="2000" b="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Arial" panose="020B0604020202020204" pitchFamily="34" charset="0"/>
              </a:rPr>
              <a:t>rogramming ?</a:t>
            </a:r>
            <a:endParaRPr lang="en-IN" sz="2000" dirty="0">
              <a:latin typeface="Cooper Black" panose="0208090404030B020404" pitchFamily="18" charset="0"/>
            </a:endParaRPr>
          </a:p>
        </p:txBody>
      </p:sp>
      <p:sp>
        <p:nvSpPr>
          <p:cNvPr id="3" name="Content Placeholder 2">
            <a:extLst>
              <a:ext uri="{FF2B5EF4-FFF2-40B4-BE49-F238E27FC236}">
                <a16:creationId xmlns:a16="http://schemas.microsoft.com/office/drawing/2014/main" id="{8EA5515D-3A62-CF76-5009-D416BE12CB00}"/>
              </a:ext>
            </a:extLst>
          </p:cNvPr>
          <p:cNvSpPr>
            <a:spLocks noGrp="1"/>
          </p:cNvSpPr>
          <p:nvPr>
            <p:ph idx="1"/>
          </p:nvPr>
        </p:nvSpPr>
        <p:spPr>
          <a:xfrm>
            <a:off x="677334" y="1057836"/>
            <a:ext cx="8596668" cy="2187388"/>
          </a:xfrm>
        </p:spPr>
        <p:txBody>
          <a:bodyPr>
            <a:normAutofit/>
          </a:bodyPr>
          <a:lstStyle/>
          <a:p>
            <a:pPr fontAlgn="base">
              <a:buClrTx/>
              <a:buSzPct val="100000"/>
              <a:buFont typeface="Wingdings" panose="05000000000000000000" pitchFamily="2" charset="2"/>
              <a:buChar char="Ø"/>
            </a:pPr>
            <a:r>
              <a:rPr lang="en-IN" sz="1400" dirty="0">
                <a:solidFill>
                  <a:srgbClr val="333333"/>
                </a:solidFill>
                <a:effectLst/>
                <a:latin typeface="Calibri" panose="020F0502020204030204" pitchFamily="34" charset="0"/>
                <a:ea typeface="Times New Roman" panose="02020603050405020304" pitchFamily="18" charset="0"/>
              </a:rPr>
              <a:t>Procedural programming is also a programming paradigm based on the concept of the procedure call. It is derived from structured programming. Procedures are simply a series of steps to be followed. Some of the first procedural programming languages were </a:t>
            </a:r>
            <a:r>
              <a:rPr lang="en-IN" sz="1400" b="1" dirty="0">
                <a:solidFill>
                  <a:srgbClr val="333333"/>
                </a:solidFill>
                <a:effectLst/>
                <a:latin typeface="Calibri" panose="020F0502020204030204" pitchFamily="34" charset="0"/>
                <a:ea typeface="Times New Roman" panose="02020603050405020304" pitchFamily="18" charset="0"/>
              </a:rPr>
              <a:t>Fortran, ALGOL, C</a:t>
            </a:r>
            <a:r>
              <a:rPr lang="en-IN" sz="1400" dirty="0">
                <a:solidFill>
                  <a:srgbClr val="333333"/>
                </a:solidFill>
                <a:effectLst/>
                <a:latin typeface="Calibri" panose="020F0502020204030204" pitchFamily="34" charset="0"/>
                <a:ea typeface="Times New Roman" panose="02020603050405020304" pitchFamily="18" charset="0"/>
              </a:rPr>
              <a:t> etc. The computer processors provide hardware support to procedural programming through a stack register and also provide instructions for calling procedures and returning from the stack.</a:t>
            </a:r>
            <a:endParaRPr lang="en-IN" sz="1400" dirty="0">
              <a:effectLst/>
              <a:latin typeface="Times New Roman" panose="02020603050405020304" pitchFamily="18" charset="0"/>
              <a:ea typeface="Times New Roman" panose="02020603050405020304" pitchFamily="18" charset="0"/>
            </a:endParaRPr>
          </a:p>
          <a:p>
            <a:pPr fontAlgn="base">
              <a:buClrTx/>
              <a:buSzPct val="100000"/>
              <a:buFont typeface="Wingdings" panose="05000000000000000000" pitchFamily="2" charset="2"/>
              <a:buChar char="Ø"/>
            </a:pPr>
            <a:r>
              <a:rPr lang="en-IN" sz="1400" dirty="0">
                <a:solidFill>
                  <a:srgbClr val="333333"/>
                </a:solidFill>
                <a:effectLst/>
                <a:latin typeface="Calibri" panose="020F0502020204030204" pitchFamily="34" charset="0"/>
                <a:ea typeface="Times New Roman" panose="02020603050405020304" pitchFamily="18" charset="0"/>
              </a:rPr>
              <a:t>Procedural programming languages are also imperative languages to make explicit references to the state of the execution environment. The major difference between these is procedural programming depends on blocks and scope whereas imperative programming may have or not have these features.</a:t>
            </a:r>
          </a:p>
        </p:txBody>
      </p:sp>
      <p:sp>
        <p:nvSpPr>
          <p:cNvPr id="5" name="TextBox 4">
            <a:extLst>
              <a:ext uri="{FF2B5EF4-FFF2-40B4-BE49-F238E27FC236}">
                <a16:creationId xmlns:a16="http://schemas.microsoft.com/office/drawing/2014/main" id="{F8A0DCD6-9F9B-95E0-1BAE-E8EEB59DD002}"/>
              </a:ext>
            </a:extLst>
          </p:cNvPr>
          <p:cNvSpPr txBox="1"/>
          <p:nvPr/>
        </p:nvSpPr>
        <p:spPr>
          <a:xfrm>
            <a:off x="677334" y="3328528"/>
            <a:ext cx="7507442" cy="400110"/>
          </a:xfrm>
          <a:prstGeom prst="rect">
            <a:avLst/>
          </a:prstGeom>
          <a:noFill/>
        </p:spPr>
        <p:txBody>
          <a:bodyPr wrap="square">
            <a:spAutoFit/>
          </a:bodyPr>
          <a:lstStyle/>
          <a:p>
            <a:r>
              <a:rPr lang="en-IN" sz="2000" b="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Arial" panose="020B0604020202020204" pitchFamily="34" charset="0"/>
              </a:rPr>
              <a:t>What is a Object-Oriented </a:t>
            </a:r>
            <a:r>
              <a:rPr lang="en-IN" sz="2000" dirty="0">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Arial" panose="020B0604020202020204" pitchFamily="34" charset="0"/>
              </a:rPr>
              <a:t>P</a:t>
            </a:r>
            <a:r>
              <a:rPr lang="en-IN" sz="2000" b="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Arial" panose="020B0604020202020204" pitchFamily="34" charset="0"/>
              </a:rPr>
              <a:t>rogramming ?</a:t>
            </a:r>
            <a:endParaRPr lang="en-IN" sz="2000" dirty="0"/>
          </a:p>
        </p:txBody>
      </p:sp>
      <p:sp>
        <p:nvSpPr>
          <p:cNvPr id="7" name="TextBox 6">
            <a:extLst>
              <a:ext uri="{FF2B5EF4-FFF2-40B4-BE49-F238E27FC236}">
                <a16:creationId xmlns:a16="http://schemas.microsoft.com/office/drawing/2014/main" id="{958BC02D-540F-B043-5BF0-4C7A6ED21112}"/>
              </a:ext>
            </a:extLst>
          </p:cNvPr>
          <p:cNvSpPr txBox="1"/>
          <p:nvPr/>
        </p:nvSpPr>
        <p:spPr>
          <a:xfrm>
            <a:off x="614581" y="3811943"/>
            <a:ext cx="8188760" cy="773673"/>
          </a:xfrm>
          <a:prstGeom prst="rect">
            <a:avLst/>
          </a:prstGeom>
          <a:noFill/>
        </p:spPr>
        <p:txBody>
          <a:bodyPr wrap="square">
            <a:spAutoFit/>
          </a:bodyPr>
          <a:lstStyle/>
          <a:p>
            <a:pPr marL="177800" indent="-285750">
              <a:lnSpc>
                <a:spcPct val="107000"/>
              </a:lnSpc>
              <a:spcAft>
                <a:spcPts val="800"/>
              </a:spcAft>
              <a:buFont typeface="Wingdings" panose="05000000000000000000" pitchFamily="2" charset="2"/>
              <a:buChar char="Ø"/>
            </a:pPr>
            <a:r>
              <a:rPr lang="en-IN" sz="14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Object-Oriented Programming (</a:t>
            </a:r>
            <a:r>
              <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OOP</a:t>
            </a:r>
            <a:r>
              <a:rPr lang="en-IN" sz="14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is a programming paradigm based on the concepts of “objects” which can contain data (also known as attributes or properties) in the form of fields, and code that is in the form of procedures (also known as methods or functions).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DF46097-F967-5E68-6DBA-3015918D3ABB}"/>
              </a:ext>
            </a:extLst>
          </p:cNvPr>
          <p:cNvSpPr txBox="1"/>
          <p:nvPr/>
        </p:nvSpPr>
        <p:spPr>
          <a:xfrm>
            <a:off x="614581" y="4565315"/>
            <a:ext cx="8596667" cy="1169551"/>
          </a:xfrm>
          <a:prstGeom prst="rect">
            <a:avLst/>
          </a:prstGeom>
          <a:noFill/>
        </p:spPr>
        <p:txBody>
          <a:bodyPr wrap="square">
            <a:spAutoFit/>
          </a:bodyPr>
          <a:lstStyle/>
          <a:p>
            <a:pPr marL="285750" indent="-285750" fontAlgn="base">
              <a:buFont typeface="Wingdings" panose="05000000000000000000" pitchFamily="2" charset="2"/>
              <a:buChar char="Ø"/>
            </a:pPr>
            <a:r>
              <a:rPr lang="en-IN" sz="1400" dirty="0">
                <a:solidFill>
                  <a:srgbClr val="202122"/>
                </a:solidFill>
                <a:effectLst/>
                <a:latin typeface="Calibri" panose="020F0502020204030204" pitchFamily="34" charset="0"/>
                <a:ea typeface="Times New Roman" panose="02020603050405020304" pitchFamily="18" charset="0"/>
              </a:rPr>
              <a:t>Many of the most widely used programming languages (such as C++, Java, Python, etc.) are </a:t>
            </a:r>
            <a:r>
              <a:rPr lang="en-IN" sz="1400" u="sng" dirty="0">
                <a:solidFill>
                  <a:schemeClr val="accent2"/>
                </a:solidFill>
                <a:effectLst/>
                <a:latin typeface="Calibri" panose="020F0502020204030204" pitchFamily="34" charset="0"/>
                <a:ea typeface="Times New Roman" panose="02020603050405020304" pitchFamily="18" charset="0"/>
                <a:hlinkClick r:id="rId2" tooltip="Multi-paradigm programming language">
                  <a:extLst>
                    <a:ext uri="{A12FA001-AC4F-418D-AE19-62706E023703}">
                      <ahyp:hlinkClr xmlns:ahyp="http://schemas.microsoft.com/office/drawing/2018/hyperlinkcolor" val="tx"/>
                    </a:ext>
                  </a:extLst>
                </a:hlinkClick>
              </a:rPr>
              <a:t>multi-paradigm</a:t>
            </a:r>
            <a:r>
              <a:rPr lang="en-IN" sz="1400" dirty="0">
                <a:solidFill>
                  <a:srgbClr val="202122"/>
                </a:solidFill>
                <a:effectLst/>
                <a:latin typeface="Calibri" panose="020F0502020204030204" pitchFamily="34" charset="0"/>
                <a:ea typeface="Times New Roman" panose="02020603050405020304" pitchFamily="18" charset="0"/>
              </a:rPr>
              <a:t> and they support object-oriented programming to a greater or lesser degree, typically in combination with </a:t>
            </a:r>
            <a:r>
              <a:rPr lang="en-IN" sz="1400" u="sng" dirty="0">
                <a:solidFill>
                  <a:schemeClr val="accent2"/>
                </a:solidFill>
                <a:effectLst/>
                <a:latin typeface="Calibri" panose="020F0502020204030204" pitchFamily="34" charset="0"/>
                <a:ea typeface="Times New Roman" panose="02020603050405020304" pitchFamily="18" charset="0"/>
                <a:hlinkClick r:id="rId3" tooltip="Imperative programming">
                  <a:extLst>
                    <a:ext uri="{A12FA001-AC4F-418D-AE19-62706E023703}">
                      <ahyp:hlinkClr xmlns:ahyp="http://schemas.microsoft.com/office/drawing/2018/hyperlinkcolor" val="tx"/>
                    </a:ext>
                  </a:extLst>
                </a:hlinkClick>
              </a:rPr>
              <a:t>imperative</a:t>
            </a:r>
            <a:r>
              <a:rPr lang="en-IN" sz="1400" dirty="0">
                <a:solidFill>
                  <a:schemeClr val="accent2"/>
                </a:solidFill>
                <a:effectLst/>
                <a:latin typeface="Calibri" panose="020F0502020204030204" pitchFamily="34" charset="0"/>
                <a:ea typeface="Times New Roman" panose="02020603050405020304" pitchFamily="18" charset="0"/>
              </a:rPr>
              <a:t>, </a:t>
            </a:r>
            <a:r>
              <a:rPr lang="en-IN" sz="1400" u="sng" dirty="0">
                <a:solidFill>
                  <a:schemeClr val="accent2"/>
                </a:solidFill>
                <a:effectLst/>
                <a:latin typeface="Calibri" panose="020F0502020204030204" pitchFamily="34" charset="0"/>
                <a:ea typeface="Times New Roman" panose="02020603050405020304" pitchFamily="18" charset="0"/>
                <a:hlinkClick r:id="rId4" tooltip="Procedural programming">
                  <a:extLst>
                    <a:ext uri="{A12FA001-AC4F-418D-AE19-62706E023703}">
                      <ahyp:hlinkClr xmlns:ahyp="http://schemas.microsoft.com/office/drawing/2018/hyperlinkcolor" val="tx"/>
                    </a:ext>
                  </a:extLst>
                </a:hlinkClick>
              </a:rPr>
              <a:t>procedural programming</a:t>
            </a:r>
            <a:r>
              <a:rPr lang="en-IN" sz="1400" dirty="0">
                <a:solidFill>
                  <a:srgbClr val="202122"/>
                </a:solidFill>
                <a:effectLst/>
                <a:latin typeface="Calibri" panose="020F0502020204030204" pitchFamily="34" charset="0"/>
                <a:ea typeface="Times New Roman" panose="02020603050405020304" pitchFamily="18" charset="0"/>
              </a:rPr>
              <a:t>. Significant object-oriented languages include:</a:t>
            </a:r>
            <a:r>
              <a:rPr lang="en-IN" sz="1400" dirty="0">
                <a:solidFill>
                  <a:schemeClr val="accent2"/>
                </a:solidFill>
                <a:effectLst/>
                <a:latin typeface="Calibri" panose="020F0502020204030204" pitchFamily="34" charset="0"/>
                <a:ea typeface="Times New Roman" panose="02020603050405020304" pitchFamily="18" charset="0"/>
              </a:rPr>
              <a:t> </a:t>
            </a:r>
            <a:r>
              <a:rPr lang="en-IN" sz="1400" u="sng" dirty="0">
                <a:solidFill>
                  <a:schemeClr val="accent2"/>
                </a:solidFill>
                <a:effectLst/>
                <a:latin typeface="Calibri" panose="020F0502020204030204" pitchFamily="34" charset="0"/>
                <a:ea typeface="Times New Roman" panose="02020603050405020304" pitchFamily="18" charset="0"/>
                <a:hlinkClick r:id="rId5" tooltip="Java (programming language)">
                  <a:extLst>
                    <a:ext uri="{A12FA001-AC4F-418D-AE19-62706E023703}">
                      <ahyp:hlinkClr xmlns:ahyp="http://schemas.microsoft.com/office/drawing/2018/hyperlinkcolor" val="tx"/>
                    </a:ext>
                  </a:extLst>
                </a:hlinkClick>
              </a:rPr>
              <a:t>Java</a:t>
            </a:r>
            <a:r>
              <a:rPr lang="en-IN" sz="1400" dirty="0">
                <a:solidFill>
                  <a:schemeClr val="accent2"/>
                </a:solidFill>
                <a:effectLst/>
                <a:latin typeface="Calibri" panose="020F0502020204030204" pitchFamily="34" charset="0"/>
                <a:ea typeface="Times New Roman" panose="02020603050405020304" pitchFamily="18" charset="0"/>
              </a:rPr>
              <a:t>, </a:t>
            </a:r>
            <a:r>
              <a:rPr lang="en-IN" sz="1400" u="sng" dirty="0">
                <a:solidFill>
                  <a:schemeClr val="accent2"/>
                </a:solidFill>
                <a:effectLst/>
                <a:latin typeface="Calibri" panose="020F0502020204030204" pitchFamily="34" charset="0"/>
                <a:ea typeface="Times New Roman" panose="02020603050405020304" pitchFamily="18" charset="0"/>
                <a:hlinkClick r:id="rId6" tooltip="C++">
                  <a:extLst>
                    <a:ext uri="{A12FA001-AC4F-418D-AE19-62706E023703}">
                      <ahyp:hlinkClr xmlns:ahyp="http://schemas.microsoft.com/office/drawing/2018/hyperlinkcolor" val="tx"/>
                    </a:ext>
                  </a:extLst>
                </a:hlinkClick>
              </a:rPr>
              <a:t>C++</a:t>
            </a:r>
            <a:r>
              <a:rPr lang="en-IN" sz="1400" dirty="0">
                <a:solidFill>
                  <a:schemeClr val="accent2"/>
                </a:solidFill>
                <a:effectLst/>
                <a:latin typeface="Calibri" panose="020F0502020204030204" pitchFamily="34" charset="0"/>
                <a:ea typeface="Times New Roman" panose="02020603050405020304" pitchFamily="18" charset="0"/>
              </a:rPr>
              <a:t>, </a:t>
            </a:r>
            <a:r>
              <a:rPr lang="en-IN" sz="1400" u="sng" dirty="0">
                <a:solidFill>
                  <a:schemeClr val="accent2"/>
                </a:solidFill>
                <a:effectLst/>
                <a:latin typeface="Calibri" panose="020F0502020204030204" pitchFamily="34" charset="0"/>
                <a:ea typeface="Times New Roman" panose="02020603050405020304" pitchFamily="18" charset="0"/>
                <a:hlinkClick r:id="rId7" tooltip="C Sharp (programming language)">
                  <a:extLst>
                    <a:ext uri="{A12FA001-AC4F-418D-AE19-62706E023703}">
                      <ahyp:hlinkClr xmlns:ahyp="http://schemas.microsoft.com/office/drawing/2018/hyperlinkcolor" val="tx"/>
                    </a:ext>
                  </a:extLst>
                </a:hlinkClick>
              </a:rPr>
              <a:t>C#</a:t>
            </a:r>
            <a:r>
              <a:rPr lang="en-IN" sz="1400" dirty="0">
                <a:solidFill>
                  <a:schemeClr val="accent2"/>
                </a:solidFill>
                <a:effectLst/>
                <a:latin typeface="Calibri" panose="020F0502020204030204" pitchFamily="34" charset="0"/>
                <a:ea typeface="Times New Roman" panose="02020603050405020304" pitchFamily="18" charset="0"/>
              </a:rPr>
              <a:t>, </a:t>
            </a:r>
            <a:r>
              <a:rPr lang="en-IN" sz="1400" u="sng" dirty="0">
                <a:solidFill>
                  <a:schemeClr val="accent2"/>
                </a:solidFill>
                <a:effectLst/>
                <a:latin typeface="Calibri" panose="020F0502020204030204" pitchFamily="34" charset="0"/>
                <a:ea typeface="Times New Roman" panose="02020603050405020304" pitchFamily="18" charset="0"/>
                <a:hlinkClick r:id="rId8" tooltip="Python (programming language)">
                  <a:extLst>
                    <a:ext uri="{A12FA001-AC4F-418D-AE19-62706E023703}">
                      <ahyp:hlinkClr xmlns:ahyp="http://schemas.microsoft.com/office/drawing/2018/hyperlinkcolor" val="tx"/>
                    </a:ext>
                  </a:extLst>
                </a:hlinkClick>
              </a:rPr>
              <a:t>Python</a:t>
            </a:r>
            <a:r>
              <a:rPr lang="en-IN" sz="1400" dirty="0">
                <a:solidFill>
                  <a:schemeClr val="accent2"/>
                </a:solidFill>
                <a:effectLst/>
                <a:latin typeface="Calibri" panose="020F0502020204030204" pitchFamily="34" charset="0"/>
                <a:ea typeface="Times New Roman" panose="02020603050405020304" pitchFamily="18" charset="0"/>
              </a:rPr>
              <a:t>, </a:t>
            </a:r>
            <a:r>
              <a:rPr lang="en-IN" sz="1400" u="sng" dirty="0">
                <a:solidFill>
                  <a:schemeClr val="accent2"/>
                </a:solidFill>
                <a:effectLst/>
                <a:latin typeface="Calibri" panose="020F0502020204030204" pitchFamily="34" charset="0"/>
                <a:ea typeface="Times New Roman" panose="02020603050405020304" pitchFamily="18" charset="0"/>
                <a:hlinkClick r:id="rId9" tooltip="R (programming language)">
                  <a:extLst>
                    <a:ext uri="{A12FA001-AC4F-418D-AE19-62706E023703}">
                      <ahyp:hlinkClr xmlns:ahyp="http://schemas.microsoft.com/office/drawing/2018/hyperlinkcolor" val="tx"/>
                    </a:ext>
                  </a:extLst>
                </a:hlinkClick>
              </a:rPr>
              <a:t>R</a:t>
            </a:r>
            <a:r>
              <a:rPr lang="en-IN" sz="1400" dirty="0">
                <a:solidFill>
                  <a:schemeClr val="accent2"/>
                </a:solidFill>
                <a:effectLst/>
                <a:latin typeface="Calibri" panose="020F0502020204030204" pitchFamily="34" charset="0"/>
                <a:ea typeface="Times New Roman" panose="02020603050405020304" pitchFamily="18" charset="0"/>
              </a:rPr>
              <a:t>, </a:t>
            </a:r>
            <a:r>
              <a:rPr lang="en-IN" sz="1400" u="sng" dirty="0">
                <a:solidFill>
                  <a:schemeClr val="accent2"/>
                </a:solidFill>
                <a:effectLst/>
                <a:latin typeface="Calibri" panose="020F0502020204030204" pitchFamily="34" charset="0"/>
                <a:ea typeface="Times New Roman" panose="02020603050405020304" pitchFamily="18" charset="0"/>
                <a:hlinkClick r:id="rId10" tooltip="PHP">
                  <a:extLst>
                    <a:ext uri="{A12FA001-AC4F-418D-AE19-62706E023703}">
                      <ahyp:hlinkClr xmlns:ahyp="http://schemas.microsoft.com/office/drawing/2018/hyperlinkcolor" val="tx"/>
                    </a:ext>
                  </a:extLst>
                </a:hlinkClick>
              </a:rPr>
              <a:t>PHP</a:t>
            </a:r>
            <a:r>
              <a:rPr lang="en-IN" sz="1400" dirty="0">
                <a:solidFill>
                  <a:schemeClr val="accent2"/>
                </a:solidFill>
                <a:effectLst/>
                <a:latin typeface="Calibri" panose="020F0502020204030204" pitchFamily="34" charset="0"/>
                <a:ea typeface="Times New Roman" panose="02020603050405020304" pitchFamily="18" charset="0"/>
              </a:rPr>
              <a:t>, </a:t>
            </a:r>
            <a:r>
              <a:rPr lang="en-IN" sz="1400" u="sng" dirty="0">
                <a:solidFill>
                  <a:schemeClr val="accent2"/>
                </a:solidFill>
                <a:effectLst/>
                <a:latin typeface="Calibri" panose="020F0502020204030204" pitchFamily="34" charset="0"/>
                <a:ea typeface="Times New Roman" panose="02020603050405020304" pitchFamily="18" charset="0"/>
                <a:hlinkClick r:id="rId11" tooltip="Visual Basic.NET">
                  <a:extLst>
                    <a:ext uri="{A12FA001-AC4F-418D-AE19-62706E023703}">
                      <ahyp:hlinkClr xmlns:ahyp="http://schemas.microsoft.com/office/drawing/2018/hyperlinkcolor" val="tx"/>
                    </a:ext>
                  </a:extLst>
                </a:hlinkClick>
              </a:rPr>
              <a:t>Visual Basic.NET</a:t>
            </a:r>
            <a:r>
              <a:rPr lang="en-IN" sz="1400" dirty="0">
                <a:solidFill>
                  <a:schemeClr val="accent2"/>
                </a:solidFill>
                <a:effectLst/>
                <a:latin typeface="Calibri" panose="020F0502020204030204" pitchFamily="34" charset="0"/>
                <a:ea typeface="Times New Roman" panose="02020603050405020304" pitchFamily="18" charset="0"/>
              </a:rPr>
              <a:t>, </a:t>
            </a:r>
            <a:r>
              <a:rPr lang="en-IN" sz="1400" u="sng" dirty="0">
                <a:solidFill>
                  <a:schemeClr val="accent2"/>
                </a:solidFill>
                <a:effectLst/>
                <a:latin typeface="Calibri" panose="020F0502020204030204" pitchFamily="34" charset="0"/>
                <a:ea typeface="Times New Roman" panose="02020603050405020304" pitchFamily="18" charset="0"/>
                <a:hlinkClick r:id="rId12" tooltip="JavaScript">
                  <a:extLst>
                    <a:ext uri="{A12FA001-AC4F-418D-AE19-62706E023703}">
                      <ahyp:hlinkClr xmlns:ahyp="http://schemas.microsoft.com/office/drawing/2018/hyperlinkcolor" val="tx"/>
                    </a:ext>
                  </a:extLst>
                </a:hlinkClick>
              </a:rPr>
              <a:t>JavaScript</a:t>
            </a:r>
            <a:r>
              <a:rPr lang="en-IN" sz="1400" dirty="0">
                <a:solidFill>
                  <a:schemeClr val="accent2"/>
                </a:solidFill>
                <a:effectLst/>
                <a:latin typeface="Calibri" panose="020F0502020204030204" pitchFamily="34" charset="0"/>
                <a:ea typeface="Times New Roman" panose="02020603050405020304" pitchFamily="18" charset="0"/>
              </a:rPr>
              <a:t>, </a:t>
            </a:r>
            <a:r>
              <a:rPr lang="en-IN" sz="1400" u="sng" dirty="0">
                <a:solidFill>
                  <a:schemeClr val="accent2"/>
                </a:solidFill>
                <a:effectLst/>
                <a:latin typeface="Calibri" panose="020F0502020204030204" pitchFamily="34" charset="0"/>
                <a:ea typeface="Times New Roman" panose="02020603050405020304" pitchFamily="18" charset="0"/>
                <a:hlinkClick r:id="rId13" tooltip="Ruby (programming language)">
                  <a:extLst>
                    <a:ext uri="{A12FA001-AC4F-418D-AE19-62706E023703}">
                      <ahyp:hlinkClr xmlns:ahyp="http://schemas.microsoft.com/office/drawing/2018/hyperlinkcolor" val="tx"/>
                    </a:ext>
                  </a:extLst>
                </a:hlinkClick>
              </a:rPr>
              <a:t>Ruby</a:t>
            </a:r>
            <a:r>
              <a:rPr lang="en-IN" sz="1400" dirty="0">
                <a:solidFill>
                  <a:schemeClr val="accent2"/>
                </a:solidFill>
                <a:effectLst/>
                <a:latin typeface="Calibri" panose="020F0502020204030204" pitchFamily="34" charset="0"/>
                <a:ea typeface="Times New Roman" panose="02020603050405020304" pitchFamily="18" charset="0"/>
              </a:rPr>
              <a:t>, </a:t>
            </a:r>
            <a:r>
              <a:rPr lang="en-IN" sz="1400" u="sng" dirty="0">
                <a:solidFill>
                  <a:schemeClr val="accent2"/>
                </a:solidFill>
                <a:effectLst/>
                <a:latin typeface="Calibri" panose="020F0502020204030204" pitchFamily="34" charset="0"/>
                <a:ea typeface="Times New Roman" panose="02020603050405020304" pitchFamily="18" charset="0"/>
                <a:hlinkClick r:id="rId14" tooltip="Perl">
                  <a:extLst>
                    <a:ext uri="{A12FA001-AC4F-418D-AE19-62706E023703}">
                      <ahyp:hlinkClr xmlns:ahyp="http://schemas.microsoft.com/office/drawing/2018/hyperlinkcolor" val="tx"/>
                    </a:ext>
                  </a:extLst>
                </a:hlinkClick>
              </a:rPr>
              <a:t>Perl</a:t>
            </a:r>
            <a:r>
              <a:rPr lang="en-IN" sz="1400" dirty="0">
                <a:solidFill>
                  <a:schemeClr val="accent2"/>
                </a:solidFill>
                <a:effectLst/>
                <a:latin typeface="Calibri" panose="020F0502020204030204" pitchFamily="34" charset="0"/>
                <a:ea typeface="Times New Roman" panose="02020603050405020304" pitchFamily="18" charset="0"/>
              </a:rPr>
              <a:t>, </a:t>
            </a:r>
            <a:r>
              <a:rPr lang="en-IN" sz="1400" u="sng" dirty="0">
                <a:solidFill>
                  <a:schemeClr val="accent2"/>
                </a:solidFill>
                <a:effectLst/>
                <a:latin typeface="Calibri" panose="020F0502020204030204" pitchFamily="34" charset="0"/>
                <a:ea typeface="Times New Roman" panose="02020603050405020304" pitchFamily="18" charset="0"/>
                <a:hlinkClick r:id="rId15" tooltip="SIMSCRIPT">
                  <a:extLst>
                    <a:ext uri="{A12FA001-AC4F-418D-AE19-62706E023703}">
                      <ahyp:hlinkClr xmlns:ahyp="http://schemas.microsoft.com/office/drawing/2018/hyperlinkcolor" val="tx"/>
                    </a:ext>
                  </a:extLst>
                </a:hlinkClick>
              </a:rPr>
              <a:t>SIMSCRIPT</a:t>
            </a:r>
            <a:r>
              <a:rPr lang="en-IN" sz="1400" dirty="0">
                <a:solidFill>
                  <a:schemeClr val="accent2"/>
                </a:solidFill>
                <a:effectLst/>
                <a:latin typeface="Calibri" panose="020F0502020204030204" pitchFamily="34" charset="0"/>
                <a:ea typeface="Times New Roman" panose="02020603050405020304" pitchFamily="18" charset="0"/>
              </a:rPr>
              <a:t>, </a:t>
            </a:r>
            <a:r>
              <a:rPr lang="en-IN" sz="1400" u="sng" dirty="0">
                <a:solidFill>
                  <a:schemeClr val="accent2"/>
                </a:solidFill>
                <a:effectLst/>
                <a:latin typeface="Calibri" panose="020F0502020204030204" pitchFamily="34" charset="0"/>
                <a:ea typeface="Times New Roman" panose="02020603050405020304" pitchFamily="18" charset="0"/>
                <a:hlinkClick r:id="rId16" tooltip="Object Pascal">
                  <a:extLst>
                    <a:ext uri="{A12FA001-AC4F-418D-AE19-62706E023703}">
                      <ahyp:hlinkClr xmlns:ahyp="http://schemas.microsoft.com/office/drawing/2018/hyperlinkcolor" val="tx"/>
                    </a:ext>
                  </a:extLst>
                </a:hlinkClick>
              </a:rPr>
              <a:t>Object Pascal</a:t>
            </a:r>
            <a:r>
              <a:rPr lang="en-IN" sz="1400" dirty="0">
                <a:solidFill>
                  <a:schemeClr val="accent2"/>
                </a:solidFill>
                <a:effectLst/>
                <a:latin typeface="Calibri" panose="020F0502020204030204" pitchFamily="34" charset="0"/>
                <a:ea typeface="Times New Roman" panose="02020603050405020304" pitchFamily="18" charset="0"/>
              </a:rPr>
              <a:t>, </a:t>
            </a:r>
            <a:r>
              <a:rPr lang="en-IN" sz="1400" u="sng" dirty="0">
                <a:solidFill>
                  <a:schemeClr val="accent2"/>
                </a:solidFill>
                <a:effectLst/>
                <a:latin typeface="Calibri" panose="020F0502020204030204" pitchFamily="34" charset="0"/>
                <a:ea typeface="Times New Roman" panose="02020603050405020304" pitchFamily="18" charset="0"/>
                <a:hlinkClick r:id="rId17" tooltip="Objective-C">
                  <a:extLst>
                    <a:ext uri="{A12FA001-AC4F-418D-AE19-62706E023703}">
                      <ahyp:hlinkClr xmlns:ahyp="http://schemas.microsoft.com/office/drawing/2018/hyperlinkcolor" val="tx"/>
                    </a:ext>
                  </a:extLst>
                </a:hlinkClick>
              </a:rPr>
              <a:t>Objective-C</a:t>
            </a:r>
            <a:r>
              <a:rPr lang="en-IN" sz="1400" dirty="0">
                <a:solidFill>
                  <a:schemeClr val="accent2"/>
                </a:solidFill>
                <a:effectLst/>
                <a:latin typeface="Calibri" panose="020F0502020204030204" pitchFamily="34" charset="0"/>
                <a:ea typeface="Times New Roman" panose="02020603050405020304" pitchFamily="18" charset="0"/>
              </a:rPr>
              <a:t>, </a:t>
            </a:r>
            <a:r>
              <a:rPr lang="en-IN" sz="1400" u="sng" dirty="0">
                <a:solidFill>
                  <a:schemeClr val="accent2"/>
                </a:solidFill>
                <a:effectLst/>
                <a:latin typeface="Calibri" panose="020F0502020204030204" pitchFamily="34" charset="0"/>
                <a:ea typeface="Times New Roman" panose="02020603050405020304" pitchFamily="18" charset="0"/>
                <a:hlinkClick r:id="rId18" tooltip="Dart (programming language)">
                  <a:extLst>
                    <a:ext uri="{A12FA001-AC4F-418D-AE19-62706E023703}">
                      <ahyp:hlinkClr xmlns:ahyp="http://schemas.microsoft.com/office/drawing/2018/hyperlinkcolor" val="tx"/>
                    </a:ext>
                  </a:extLst>
                </a:hlinkClick>
              </a:rPr>
              <a:t>Dart</a:t>
            </a:r>
            <a:r>
              <a:rPr lang="en-IN" sz="1400" dirty="0">
                <a:solidFill>
                  <a:schemeClr val="accent2"/>
                </a:solidFill>
                <a:effectLst/>
                <a:latin typeface="Calibri" panose="020F0502020204030204" pitchFamily="34" charset="0"/>
                <a:ea typeface="Times New Roman" panose="02020603050405020304" pitchFamily="18" charset="0"/>
              </a:rPr>
              <a:t>, </a:t>
            </a:r>
            <a:r>
              <a:rPr lang="en-IN" sz="1400" u="sng" dirty="0">
                <a:solidFill>
                  <a:schemeClr val="accent2"/>
                </a:solidFill>
                <a:effectLst/>
                <a:latin typeface="Calibri" panose="020F0502020204030204" pitchFamily="34" charset="0"/>
                <a:ea typeface="Times New Roman" panose="02020603050405020304" pitchFamily="18" charset="0"/>
                <a:hlinkClick r:id="rId19" tooltip="Swift (programming language)">
                  <a:extLst>
                    <a:ext uri="{A12FA001-AC4F-418D-AE19-62706E023703}">
                      <ahyp:hlinkClr xmlns:ahyp="http://schemas.microsoft.com/office/drawing/2018/hyperlinkcolor" val="tx"/>
                    </a:ext>
                  </a:extLst>
                </a:hlinkClick>
              </a:rPr>
              <a:t>Swift</a:t>
            </a:r>
            <a:r>
              <a:rPr lang="en-IN" sz="1400" dirty="0">
                <a:solidFill>
                  <a:schemeClr val="accent2"/>
                </a:solidFill>
                <a:effectLst/>
                <a:latin typeface="Calibri" panose="020F0502020204030204" pitchFamily="34" charset="0"/>
                <a:ea typeface="Times New Roman" panose="02020603050405020304" pitchFamily="18" charset="0"/>
              </a:rPr>
              <a:t>, </a:t>
            </a:r>
            <a:r>
              <a:rPr lang="en-IN" sz="1400" u="sng" dirty="0">
                <a:solidFill>
                  <a:schemeClr val="accent2"/>
                </a:solidFill>
                <a:effectLst/>
                <a:latin typeface="Calibri" panose="020F0502020204030204" pitchFamily="34" charset="0"/>
                <a:ea typeface="Times New Roman" panose="02020603050405020304" pitchFamily="18" charset="0"/>
                <a:hlinkClick r:id="rId20" tooltip="Scala (programming language)">
                  <a:extLst>
                    <a:ext uri="{A12FA001-AC4F-418D-AE19-62706E023703}">
                      <ahyp:hlinkClr xmlns:ahyp="http://schemas.microsoft.com/office/drawing/2018/hyperlinkcolor" val="tx"/>
                    </a:ext>
                  </a:extLst>
                </a:hlinkClick>
              </a:rPr>
              <a:t>Scala</a:t>
            </a:r>
            <a:r>
              <a:rPr lang="en-IN" sz="1400" dirty="0">
                <a:solidFill>
                  <a:schemeClr val="accent2"/>
                </a:solidFill>
                <a:effectLst/>
                <a:latin typeface="Calibri" panose="020F0502020204030204" pitchFamily="34" charset="0"/>
                <a:ea typeface="Times New Roman" panose="02020603050405020304" pitchFamily="18" charset="0"/>
              </a:rPr>
              <a:t>, </a:t>
            </a:r>
            <a:r>
              <a:rPr lang="en-IN" sz="1400" u="sng" dirty="0">
                <a:solidFill>
                  <a:schemeClr val="accent2"/>
                </a:solidFill>
                <a:effectLst/>
                <a:latin typeface="Calibri" panose="020F0502020204030204" pitchFamily="34" charset="0"/>
                <a:ea typeface="Times New Roman" panose="02020603050405020304" pitchFamily="18" charset="0"/>
                <a:hlinkClick r:id="rId21" tooltip="Kotlin (programming language)">
                  <a:extLst>
                    <a:ext uri="{A12FA001-AC4F-418D-AE19-62706E023703}">
                      <ahyp:hlinkClr xmlns:ahyp="http://schemas.microsoft.com/office/drawing/2018/hyperlinkcolor" val="tx"/>
                    </a:ext>
                  </a:extLst>
                </a:hlinkClick>
              </a:rPr>
              <a:t>Kotlin</a:t>
            </a:r>
            <a:r>
              <a:rPr lang="en-IN" sz="1400" dirty="0">
                <a:solidFill>
                  <a:schemeClr val="accent2"/>
                </a:solidFill>
                <a:effectLst/>
                <a:latin typeface="Calibri" panose="020F0502020204030204" pitchFamily="34" charset="0"/>
                <a:ea typeface="Times New Roman" panose="02020603050405020304" pitchFamily="18" charset="0"/>
              </a:rPr>
              <a:t>, </a:t>
            </a:r>
            <a:r>
              <a:rPr lang="en-IN" sz="1400" u="sng" dirty="0">
                <a:solidFill>
                  <a:schemeClr val="accent2"/>
                </a:solidFill>
                <a:effectLst/>
                <a:latin typeface="Calibri" panose="020F0502020204030204" pitchFamily="34" charset="0"/>
                <a:ea typeface="Times New Roman" panose="02020603050405020304" pitchFamily="18" charset="0"/>
                <a:hlinkClick r:id="rId22" tooltip="Common Lisp">
                  <a:extLst>
                    <a:ext uri="{A12FA001-AC4F-418D-AE19-62706E023703}">
                      <ahyp:hlinkClr xmlns:ahyp="http://schemas.microsoft.com/office/drawing/2018/hyperlinkcolor" val="tx"/>
                    </a:ext>
                  </a:extLst>
                </a:hlinkClick>
              </a:rPr>
              <a:t>Common Lisp</a:t>
            </a:r>
            <a:r>
              <a:rPr lang="en-IN" sz="1400" dirty="0">
                <a:solidFill>
                  <a:schemeClr val="accent2"/>
                </a:solidFill>
                <a:effectLst/>
                <a:latin typeface="Calibri" panose="020F0502020204030204" pitchFamily="34" charset="0"/>
                <a:ea typeface="Times New Roman" panose="02020603050405020304" pitchFamily="18" charset="0"/>
              </a:rPr>
              <a:t>, </a:t>
            </a:r>
            <a:r>
              <a:rPr lang="en-IN" sz="1400" u="sng" dirty="0">
                <a:solidFill>
                  <a:schemeClr val="accent2"/>
                </a:solidFill>
                <a:effectLst/>
                <a:latin typeface="Calibri" panose="020F0502020204030204" pitchFamily="34" charset="0"/>
                <a:ea typeface="Times New Roman" panose="02020603050405020304" pitchFamily="18" charset="0"/>
                <a:hlinkClick r:id="rId23" tooltip="MATLAB">
                  <a:extLst>
                    <a:ext uri="{A12FA001-AC4F-418D-AE19-62706E023703}">
                      <ahyp:hlinkClr xmlns:ahyp="http://schemas.microsoft.com/office/drawing/2018/hyperlinkcolor" val="tx"/>
                    </a:ext>
                  </a:extLst>
                </a:hlinkClick>
              </a:rPr>
              <a:t>MATLAB</a:t>
            </a:r>
            <a:r>
              <a:rPr lang="en-IN" sz="1400" dirty="0">
                <a:solidFill>
                  <a:schemeClr val="accent2"/>
                </a:solidFill>
                <a:effectLst/>
                <a:latin typeface="Calibri" panose="020F0502020204030204" pitchFamily="34" charset="0"/>
                <a:ea typeface="Times New Roman" panose="02020603050405020304" pitchFamily="18" charset="0"/>
              </a:rPr>
              <a:t>, </a:t>
            </a:r>
            <a:r>
              <a:rPr lang="en-IN" sz="1400" dirty="0">
                <a:effectLst/>
                <a:latin typeface="Calibri" panose="020F0502020204030204" pitchFamily="34" charset="0"/>
                <a:ea typeface="Times New Roman" panose="02020603050405020304" pitchFamily="18" charset="0"/>
              </a:rPr>
              <a:t>and</a:t>
            </a:r>
            <a:r>
              <a:rPr lang="en-IN" sz="1400" dirty="0">
                <a:solidFill>
                  <a:schemeClr val="accent2"/>
                </a:solidFill>
                <a:effectLst/>
                <a:latin typeface="Calibri" panose="020F0502020204030204" pitchFamily="34" charset="0"/>
                <a:ea typeface="Times New Roman" panose="02020603050405020304" pitchFamily="18" charset="0"/>
              </a:rPr>
              <a:t> </a:t>
            </a:r>
            <a:r>
              <a:rPr lang="en-IN" sz="1400" u="sng" dirty="0">
                <a:solidFill>
                  <a:schemeClr val="accent2"/>
                </a:solidFill>
                <a:effectLst/>
                <a:latin typeface="Calibri" panose="020F0502020204030204" pitchFamily="34" charset="0"/>
                <a:ea typeface="Times New Roman" panose="02020603050405020304" pitchFamily="18" charset="0"/>
                <a:hlinkClick r:id="rId24" tooltip="Smalltalk">
                  <a:extLst>
                    <a:ext uri="{A12FA001-AC4F-418D-AE19-62706E023703}">
                      <ahyp:hlinkClr xmlns:ahyp="http://schemas.microsoft.com/office/drawing/2018/hyperlinkcolor" val="tx"/>
                    </a:ext>
                  </a:extLst>
                </a:hlinkClick>
              </a:rPr>
              <a:t>Smalltalk</a:t>
            </a:r>
            <a:r>
              <a:rPr lang="en-IN" sz="1400" dirty="0">
                <a:solidFill>
                  <a:srgbClr val="202122"/>
                </a:solidFill>
                <a:effectLst/>
                <a:latin typeface="Calibri" panose="020F0502020204030204" pitchFamily="34"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50CE7933-34BE-9876-AB81-0B52E934A678}"/>
              </a:ext>
            </a:extLst>
          </p:cNvPr>
          <p:cNvSpPr txBox="1"/>
          <p:nvPr/>
        </p:nvSpPr>
        <p:spPr>
          <a:xfrm>
            <a:off x="614581" y="5741797"/>
            <a:ext cx="7507442" cy="646331"/>
          </a:xfrm>
          <a:prstGeom prst="rect">
            <a:avLst/>
          </a:prstGeom>
          <a:noFill/>
        </p:spPr>
        <p:txBody>
          <a:bodyPr wrap="square">
            <a:spAutoFit/>
          </a:bodyPr>
          <a:lstStyle/>
          <a:p>
            <a:pPr marL="285750" indent="-285750">
              <a:buFont typeface="Wingdings" panose="05000000000000000000" pitchFamily="2" charset="2"/>
              <a:buChar char="Ø"/>
            </a:pPr>
            <a:r>
              <a:rPr lang="en-IN" sz="1800" b="1" i="1" dirty="0">
                <a:solidFill>
                  <a:srgbClr val="333333"/>
                </a:solidFill>
                <a:effectLst/>
                <a:latin typeface="Calibri" panose="020F0502020204030204" pitchFamily="34" charset="0"/>
                <a:ea typeface="Calibri" panose="020F0502020204030204" pitchFamily="34" charset="0"/>
              </a:rPr>
              <a:t>OOPSLA is the annual conference for Object-Oriented </a:t>
            </a:r>
            <a:r>
              <a:rPr lang="en-IN" b="1" i="1" dirty="0">
                <a:solidFill>
                  <a:srgbClr val="333333"/>
                </a:solidFill>
                <a:latin typeface="Calibri" panose="020F0502020204030204" pitchFamily="34" charset="0"/>
                <a:ea typeface="Calibri" panose="020F0502020204030204" pitchFamily="34" charset="0"/>
              </a:rPr>
              <a:t>P</a:t>
            </a:r>
            <a:r>
              <a:rPr lang="en-IN" sz="1800" b="1" i="1" dirty="0">
                <a:solidFill>
                  <a:srgbClr val="333333"/>
                </a:solidFill>
                <a:effectLst/>
                <a:latin typeface="Calibri" panose="020F0502020204030204" pitchFamily="34" charset="0"/>
                <a:ea typeface="Calibri" panose="020F0502020204030204" pitchFamily="34" charset="0"/>
              </a:rPr>
              <a:t>rogramming </a:t>
            </a:r>
            <a:r>
              <a:rPr lang="en-IN" b="1" i="1" dirty="0">
                <a:solidFill>
                  <a:srgbClr val="333333"/>
                </a:solidFill>
                <a:latin typeface="Calibri" panose="020F0502020204030204" pitchFamily="34" charset="0"/>
                <a:ea typeface="Calibri" panose="020F0502020204030204" pitchFamily="34" charset="0"/>
              </a:rPr>
              <a:t>S</a:t>
            </a:r>
            <a:r>
              <a:rPr lang="en-IN" sz="1800" b="1" i="1" dirty="0">
                <a:solidFill>
                  <a:srgbClr val="333333"/>
                </a:solidFill>
                <a:effectLst/>
                <a:latin typeface="Calibri" panose="020F0502020204030204" pitchFamily="34" charset="0"/>
                <a:ea typeface="Calibri" panose="020F0502020204030204" pitchFamily="34" charset="0"/>
              </a:rPr>
              <a:t>ystems, Languages and Applications.</a:t>
            </a:r>
            <a:endParaRPr lang="en-IN" dirty="0"/>
          </a:p>
        </p:txBody>
      </p:sp>
    </p:spTree>
    <p:extLst>
      <p:ext uri="{BB962C8B-B14F-4D97-AF65-F5344CB8AC3E}">
        <p14:creationId xmlns:p14="http://schemas.microsoft.com/office/powerpoint/2010/main" val="3375857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28ECA-2B98-8D1D-4092-845F80D0057C}"/>
              </a:ext>
            </a:extLst>
          </p:cNvPr>
          <p:cNvSpPr>
            <a:spLocks noGrp="1"/>
          </p:cNvSpPr>
          <p:nvPr>
            <p:ph type="title"/>
          </p:nvPr>
        </p:nvSpPr>
        <p:spPr>
          <a:xfrm>
            <a:off x="417357" y="228649"/>
            <a:ext cx="8816289" cy="609600"/>
          </a:xfrm>
        </p:spPr>
        <p:txBody>
          <a:bodyPr>
            <a:noAutofit/>
          </a:bodyPr>
          <a:lstStyle/>
          <a:p>
            <a:pPr marL="285750" indent="-285750">
              <a:buFont typeface="Wingdings" panose="05000000000000000000" pitchFamily="2" charset="2"/>
              <a:buChar char="v"/>
            </a:pPr>
            <a:r>
              <a:rPr lang="en-IN" sz="16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Times New Roman" panose="02020603050405020304" pitchFamily="18" charset="0"/>
                <a:cs typeface="Helvetica" panose="020B0604020202020204" pitchFamily="34" charset="0"/>
              </a:rPr>
              <a:t>In both programming paradigms; </a:t>
            </a:r>
            <a:r>
              <a:rPr lang="en-IN" sz="1600" dirty="0">
                <a:solidFill>
                  <a:srgbClr val="4472C4"/>
                </a:solidFill>
                <a:effectLst>
                  <a:outerShdw blurRad="38100" dist="25400" dir="5400000" algn="ctr">
                    <a:srgbClr val="6E747A">
                      <a:alpha val="43000"/>
                    </a:srgbClr>
                  </a:outerShdw>
                </a:effectLst>
                <a:latin typeface="Cooper Black" panose="0208090404030B020404" pitchFamily="18" charset="0"/>
                <a:ea typeface="Times New Roman" panose="02020603050405020304" pitchFamily="18" charset="0"/>
                <a:cs typeface="Helvetica" panose="020B0604020202020204" pitchFamily="34" charset="0"/>
              </a:rPr>
              <a:t>things having different nomenclatures, </a:t>
            </a:r>
            <a:r>
              <a:rPr lang="en-IN" sz="16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Times New Roman" panose="02020603050405020304" pitchFamily="18" charset="0"/>
                <a:cs typeface="Helvetica" panose="020B0604020202020204" pitchFamily="34" charset="0"/>
              </a:rPr>
              <a:t>though having similar semantics:</a:t>
            </a:r>
            <a:endParaRPr lang="en-IN" sz="1600" dirty="0"/>
          </a:p>
        </p:txBody>
      </p:sp>
      <p:graphicFrame>
        <p:nvGraphicFramePr>
          <p:cNvPr id="4" name="Content Placeholder 3">
            <a:extLst>
              <a:ext uri="{FF2B5EF4-FFF2-40B4-BE49-F238E27FC236}">
                <a16:creationId xmlns:a16="http://schemas.microsoft.com/office/drawing/2014/main" id="{E1F77F4B-4881-B89D-18FC-99799B818BB3}"/>
              </a:ext>
            </a:extLst>
          </p:cNvPr>
          <p:cNvGraphicFramePr>
            <a:graphicFrameLocks noGrp="1"/>
          </p:cNvGraphicFramePr>
          <p:nvPr>
            <p:ph idx="1"/>
            <p:extLst>
              <p:ext uri="{D42A27DB-BD31-4B8C-83A1-F6EECF244321}">
                <p14:modId xmlns:p14="http://schemas.microsoft.com/office/powerpoint/2010/main" val="2831484274"/>
              </p:ext>
            </p:extLst>
          </p:nvPr>
        </p:nvGraphicFramePr>
        <p:xfrm>
          <a:off x="1795009" y="951639"/>
          <a:ext cx="5841366" cy="1343914"/>
        </p:xfrm>
        <a:graphic>
          <a:graphicData uri="http://schemas.openxmlformats.org/drawingml/2006/table">
            <a:tbl>
              <a:tblPr firstRow="1" firstCol="1" bandRow="1">
                <a:tableStyleId>{0E3FDE45-AF77-4B5C-9715-49D594BDF05E}</a:tableStyleId>
              </a:tblPr>
              <a:tblGrid>
                <a:gridCol w="2920683">
                  <a:extLst>
                    <a:ext uri="{9D8B030D-6E8A-4147-A177-3AD203B41FA5}">
                      <a16:colId xmlns:a16="http://schemas.microsoft.com/office/drawing/2014/main" val="85442053"/>
                    </a:ext>
                  </a:extLst>
                </a:gridCol>
                <a:gridCol w="2920683">
                  <a:extLst>
                    <a:ext uri="{9D8B030D-6E8A-4147-A177-3AD203B41FA5}">
                      <a16:colId xmlns:a16="http://schemas.microsoft.com/office/drawing/2014/main" val="4168034045"/>
                    </a:ext>
                  </a:extLst>
                </a:gridCol>
              </a:tblGrid>
              <a:tr h="0">
                <a:tc>
                  <a:txBody>
                    <a:bodyPr/>
                    <a:lstStyle/>
                    <a:p>
                      <a:pPr marL="118745" indent="-226695">
                        <a:lnSpc>
                          <a:spcPct val="107000"/>
                        </a:lnSpc>
                        <a:spcAft>
                          <a:spcPts val="800"/>
                        </a:spcAft>
                      </a:pPr>
                      <a:r>
                        <a:rPr lang="en-IN" sz="1200" dirty="0">
                          <a:effectLst/>
                        </a:rPr>
                        <a:t>Procedural Programming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118745" indent="-226695">
                        <a:lnSpc>
                          <a:spcPct val="107000"/>
                        </a:lnSpc>
                        <a:spcAft>
                          <a:spcPts val="800"/>
                        </a:spcAft>
                      </a:pPr>
                      <a:r>
                        <a:rPr lang="en-IN" sz="1200" dirty="0">
                          <a:effectLst/>
                        </a:rPr>
                        <a:t>Object-oriented Programming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2505147797"/>
                  </a:ext>
                </a:extLst>
              </a:tr>
              <a:tr h="0">
                <a:tc>
                  <a:txBody>
                    <a:bodyPr/>
                    <a:lstStyle/>
                    <a:p>
                      <a:pPr marL="118745" indent="-226695">
                        <a:lnSpc>
                          <a:spcPct val="107000"/>
                        </a:lnSpc>
                        <a:spcAft>
                          <a:spcPts val="800"/>
                        </a:spcAft>
                      </a:pPr>
                      <a:r>
                        <a:rPr lang="en-IN" sz="1100" b="0" dirty="0">
                          <a:effectLst/>
                        </a:rPr>
                        <a:t>Procedure</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118745" indent="-226695">
                        <a:lnSpc>
                          <a:spcPct val="107000"/>
                        </a:lnSpc>
                        <a:spcAft>
                          <a:spcPts val="800"/>
                        </a:spcAft>
                      </a:pPr>
                      <a:r>
                        <a:rPr lang="en-IN" sz="1100" dirty="0">
                          <a:effectLst/>
                        </a:rPr>
                        <a:t>Method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2189720664"/>
                  </a:ext>
                </a:extLst>
              </a:tr>
              <a:tr h="0">
                <a:tc>
                  <a:txBody>
                    <a:bodyPr/>
                    <a:lstStyle/>
                    <a:p>
                      <a:pPr marL="118745" indent="-226695">
                        <a:lnSpc>
                          <a:spcPct val="107000"/>
                        </a:lnSpc>
                        <a:spcAft>
                          <a:spcPts val="800"/>
                        </a:spcAft>
                      </a:pPr>
                      <a:r>
                        <a:rPr lang="en-IN" sz="1100" b="0" dirty="0">
                          <a:effectLst/>
                        </a:rPr>
                        <a:t>Record</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118745" indent="-226695">
                        <a:lnSpc>
                          <a:spcPct val="107000"/>
                        </a:lnSpc>
                        <a:spcAft>
                          <a:spcPts val="800"/>
                        </a:spcAft>
                      </a:pPr>
                      <a:r>
                        <a:rPr lang="en-IN" sz="1100" dirty="0">
                          <a:effectLst/>
                        </a:rPr>
                        <a:t>Object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3965540684"/>
                  </a:ext>
                </a:extLst>
              </a:tr>
              <a:tr h="0">
                <a:tc>
                  <a:txBody>
                    <a:bodyPr/>
                    <a:lstStyle/>
                    <a:p>
                      <a:pPr marL="118745" indent="-226695">
                        <a:lnSpc>
                          <a:spcPct val="107000"/>
                        </a:lnSpc>
                        <a:spcAft>
                          <a:spcPts val="800"/>
                        </a:spcAft>
                      </a:pPr>
                      <a:r>
                        <a:rPr lang="en-IN" sz="1100" b="0" dirty="0">
                          <a:effectLst/>
                        </a:rPr>
                        <a:t>Module</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118745" indent="-226695">
                        <a:lnSpc>
                          <a:spcPct val="107000"/>
                        </a:lnSpc>
                        <a:spcAft>
                          <a:spcPts val="800"/>
                        </a:spcAft>
                      </a:pPr>
                      <a:r>
                        <a:rPr lang="en-IN" sz="1100" dirty="0">
                          <a:effectLst/>
                        </a:rPr>
                        <a:t>Class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2761196538"/>
                  </a:ext>
                </a:extLst>
              </a:tr>
              <a:tr h="0">
                <a:tc>
                  <a:txBody>
                    <a:bodyPr/>
                    <a:lstStyle/>
                    <a:p>
                      <a:pPr marL="118745" indent="-226695">
                        <a:lnSpc>
                          <a:spcPct val="107000"/>
                        </a:lnSpc>
                        <a:spcAft>
                          <a:spcPts val="800"/>
                        </a:spcAft>
                      </a:pPr>
                      <a:r>
                        <a:rPr lang="en-IN" sz="1100" b="0" dirty="0">
                          <a:effectLst/>
                        </a:rPr>
                        <a:t>Procedure call</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118745" indent="-226695">
                        <a:lnSpc>
                          <a:spcPct val="107000"/>
                        </a:lnSpc>
                        <a:spcAft>
                          <a:spcPts val="800"/>
                        </a:spcAft>
                      </a:pPr>
                      <a:r>
                        <a:rPr lang="en-IN" sz="1100" dirty="0">
                          <a:effectLst/>
                        </a:rPr>
                        <a:t>Message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710823394"/>
                  </a:ext>
                </a:extLst>
              </a:tr>
            </a:tbl>
          </a:graphicData>
        </a:graphic>
      </p:graphicFrame>
      <p:sp>
        <p:nvSpPr>
          <p:cNvPr id="6" name="TextBox 5">
            <a:extLst>
              <a:ext uri="{FF2B5EF4-FFF2-40B4-BE49-F238E27FC236}">
                <a16:creationId xmlns:a16="http://schemas.microsoft.com/office/drawing/2014/main" id="{31C9E1D0-FB9B-FE4F-949D-046D91016D74}"/>
              </a:ext>
            </a:extLst>
          </p:cNvPr>
          <p:cNvSpPr txBox="1"/>
          <p:nvPr/>
        </p:nvSpPr>
        <p:spPr>
          <a:xfrm>
            <a:off x="417358" y="2408943"/>
            <a:ext cx="6521324" cy="338554"/>
          </a:xfrm>
          <a:prstGeom prst="rect">
            <a:avLst/>
          </a:prstGeom>
          <a:noFill/>
        </p:spPr>
        <p:txBody>
          <a:bodyPr wrap="square">
            <a:spAutoFit/>
          </a:bodyPr>
          <a:lstStyle/>
          <a:p>
            <a:pPr marL="285750" indent="-285750">
              <a:buFont typeface="Wingdings" panose="05000000000000000000" pitchFamily="2" charset="2"/>
              <a:buChar char="v"/>
            </a:pPr>
            <a:r>
              <a:rPr lang="en-IN" sz="16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Times New Roman" panose="02020603050405020304" pitchFamily="18" charset="0"/>
              </a:rPr>
              <a:t>Differences between these two types of programming:</a:t>
            </a:r>
            <a:endParaRPr lang="en-IN" sz="1600" dirty="0"/>
          </a:p>
        </p:txBody>
      </p:sp>
      <p:graphicFrame>
        <p:nvGraphicFramePr>
          <p:cNvPr id="7" name="Table 6">
            <a:extLst>
              <a:ext uri="{FF2B5EF4-FFF2-40B4-BE49-F238E27FC236}">
                <a16:creationId xmlns:a16="http://schemas.microsoft.com/office/drawing/2014/main" id="{F9405D74-3C98-CC10-AABC-44112C2DE2B2}"/>
              </a:ext>
            </a:extLst>
          </p:cNvPr>
          <p:cNvGraphicFramePr>
            <a:graphicFrameLocks noGrp="1"/>
          </p:cNvGraphicFramePr>
          <p:nvPr>
            <p:extLst>
              <p:ext uri="{D42A27DB-BD31-4B8C-83A1-F6EECF244321}">
                <p14:modId xmlns:p14="http://schemas.microsoft.com/office/powerpoint/2010/main" val="564547015"/>
              </p:ext>
            </p:extLst>
          </p:nvPr>
        </p:nvGraphicFramePr>
        <p:xfrm>
          <a:off x="695847" y="2747497"/>
          <a:ext cx="8039690" cy="3976954"/>
        </p:xfrm>
        <a:graphic>
          <a:graphicData uri="http://schemas.openxmlformats.org/drawingml/2006/table">
            <a:tbl>
              <a:tblPr firstRow="1" firstCol="1" bandRow="1">
                <a:tableStyleId>{0660B408-B3CF-4A94-85FC-2B1E0A45F4A2}</a:tableStyleId>
              </a:tblPr>
              <a:tblGrid>
                <a:gridCol w="3515849">
                  <a:extLst>
                    <a:ext uri="{9D8B030D-6E8A-4147-A177-3AD203B41FA5}">
                      <a16:colId xmlns:a16="http://schemas.microsoft.com/office/drawing/2014/main" val="2815402212"/>
                    </a:ext>
                  </a:extLst>
                </a:gridCol>
                <a:gridCol w="4523841">
                  <a:extLst>
                    <a:ext uri="{9D8B030D-6E8A-4147-A177-3AD203B41FA5}">
                      <a16:colId xmlns:a16="http://schemas.microsoft.com/office/drawing/2014/main" val="2341445951"/>
                    </a:ext>
                  </a:extLst>
                </a:gridCol>
              </a:tblGrid>
              <a:tr h="223721">
                <a:tc>
                  <a:txBody>
                    <a:bodyPr/>
                    <a:lstStyle/>
                    <a:p>
                      <a:pPr marL="118745" indent="-226695" algn="ctr">
                        <a:lnSpc>
                          <a:spcPct val="107000"/>
                        </a:lnSpc>
                        <a:spcAft>
                          <a:spcPts val="800"/>
                        </a:spcAft>
                      </a:pPr>
                      <a:r>
                        <a:rPr lang="en-IN" sz="1100" b="1" dirty="0">
                          <a:effectLst>
                            <a:outerShdw blurRad="38100" dist="38100" dir="2700000" algn="tl">
                              <a:srgbClr val="000000">
                                <a:alpha val="43137"/>
                              </a:srgbClr>
                            </a:outerShdw>
                          </a:effectLst>
                        </a:rPr>
                        <a:t>Procedural Programming</a:t>
                      </a:r>
                      <a:endParaRPr lang="en-IN" sz="11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79674" marR="79674" marT="39837" marB="39837" anchor="ctr"/>
                </a:tc>
                <a:tc>
                  <a:txBody>
                    <a:bodyPr/>
                    <a:lstStyle/>
                    <a:p>
                      <a:pPr marL="118745" indent="-226695" algn="ctr">
                        <a:lnSpc>
                          <a:spcPct val="107000"/>
                        </a:lnSpc>
                        <a:spcAft>
                          <a:spcPts val="800"/>
                        </a:spcAft>
                      </a:pPr>
                      <a:r>
                        <a:rPr lang="en-IN" sz="1100" b="1" dirty="0">
                          <a:effectLst>
                            <a:outerShdw blurRad="38100" dist="38100" dir="2700000" algn="tl">
                              <a:srgbClr val="000000">
                                <a:alpha val="43137"/>
                              </a:srgbClr>
                            </a:outerShdw>
                          </a:effectLst>
                        </a:rPr>
                        <a:t>Object-oriented Programming</a:t>
                      </a:r>
                      <a:endParaRPr lang="en-IN" sz="11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79674" marR="79674" marT="39837" marB="39837" anchor="ctr"/>
                </a:tc>
                <a:extLst>
                  <a:ext uri="{0D108BD9-81ED-4DB2-BD59-A6C34878D82A}">
                    <a16:rowId xmlns:a16="http://schemas.microsoft.com/office/drawing/2014/main" val="2956113714"/>
                  </a:ext>
                </a:extLst>
              </a:tr>
              <a:tr h="333562">
                <a:tc>
                  <a:txBody>
                    <a:bodyPr/>
                    <a:lstStyle/>
                    <a:p>
                      <a:pPr marL="118745" indent="-226695" algn="ctr">
                        <a:lnSpc>
                          <a:spcPct val="107000"/>
                        </a:lnSpc>
                        <a:spcAft>
                          <a:spcPts val="800"/>
                        </a:spcAft>
                      </a:pPr>
                      <a:r>
                        <a:rPr lang="en-IN" sz="1100" b="0" dirty="0">
                          <a:effectLst/>
                        </a:rPr>
                        <a:t>It focuses on the process and functions.</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79674" marR="79674" marT="39837" marB="39837" anchor="ctr"/>
                </a:tc>
                <a:tc>
                  <a:txBody>
                    <a:bodyPr/>
                    <a:lstStyle/>
                    <a:p>
                      <a:pPr marL="118745" indent="-226695" algn="ctr">
                        <a:lnSpc>
                          <a:spcPct val="107000"/>
                        </a:lnSpc>
                        <a:spcAft>
                          <a:spcPts val="800"/>
                        </a:spcAft>
                      </a:pPr>
                      <a:r>
                        <a:rPr lang="en-IN" sz="1100" b="0" dirty="0">
                          <a:effectLst/>
                        </a:rPr>
                        <a:t>It focuses on the data and classes.</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79674" marR="79674" marT="39837" marB="39837" anchor="ctr"/>
                </a:tc>
                <a:extLst>
                  <a:ext uri="{0D108BD9-81ED-4DB2-BD59-A6C34878D82A}">
                    <a16:rowId xmlns:a16="http://schemas.microsoft.com/office/drawing/2014/main" val="1455310187"/>
                  </a:ext>
                </a:extLst>
              </a:tr>
              <a:tr h="223721">
                <a:tc>
                  <a:txBody>
                    <a:bodyPr/>
                    <a:lstStyle/>
                    <a:p>
                      <a:pPr marL="118745" indent="-226695" algn="ctr">
                        <a:lnSpc>
                          <a:spcPct val="107000"/>
                        </a:lnSpc>
                        <a:spcAft>
                          <a:spcPts val="800"/>
                        </a:spcAft>
                      </a:pPr>
                      <a:r>
                        <a:rPr lang="en-IN" sz="1100" b="0" dirty="0">
                          <a:effectLst/>
                        </a:rPr>
                        <a:t>It is not easy to maintain.</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79674" marR="79674" marT="39837" marB="39837" anchor="ctr"/>
                </a:tc>
                <a:tc>
                  <a:txBody>
                    <a:bodyPr/>
                    <a:lstStyle/>
                    <a:p>
                      <a:pPr marL="118745" indent="-226695" algn="ctr">
                        <a:lnSpc>
                          <a:spcPct val="107000"/>
                        </a:lnSpc>
                        <a:spcAft>
                          <a:spcPts val="800"/>
                        </a:spcAft>
                      </a:pPr>
                      <a:r>
                        <a:rPr lang="en-IN" sz="1100" b="0" dirty="0">
                          <a:effectLst/>
                        </a:rPr>
                        <a:t>It is easy to maintain.</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79674" marR="79674" marT="39837" marB="39837" anchor="ctr"/>
                </a:tc>
                <a:extLst>
                  <a:ext uri="{0D108BD9-81ED-4DB2-BD59-A6C34878D82A}">
                    <a16:rowId xmlns:a16="http://schemas.microsoft.com/office/drawing/2014/main" val="2398927992"/>
                  </a:ext>
                </a:extLst>
              </a:tr>
              <a:tr h="607157">
                <a:tc>
                  <a:txBody>
                    <a:bodyPr/>
                    <a:lstStyle/>
                    <a:p>
                      <a:pPr marL="118745" indent="-226695" algn="ctr">
                        <a:lnSpc>
                          <a:spcPct val="107000"/>
                        </a:lnSpc>
                        <a:spcAft>
                          <a:spcPts val="800"/>
                        </a:spcAft>
                      </a:pPr>
                      <a:r>
                        <a:rPr lang="en-IN" sz="1100" b="0" dirty="0">
                          <a:effectLst/>
                        </a:rPr>
                        <a:t>In this paradigm, if a sub-procedure has to be modified, it becomes difficult to find and maintain it.</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79674" marR="79674" marT="39837" marB="39837" anchor="ctr"/>
                </a:tc>
                <a:tc>
                  <a:txBody>
                    <a:bodyPr/>
                    <a:lstStyle/>
                    <a:p>
                      <a:pPr marL="118745" indent="-226695" algn="ctr">
                        <a:lnSpc>
                          <a:spcPct val="107000"/>
                        </a:lnSpc>
                        <a:spcAft>
                          <a:spcPts val="800"/>
                        </a:spcAft>
                      </a:pPr>
                      <a:r>
                        <a:rPr lang="en-IN" sz="1100" b="0" dirty="0">
                          <a:effectLst/>
                        </a:rPr>
                        <a:t>In this paradigm, it is easy to maintain code and modify existing code.</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79674" marR="79674" marT="39837" marB="39837" anchor="ctr"/>
                </a:tc>
                <a:extLst>
                  <a:ext uri="{0D108BD9-81ED-4DB2-BD59-A6C34878D82A}">
                    <a16:rowId xmlns:a16="http://schemas.microsoft.com/office/drawing/2014/main" val="2568062402"/>
                  </a:ext>
                </a:extLst>
              </a:tr>
              <a:tr h="379259">
                <a:tc>
                  <a:txBody>
                    <a:bodyPr/>
                    <a:lstStyle/>
                    <a:p>
                      <a:pPr marL="118745" indent="-226695" algn="ctr">
                        <a:lnSpc>
                          <a:spcPct val="107000"/>
                        </a:lnSpc>
                        <a:spcAft>
                          <a:spcPts val="800"/>
                        </a:spcAft>
                      </a:pPr>
                      <a:r>
                        <a:rPr lang="en-IN" sz="1100" b="0" dirty="0">
                          <a:effectLst/>
                        </a:rPr>
                        <a:t>Due to its complexity, development time increases.</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79674" marR="79674" marT="39837" marB="39837" anchor="ctr"/>
                </a:tc>
                <a:tc>
                  <a:txBody>
                    <a:bodyPr/>
                    <a:lstStyle/>
                    <a:p>
                      <a:pPr marL="118745" indent="-226695" algn="ctr">
                        <a:lnSpc>
                          <a:spcPct val="107000"/>
                        </a:lnSpc>
                        <a:spcAft>
                          <a:spcPts val="800"/>
                        </a:spcAft>
                      </a:pPr>
                      <a:r>
                        <a:rPr lang="en-IN" sz="1100" b="0" dirty="0">
                          <a:effectLst/>
                        </a:rPr>
                        <a:t>Due to easy maintenance, development time reduces.</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79674" marR="79674" marT="39837" marB="39837" anchor="ctr"/>
                </a:tc>
                <a:extLst>
                  <a:ext uri="{0D108BD9-81ED-4DB2-BD59-A6C34878D82A}">
                    <a16:rowId xmlns:a16="http://schemas.microsoft.com/office/drawing/2014/main" val="3130036546"/>
                  </a:ext>
                </a:extLst>
              </a:tr>
              <a:tr h="470360">
                <a:tc>
                  <a:txBody>
                    <a:bodyPr/>
                    <a:lstStyle/>
                    <a:p>
                      <a:pPr marL="118745" indent="-226695" algn="ctr">
                        <a:lnSpc>
                          <a:spcPct val="107000"/>
                        </a:lnSpc>
                        <a:spcAft>
                          <a:spcPts val="800"/>
                        </a:spcAft>
                      </a:pPr>
                      <a:r>
                        <a:rPr lang="en-IN" sz="1100" b="0" dirty="0">
                          <a:effectLst/>
                        </a:rPr>
                        <a:t>Procedural programming languages are not as faster as object-oriented.</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79674" marR="79674" marT="39837" marB="39837" anchor="ctr"/>
                </a:tc>
                <a:tc>
                  <a:txBody>
                    <a:bodyPr/>
                    <a:lstStyle/>
                    <a:p>
                      <a:pPr marL="118745" indent="-226695" algn="ctr">
                        <a:lnSpc>
                          <a:spcPct val="107000"/>
                        </a:lnSpc>
                        <a:spcAft>
                          <a:spcPts val="800"/>
                        </a:spcAft>
                      </a:pPr>
                      <a:r>
                        <a:rPr lang="en-IN" sz="1100" b="0" dirty="0">
                          <a:effectLst/>
                        </a:rPr>
                        <a:t>The object-oriented programming languages are faster and more effective.</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79674" marR="79674" marT="39837" marB="39837" anchor="ctr"/>
                </a:tc>
                <a:extLst>
                  <a:ext uri="{0D108BD9-81ED-4DB2-BD59-A6C34878D82A}">
                    <a16:rowId xmlns:a16="http://schemas.microsoft.com/office/drawing/2014/main" val="2490978070"/>
                  </a:ext>
                </a:extLst>
              </a:tr>
              <a:tr h="470360">
                <a:tc>
                  <a:txBody>
                    <a:bodyPr/>
                    <a:lstStyle/>
                    <a:p>
                      <a:pPr marL="118745" indent="-226695" algn="ctr">
                        <a:lnSpc>
                          <a:spcPct val="107000"/>
                        </a:lnSpc>
                        <a:spcAft>
                          <a:spcPts val="800"/>
                        </a:spcAft>
                      </a:pPr>
                      <a:r>
                        <a:rPr lang="en-IN" sz="1100" b="0" dirty="0">
                          <a:effectLst/>
                        </a:rPr>
                        <a:t>It focuses on procedure rather data which has priority in data-driven systems.</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79674" marR="79674" marT="39837" marB="39837" anchor="ctr"/>
                </a:tc>
                <a:tc>
                  <a:txBody>
                    <a:bodyPr/>
                    <a:lstStyle/>
                    <a:p>
                      <a:pPr marL="118745" indent="-226695" algn="ctr">
                        <a:lnSpc>
                          <a:spcPct val="107000"/>
                        </a:lnSpc>
                        <a:spcAft>
                          <a:spcPts val="800"/>
                        </a:spcAft>
                      </a:pPr>
                      <a:r>
                        <a:rPr lang="en-IN" sz="1100" b="0" dirty="0">
                          <a:effectLst/>
                        </a:rPr>
                        <a:t>It focuses on data rather than procedures.</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79674" marR="79674" marT="39837" marB="39837" anchor="ctr"/>
                </a:tc>
                <a:extLst>
                  <a:ext uri="{0D108BD9-81ED-4DB2-BD59-A6C34878D82A}">
                    <a16:rowId xmlns:a16="http://schemas.microsoft.com/office/drawing/2014/main" val="1278368404"/>
                  </a:ext>
                </a:extLst>
              </a:tr>
              <a:tr h="607157">
                <a:tc>
                  <a:txBody>
                    <a:bodyPr/>
                    <a:lstStyle/>
                    <a:p>
                      <a:pPr marL="118745" indent="-226695" algn="ctr">
                        <a:lnSpc>
                          <a:spcPct val="107000"/>
                        </a:lnSpc>
                        <a:spcAft>
                          <a:spcPts val="800"/>
                        </a:spcAft>
                      </a:pPr>
                      <a:r>
                        <a:rPr lang="en-IN" sz="1100" b="0" dirty="0">
                          <a:effectLst/>
                        </a:rPr>
                        <a:t>In procedural programming, designs cannot be reused and recycled throughout the program.</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79674" marR="79674" marT="39837" marB="39837" anchor="ctr"/>
                </a:tc>
                <a:tc>
                  <a:txBody>
                    <a:bodyPr/>
                    <a:lstStyle/>
                    <a:p>
                      <a:pPr marL="118745" indent="-226695" algn="ctr">
                        <a:lnSpc>
                          <a:spcPct val="107000"/>
                        </a:lnSpc>
                        <a:spcAft>
                          <a:spcPts val="800"/>
                        </a:spcAft>
                      </a:pPr>
                      <a:r>
                        <a:rPr lang="en-IN" sz="1100" b="0" dirty="0">
                          <a:effectLst/>
                        </a:rPr>
                        <a:t>In object-oriented programming, designs can be reused throughout the program.</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79674" marR="79674" marT="39837" marB="39837" anchor="ctr"/>
                </a:tc>
                <a:extLst>
                  <a:ext uri="{0D108BD9-81ED-4DB2-BD59-A6C34878D82A}">
                    <a16:rowId xmlns:a16="http://schemas.microsoft.com/office/drawing/2014/main" val="1233897055"/>
                  </a:ext>
                </a:extLst>
              </a:tr>
              <a:tr h="607157">
                <a:tc>
                  <a:txBody>
                    <a:bodyPr/>
                    <a:lstStyle/>
                    <a:p>
                      <a:pPr marL="118745" indent="-226695" algn="ctr">
                        <a:lnSpc>
                          <a:spcPct val="107000"/>
                        </a:lnSpc>
                        <a:spcAft>
                          <a:spcPts val="800"/>
                        </a:spcAft>
                      </a:pPr>
                      <a:r>
                        <a:rPr lang="en-IN" sz="1100" b="0" dirty="0">
                          <a:effectLst/>
                        </a:rPr>
                        <a:t>While solving issues in procedural programming, issues need to be addressed individually.</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79674" marR="79674" marT="39837" marB="39837" anchor="ctr"/>
                </a:tc>
                <a:tc>
                  <a:txBody>
                    <a:bodyPr/>
                    <a:lstStyle/>
                    <a:p>
                      <a:pPr marL="118745" indent="-226695" algn="ctr">
                        <a:lnSpc>
                          <a:spcPct val="107000"/>
                        </a:lnSpc>
                        <a:spcAft>
                          <a:spcPts val="800"/>
                        </a:spcAft>
                      </a:pPr>
                      <a:r>
                        <a:rPr lang="en-IN" sz="1100" b="0" dirty="0">
                          <a:effectLst/>
                        </a:rPr>
                        <a:t>In object-oriented programming, objects and classes can be referenced throughout the program.</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79674" marR="79674" marT="39837" marB="39837" anchor="ctr"/>
                </a:tc>
                <a:extLst>
                  <a:ext uri="{0D108BD9-81ED-4DB2-BD59-A6C34878D82A}">
                    <a16:rowId xmlns:a16="http://schemas.microsoft.com/office/drawing/2014/main" val="3698344659"/>
                  </a:ext>
                </a:extLst>
              </a:tr>
            </a:tbl>
          </a:graphicData>
        </a:graphic>
      </p:graphicFrame>
    </p:spTree>
    <p:extLst>
      <p:ext uri="{BB962C8B-B14F-4D97-AF65-F5344CB8AC3E}">
        <p14:creationId xmlns:p14="http://schemas.microsoft.com/office/powerpoint/2010/main" val="203630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ill Gates quote: Another trick in software is to avoid rewriting the  software...">
            <a:extLst>
              <a:ext uri="{FF2B5EF4-FFF2-40B4-BE49-F238E27FC236}">
                <a16:creationId xmlns:a16="http://schemas.microsoft.com/office/drawing/2014/main" id="{AD87942A-43E5-26D1-B8CF-A34680C547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7277" y="2939016"/>
            <a:ext cx="6866621" cy="323135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26EA879-6574-C611-08F3-CFC0BDB62CF6}"/>
                  </a:ext>
                </a:extLst>
              </p14:cNvPr>
              <p14:cNvContentPartPr/>
              <p14:nvPr/>
            </p14:nvContentPartPr>
            <p14:xfrm flipV="1">
              <a:off x="5629835" y="5880846"/>
              <a:ext cx="1810080" cy="77619"/>
            </p14:xfrm>
          </p:contentPart>
        </mc:Choice>
        <mc:Fallback xmlns="">
          <p:pic>
            <p:nvPicPr>
              <p:cNvPr id="4" name="Ink 3">
                <a:extLst>
                  <a:ext uri="{FF2B5EF4-FFF2-40B4-BE49-F238E27FC236}">
                    <a16:creationId xmlns:a16="http://schemas.microsoft.com/office/drawing/2014/main" id="{E26EA879-6574-C611-08F3-CFC0BDB62CF6}"/>
                  </a:ext>
                </a:extLst>
              </p:cNvPr>
              <p:cNvPicPr/>
              <p:nvPr/>
            </p:nvPicPr>
            <p:blipFill>
              <a:blip r:embed="rId4"/>
              <a:stretch>
                <a:fillRect/>
              </a:stretch>
            </p:blipFill>
            <p:spPr>
              <a:xfrm flipV="1">
                <a:off x="5567195" y="5818320"/>
                <a:ext cx="1935720" cy="203031"/>
              </a:xfrm>
              <a:prstGeom prst="rect">
                <a:avLst/>
              </a:prstGeom>
            </p:spPr>
          </p:pic>
        </mc:Fallback>
      </mc:AlternateContent>
      <p:sp>
        <p:nvSpPr>
          <p:cNvPr id="10" name="TextBox 9">
            <a:extLst>
              <a:ext uri="{FF2B5EF4-FFF2-40B4-BE49-F238E27FC236}">
                <a16:creationId xmlns:a16="http://schemas.microsoft.com/office/drawing/2014/main" id="{3D3B6273-1A82-B12F-3F28-E2C82E50EE46}"/>
              </a:ext>
            </a:extLst>
          </p:cNvPr>
          <p:cNvSpPr txBox="1"/>
          <p:nvPr/>
        </p:nvSpPr>
        <p:spPr>
          <a:xfrm>
            <a:off x="434393" y="245640"/>
            <a:ext cx="6100482" cy="369332"/>
          </a:xfrm>
          <a:prstGeom prst="rect">
            <a:avLst/>
          </a:prstGeom>
          <a:noFill/>
        </p:spPr>
        <p:txBody>
          <a:bodyPr wrap="square">
            <a:spAutoFit/>
          </a:bodyPr>
          <a:lstStyle/>
          <a:p>
            <a:pPr marL="285750" indent="-285750">
              <a:buFont typeface="Wingdings" panose="05000000000000000000" pitchFamily="2" charset="2"/>
              <a:buChar char="v"/>
            </a:pPr>
            <a:r>
              <a:rPr lang="en-IN" sz="18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Calibri" panose="020F0502020204030204" pitchFamily="34" charset="0"/>
              </a:rPr>
              <a:t>Disadvantages Of Procedural Programming:</a:t>
            </a:r>
            <a:endParaRPr lang="en-IN" dirty="0"/>
          </a:p>
        </p:txBody>
      </p:sp>
      <p:sp>
        <p:nvSpPr>
          <p:cNvPr id="12" name="TextBox 11">
            <a:extLst>
              <a:ext uri="{FF2B5EF4-FFF2-40B4-BE49-F238E27FC236}">
                <a16:creationId xmlns:a16="http://schemas.microsoft.com/office/drawing/2014/main" id="{0C0FCFD9-25D9-0B4B-6582-50C8A76E3383}"/>
              </a:ext>
            </a:extLst>
          </p:cNvPr>
          <p:cNvSpPr txBox="1"/>
          <p:nvPr/>
        </p:nvSpPr>
        <p:spPr>
          <a:xfrm>
            <a:off x="780273" y="687632"/>
            <a:ext cx="6100482" cy="1815882"/>
          </a:xfrm>
          <a:prstGeom prst="rect">
            <a:avLst/>
          </a:prstGeom>
          <a:noFill/>
        </p:spPr>
        <p:txBody>
          <a:bodyPr wrap="square">
            <a:spAutoFit/>
          </a:bodyPr>
          <a:lstStyle/>
          <a:p>
            <a:r>
              <a:rPr lang="en-IN" sz="1600" dirty="0">
                <a:solidFill>
                  <a:srgbClr val="333333"/>
                </a:solidFill>
                <a:effectLst/>
                <a:latin typeface="Calibri" panose="020F0502020204030204" pitchFamily="34" charset="0"/>
                <a:ea typeface="Calibri" panose="020F0502020204030204" pitchFamily="34" charset="0"/>
              </a:rPr>
              <a:t>Procedural programming major disadvantage includes lack of code reusability. It doesn’t let programmer reuse the same code again throughout the program. Programmer needs to type the same code at many applications which adds to the time and redundancy in a project. Addition to it there is no security for user’s data in procedural programming because operations on data is more important to it than data itself.</a:t>
            </a:r>
            <a:endParaRPr lang="en-IN" sz="1600" dirty="0"/>
          </a:p>
        </p:txBody>
      </p:sp>
    </p:spTree>
    <p:extLst>
      <p:ext uri="{BB962C8B-B14F-4D97-AF65-F5344CB8AC3E}">
        <p14:creationId xmlns:p14="http://schemas.microsoft.com/office/powerpoint/2010/main" val="3063119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F6F84-DEF1-B902-7A9B-1016AE3056D4}"/>
              </a:ext>
            </a:extLst>
          </p:cNvPr>
          <p:cNvSpPr>
            <a:spLocks noGrp="1"/>
          </p:cNvSpPr>
          <p:nvPr>
            <p:ph type="title"/>
          </p:nvPr>
        </p:nvSpPr>
        <p:spPr>
          <a:xfrm>
            <a:off x="363569" y="251012"/>
            <a:ext cx="6001372" cy="519953"/>
          </a:xfrm>
        </p:spPr>
        <p:txBody>
          <a:bodyPr/>
          <a:lstStyle/>
          <a:p>
            <a:pPr marL="285750" indent="-285750">
              <a:buFont typeface="Wingdings" panose="05000000000000000000" pitchFamily="2" charset="2"/>
              <a:buChar char="v"/>
            </a:pPr>
            <a:r>
              <a:rPr lang="en-IN" sz="1800" dirty="0">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Calibri" panose="020F0502020204030204" pitchFamily="34" charset="0"/>
              </a:rPr>
              <a:t>Benefits</a:t>
            </a:r>
            <a:r>
              <a:rPr lang="en-IN" sz="18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Calibri" panose="020F0502020204030204" pitchFamily="34" charset="0"/>
              </a:rPr>
              <a:t> Of Object Oriented Programming:</a:t>
            </a:r>
            <a:endParaRPr lang="en-IN" dirty="0"/>
          </a:p>
        </p:txBody>
      </p:sp>
      <p:sp>
        <p:nvSpPr>
          <p:cNvPr id="3" name="Content Placeholder 2">
            <a:extLst>
              <a:ext uri="{FF2B5EF4-FFF2-40B4-BE49-F238E27FC236}">
                <a16:creationId xmlns:a16="http://schemas.microsoft.com/office/drawing/2014/main" id="{A3D8062E-CA49-DD93-3DB9-4CB1E83DB5E1}"/>
              </a:ext>
            </a:extLst>
          </p:cNvPr>
          <p:cNvSpPr>
            <a:spLocks noGrp="1"/>
          </p:cNvSpPr>
          <p:nvPr>
            <p:ph idx="1"/>
          </p:nvPr>
        </p:nvSpPr>
        <p:spPr>
          <a:xfrm>
            <a:off x="713193" y="770965"/>
            <a:ext cx="8596668" cy="5836023"/>
          </a:xfrm>
        </p:spPr>
        <p:txBody>
          <a:bodyPr>
            <a:noAutofit/>
          </a:bodyPr>
          <a:lstStyle/>
          <a:p>
            <a:pPr algn="l" fontAlgn="base">
              <a:buClrTx/>
              <a:buSzPct val="100000"/>
              <a:buFont typeface="Arial" panose="020B0604020202020204" pitchFamily="34" charset="0"/>
              <a:buChar char="•"/>
            </a:pPr>
            <a:r>
              <a:rPr lang="en-US" sz="1600" b="0" i="0" dirty="0">
                <a:solidFill>
                  <a:srgbClr val="273239"/>
                </a:solidFill>
                <a:effectLst/>
                <a:latin typeface="urw-din"/>
              </a:rPr>
              <a:t>We can build the programs from standard working modules that communicate with one another, rather than having to start writing the code from scratch which leads to saving of development time and higher productivity,</a:t>
            </a:r>
          </a:p>
          <a:p>
            <a:pPr algn="l" fontAlgn="base">
              <a:buClrTx/>
              <a:buSzPct val="100000"/>
              <a:buFont typeface="Arial" panose="020B0604020202020204" pitchFamily="34" charset="0"/>
              <a:buChar char="•"/>
            </a:pPr>
            <a:r>
              <a:rPr lang="en-US" sz="1600" b="0" i="0" dirty="0">
                <a:solidFill>
                  <a:srgbClr val="273239"/>
                </a:solidFill>
                <a:effectLst/>
                <a:latin typeface="urw-din"/>
              </a:rPr>
              <a:t>OOP language allows to break the program into the bit-sized problems that can be solved easily (one object at a time).</a:t>
            </a:r>
          </a:p>
          <a:p>
            <a:pPr algn="l" fontAlgn="base">
              <a:buClrTx/>
              <a:buSzPct val="100000"/>
              <a:buFont typeface="Arial" panose="020B0604020202020204" pitchFamily="34" charset="0"/>
              <a:buChar char="•"/>
            </a:pPr>
            <a:r>
              <a:rPr lang="en-US" sz="1600" b="0" i="0" dirty="0">
                <a:solidFill>
                  <a:srgbClr val="273239"/>
                </a:solidFill>
                <a:effectLst/>
                <a:latin typeface="urw-din"/>
              </a:rPr>
              <a:t>The new technology promises greater programmer productivity, better quality of software and lesser maintenance cost.</a:t>
            </a:r>
          </a:p>
          <a:p>
            <a:pPr algn="l" fontAlgn="base">
              <a:buClrTx/>
              <a:buSzPct val="100000"/>
              <a:buFont typeface="Arial" panose="020B0604020202020204" pitchFamily="34" charset="0"/>
              <a:buChar char="•"/>
            </a:pPr>
            <a:r>
              <a:rPr lang="en-US" sz="1600" b="0" i="0" dirty="0">
                <a:solidFill>
                  <a:srgbClr val="273239"/>
                </a:solidFill>
                <a:effectLst/>
                <a:latin typeface="urw-din"/>
              </a:rPr>
              <a:t>OOP systems can be easily upgraded from small to large systems.</a:t>
            </a:r>
          </a:p>
          <a:p>
            <a:pPr algn="l" fontAlgn="base">
              <a:buClrTx/>
              <a:buSzPct val="100000"/>
              <a:buFont typeface="Arial" panose="020B0604020202020204" pitchFamily="34" charset="0"/>
              <a:buChar char="•"/>
            </a:pPr>
            <a:r>
              <a:rPr lang="en-US" sz="1600" b="0" i="0" dirty="0">
                <a:solidFill>
                  <a:srgbClr val="273239"/>
                </a:solidFill>
                <a:effectLst/>
                <a:latin typeface="urw-din"/>
              </a:rPr>
              <a:t>It is possible that multiple instances of objects co-exist without any interference,</a:t>
            </a:r>
          </a:p>
          <a:p>
            <a:pPr algn="l" fontAlgn="base">
              <a:buClrTx/>
              <a:buSzPct val="100000"/>
              <a:buFont typeface="Arial" panose="020B0604020202020204" pitchFamily="34" charset="0"/>
              <a:buChar char="•"/>
            </a:pPr>
            <a:r>
              <a:rPr lang="en-US" sz="1600" b="0" i="0" dirty="0">
                <a:solidFill>
                  <a:srgbClr val="273239"/>
                </a:solidFill>
                <a:effectLst/>
                <a:latin typeface="urw-din"/>
              </a:rPr>
              <a:t>It is very easy to partition the work in a project based on objects.</a:t>
            </a:r>
          </a:p>
          <a:p>
            <a:pPr algn="l" fontAlgn="base">
              <a:buClrTx/>
              <a:buSzPct val="100000"/>
              <a:buFont typeface="Arial" panose="020B0604020202020204" pitchFamily="34" charset="0"/>
              <a:buChar char="•"/>
            </a:pPr>
            <a:r>
              <a:rPr lang="en-US" sz="1600" b="0" i="0" dirty="0">
                <a:solidFill>
                  <a:srgbClr val="273239"/>
                </a:solidFill>
                <a:effectLst/>
                <a:latin typeface="urw-din"/>
              </a:rPr>
              <a:t>It is possible to map the objects in problem domain to those in the program.</a:t>
            </a:r>
          </a:p>
          <a:p>
            <a:pPr algn="l" fontAlgn="base">
              <a:buClrTx/>
              <a:buSzPct val="100000"/>
              <a:buFont typeface="Arial" panose="020B0604020202020204" pitchFamily="34" charset="0"/>
              <a:buChar char="•"/>
            </a:pPr>
            <a:r>
              <a:rPr lang="en-US" sz="1600" b="0" i="0" dirty="0">
                <a:solidFill>
                  <a:srgbClr val="273239"/>
                </a:solidFill>
                <a:effectLst/>
                <a:latin typeface="urw-din"/>
              </a:rPr>
              <a:t>The principle of data hiding helps the programmer to build secure programs which cannot be invaded by the code in other parts of the program.</a:t>
            </a:r>
          </a:p>
          <a:p>
            <a:pPr algn="l" fontAlgn="base">
              <a:buClrTx/>
              <a:buSzPct val="100000"/>
              <a:buFont typeface="Arial" panose="020B0604020202020204" pitchFamily="34" charset="0"/>
              <a:buChar char="•"/>
            </a:pPr>
            <a:r>
              <a:rPr lang="en-US" sz="1600" b="0" i="0" dirty="0">
                <a:solidFill>
                  <a:srgbClr val="273239"/>
                </a:solidFill>
                <a:effectLst/>
                <a:latin typeface="urw-din"/>
              </a:rPr>
              <a:t>By using inheritance, we can eliminate redundant code and extend the use of existing classes.</a:t>
            </a:r>
          </a:p>
          <a:p>
            <a:pPr algn="l" fontAlgn="base">
              <a:buClrTx/>
              <a:buSzPct val="100000"/>
              <a:buFont typeface="Arial" panose="020B0604020202020204" pitchFamily="34" charset="0"/>
              <a:buChar char="•"/>
            </a:pPr>
            <a:r>
              <a:rPr lang="en-US" sz="1600" b="0" i="0" dirty="0">
                <a:solidFill>
                  <a:srgbClr val="273239"/>
                </a:solidFill>
                <a:effectLst/>
                <a:latin typeface="urw-din"/>
              </a:rPr>
              <a:t>Message passing techniques is used for communication between objects which makes the interface descriptions with external systems much simpler.</a:t>
            </a:r>
          </a:p>
          <a:p>
            <a:pPr algn="l" fontAlgn="base">
              <a:buClrTx/>
              <a:buSzPct val="100000"/>
              <a:buFont typeface="Arial" panose="020B0604020202020204" pitchFamily="34" charset="0"/>
              <a:buChar char="•"/>
            </a:pPr>
            <a:r>
              <a:rPr lang="en-US" sz="1600" b="0" i="0" dirty="0">
                <a:solidFill>
                  <a:srgbClr val="273239"/>
                </a:solidFill>
                <a:effectLst/>
                <a:latin typeface="urw-din"/>
              </a:rPr>
              <a:t>The data-centered design approach enables us to capture more details of model in an implementable form.</a:t>
            </a:r>
          </a:p>
        </p:txBody>
      </p:sp>
    </p:spTree>
    <p:extLst>
      <p:ext uri="{BB962C8B-B14F-4D97-AF65-F5344CB8AC3E}">
        <p14:creationId xmlns:p14="http://schemas.microsoft.com/office/powerpoint/2010/main" val="205701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07869-B837-78A5-ABBC-59CEBF452F3B}"/>
              </a:ext>
            </a:extLst>
          </p:cNvPr>
          <p:cNvSpPr>
            <a:spLocks noGrp="1"/>
          </p:cNvSpPr>
          <p:nvPr>
            <p:ph type="ctrTitle"/>
          </p:nvPr>
        </p:nvSpPr>
        <p:spPr>
          <a:xfrm>
            <a:off x="834714" y="227300"/>
            <a:ext cx="5808133" cy="518742"/>
          </a:xfrm>
        </p:spPr>
        <p:txBody>
          <a:bodyPr/>
          <a:lstStyle/>
          <a:p>
            <a:pPr marL="342900" indent="-342900" algn="l">
              <a:buFont typeface="Wingdings" panose="05000000000000000000" pitchFamily="2" charset="2"/>
              <a:buChar char="Ø"/>
            </a:pPr>
            <a:r>
              <a:rPr lang="en-IN" sz="20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Calibri" panose="020F0502020204030204" pitchFamily="34" charset="0"/>
                <a:cs typeface="Calibri" panose="020F0502020204030204" pitchFamily="34" charset="0"/>
              </a:rPr>
              <a:t>Difference between Class and Structure:</a:t>
            </a:r>
            <a:endParaRPr lang="en-IN" sz="2000" dirty="0"/>
          </a:p>
        </p:txBody>
      </p:sp>
      <p:graphicFrame>
        <p:nvGraphicFramePr>
          <p:cNvPr id="4" name="Table 3">
            <a:extLst>
              <a:ext uri="{FF2B5EF4-FFF2-40B4-BE49-F238E27FC236}">
                <a16:creationId xmlns:a16="http://schemas.microsoft.com/office/drawing/2014/main" id="{305688E8-EE70-8620-C3F9-8ABCD1CB9B25}"/>
              </a:ext>
            </a:extLst>
          </p:cNvPr>
          <p:cNvGraphicFramePr>
            <a:graphicFrameLocks noGrp="1"/>
          </p:cNvGraphicFramePr>
          <p:nvPr>
            <p:extLst>
              <p:ext uri="{D42A27DB-BD31-4B8C-83A1-F6EECF244321}">
                <p14:modId xmlns:p14="http://schemas.microsoft.com/office/powerpoint/2010/main" val="3056318748"/>
              </p:ext>
            </p:extLst>
          </p:nvPr>
        </p:nvGraphicFramePr>
        <p:xfrm>
          <a:off x="736102" y="850433"/>
          <a:ext cx="8811310" cy="5469814"/>
        </p:xfrm>
        <a:graphic>
          <a:graphicData uri="http://schemas.openxmlformats.org/drawingml/2006/table">
            <a:tbl>
              <a:tblPr firstRow="1" firstCol="1" bandRow="1"/>
              <a:tblGrid>
                <a:gridCol w="4375207">
                  <a:extLst>
                    <a:ext uri="{9D8B030D-6E8A-4147-A177-3AD203B41FA5}">
                      <a16:colId xmlns:a16="http://schemas.microsoft.com/office/drawing/2014/main" val="1912933987"/>
                    </a:ext>
                  </a:extLst>
                </a:gridCol>
                <a:gridCol w="4436103">
                  <a:extLst>
                    <a:ext uri="{9D8B030D-6E8A-4147-A177-3AD203B41FA5}">
                      <a16:colId xmlns:a16="http://schemas.microsoft.com/office/drawing/2014/main" val="3884603911"/>
                    </a:ext>
                  </a:extLst>
                </a:gridCol>
              </a:tblGrid>
              <a:tr h="243618">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Class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634" marR="42634" marT="42634" marB="42634">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FF2CC"/>
                    </a:solidFill>
                  </a:tcPr>
                </a:tc>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Structure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634" marR="42634" marT="42634" marB="42634">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FF2CC"/>
                    </a:solidFill>
                  </a:tcPr>
                </a:tc>
                <a:extLst>
                  <a:ext uri="{0D108BD9-81ED-4DB2-BD59-A6C34878D82A}">
                    <a16:rowId xmlns:a16="http://schemas.microsoft.com/office/drawing/2014/main" val="2079352101"/>
                  </a:ext>
                </a:extLst>
              </a:tr>
              <a:tr h="329600">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Classes are of reference types.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292" marR="53292" marT="74609" marB="74609">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BE4D5"/>
                    </a:solidFill>
                  </a:tcPr>
                </a:tc>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Structs are of value types.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292" marR="53292" marT="74609" marB="74609">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BE4D5"/>
                    </a:solidFill>
                  </a:tcPr>
                </a:tc>
                <a:extLst>
                  <a:ext uri="{0D108BD9-81ED-4DB2-BD59-A6C34878D82A}">
                    <a16:rowId xmlns:a16="http://schemas.microsoft.com/office/drawing/2014/main" val="3203684971"/>
                  </a:ext>
                </a:extLst>
              </a:tr>
              <a:tr h="464546">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All the reference types are allocated on heap memory.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292" marR="53292" marT="74609" marB="74609">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BE4D5"/>
                    </a:solidFill>
                  </a:tcPr>
                </a:tc>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All the value types are allocated on stack memory.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292" marR="53292" marT="74609" marB="74609">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BE4D5"/>
                    </a:solidFill>
                  </a:tcPr>
                </a:tc>
                <a:extLst>
                  <a:ext uri="{0D108BD9-81ED-4DB2-BD59-A6C34878D82A}">
                    <a16:rowId xmlns:a16="http://schemas.microsoft.com/office/drawing/2014/main" val="1348576829"/>
                  </a:ext>
                </a:extLst>
              </a:tr>
              <a:tr h="464546">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Allocation of large reference type is cheaper than allocation of large value type.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292" marR="53292" marT="74609" marB="74609">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BE4D5"/>
                    </a:solidFill>
                  </a:tcPr>
                </a:tc>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Allocation and de-allocation are cheaper in value type as compare to reference type.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292" marR="53292" marT="74609" marB="74609">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BE4D5"/>
                    </a:solidFill>
                  </a:tcPr>
                </a:tc>
                <a:extLst>
                  <a:ext uri="{0D108BD9-81ED-4DB2-BD59-A6C34878D82A}">
                    <a16:rowId xmlns:a16="http://schemas.microsoft.com/office/drawing/2014/main" val="2598034617"/>
                  </a:ext>
                </a:extLst>
              </a:tr>
              <a:tr h="329600">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Class has limitless features.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292" marR="53292" marT="74609" marB="74609">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BE4D5"/>
                    </a:solidFill>
                  </a:tcPr>
                </a:tc>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Struct has limited features.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292" marR="53292" marT="74609" marB="74609">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BE4D5"/>
                    </a:solidFill>
                  </a:tcPr>
                </a:tc>
                <a:extLst>
                  <a:ext uri="{0D108BD9-81ED-4DB2-BD59-A6C34878D82A}">
                    <a16:rowId xmlns:a16="http://schemas.microsoft.com/office/drawing/2014/main" val="2689012642"/>
                  </a:ext>
                </a:extLst>
              </a:tr>
              <a:tr h="329600">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Class is generally used in large programs.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292" marR="53292" marT="74609" marB="74609">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BE4D5"/>
                    </a:solidFill>
                  </a:tcPr>
                </a:tc>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Struct are used in small programs.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292" marR="53292" marT="74609" marB="74609">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BE4D5"/>
                    </a:solidFill>
                  </a:tcPr>
                </a:tc>
                <a:extLst>
                  <a:ext uri="{0D108BD9-81ED-4DB2-BD59-A6C34878D82A}">
                    <a16:rowId xmlns:a16="http://schemas.microsoft.com/office/drawing/2014/main" val="747041831"/>
                  </a:ext>
                </a:extLst>
              </a:tr>
              <a:tr h="599491">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Classes can contain constructor or destructor.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292" marR="53292" marT="74609" marB="74609">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BE4D5"/>
                    </a:solidFill>
                  </a:tcPr>
                </a:tc>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Structure does not contain parameter less constructor or destructor, but can contain Parameterized constructor or static constructor.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292" marR="53292" marT="74609" marB="74609">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BE4D5"/>
                    </a:solidFill>
                  </a:tcPr>
                </a:tc>
                <a:extLst>
                  <a:ext uri="{0D108BD9-81ED-4DB2-BD59-A6C34878D82A}">
                    <a16:rowId xmlns:a16="http://schemas.microsoft.com/office/drawing/2014/main" val="2918133817"/>
                  </a:ext>
                </a:extLst>
              </a:tr>
              <a:tr h="464546">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Classes used new keyword for creating instances.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292" marR="53292" marT="74609" marB="74609">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BE4D5"/>
                    </a:solidFill>
                  </a:tcPr>
                </a:tc>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Struct can create an instance, with or without new keyword.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292" marR="53292" marT="74609" marB="74609">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BE4D5"/>
                    </a:solidFill>
                  </a:tcPr>
                </a:tc>
                <a:extLst>
                  <a:ext uri="{0D108BD9-81ED-4DB2-BD59-A6C34878D82A}">
                    <a16:rowId xmlns:a16="http://schemas.microsoft.com/office/drawing/2014/main" val="3752473246"/>
                  </a:ext>
                </a:extLst>
              </a:tr>
              <a:tr h="464546">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A Class can inherit from another class.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292" marR="53292" marT="74609" marB="74609">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BE4D5"/>
                    </a:solidFill>
                  </a:tcPr>
                </a:tc>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A Struct is not allowed to inherit from another struct or class.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292" marR="53292" marT="74609" marB="74609">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BE4D5"/>
                    </a:solidFill>
                  </a:tcPr>
                </a:tc>
                <a:extLst>
                  <a:ext uri="{0D108BD9-81ED-4DB2-BD59-A6C34878D82A}">
                    <a16:rowId xmlns:a16="http://schemas.microsoft.com/office/drawing/2014/main" val="73004910"/>
                  </a:ext>
                </a:extLst>
              </a:tr>
              <a:tr h="329600">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The data member of a class can be protected.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292" marR="53292" marT="74609" marB="74609">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BE4D5"/>
                    </a:solidFill>
                  </a:tcPr>
                </a:tc>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The data member of struct can’t be protected.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292" marR="53292" marT="74609" marB="74609">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BE4D5"/>
                    </a:solidFill>
                  </a:tcPr>
                </a:tc>
                <a:extLst>
                  <a:ext uri="{0D108BD9-81ED-4DB2-BD59-A6C34878D82A}">
                    <a16:rowId xmlns:a16="http://schemas.microsoft.com/office/drawing/2014/main" val="1038691858"/>
                  </a:ext>
                </a:extLst>
              </a:tr>
              <a:tr h="464546">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Function member of the class can be virtual or abstract.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292" marR="53292" marT="74609" marB="74609">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BE4D5"/>
                    </a:solidFill>
                  </a:tcPr>
                </a:tc>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Function member of the struct cannot be virtual or abstract.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292" marR="53292" marT="74609" marB="74609">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BE4D5"/>
                    </a:solidFill>
                  </a:tcPr>
                </a:tc>
                <a:extLst>
                  <a:ext uri="{0D108BD9-81ED-4DB2-BD59-A6C34878D82A}">
                    <a16:rowId xmlns:a16="http://schemas.microsoft.com/office/drawing/2014/main" val="459925423"/>
                  </a:ext>
                </a:extLst>
              </a:tr>
              <a:tr h="734436">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Two variables of class can contain the reference of the same object and any operation on one variable can affect another variable.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292" marR="53292" marT="74609" marB="74609">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BE4D5"/>
                    </a:solidFill>
                  </a:tcPr>
                </a:tc>
                <a:tc>
                  <a:txBody>
                    <a:bodyPr/>
                    <a:lstStyle/>
                    <a:p>
                      <a:pPr marL="118745" indent="-226695" algn="ctr">
                        <a:lnSpc>
                          <a:spcPct val="107000"/>
                        </a:lnSpc>
                        <a:spcAft>
                          <a:spcPts val="800"/>
                        </a:spcAft>
                      </a:pPr>
                      <a:r>
                        <a:rPr lang="en-IN" sz="12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Each variable in struct contains its own copy of data(except in ref and out parameter variable) and any operation on one variable cannot affect another variable.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292" marR="53292" marT="74609" marB="74609">
                    <a:lnL w="12700" cap="flat" cmpd="sng" algn="ctr">
                      <a:solidFill>
                        <a:srgbClr val="5FB962"/>
                      </a:solidFill>
                      <a:prstDash val="solid"/>
                      <a:round/>
                      <a:headEnd type="none" w="med" len="med"/>
                      <a:tailEnd type="none" w="med" len="med"/>
                    </a:lnL>
                    <a:lnR w="12700" cap="flat" cmpd="sng" algn="ctr">
                      <a:solidFill>
                        <a:srgbClr val="5FB962"/>
                      </a:solidFill>
                      <a:prstDash val="solid"/>
                      <a:round/>
                      <a:headEnd type="none" w="med" len="med"/>
                      <a:tailEnd type="none" w="med" len="med"/>
                    </a:lnR>
                    <a:lnT w="12700" cap="flat" cmpd="sng" algn="ctr">
                      <a:solidFill>
                        <a:srgbClr val="5FB962"/>
                      </a:solidFill>
                      <a:prstDash val="solid"/>
                      <a:round/>
                      <a:headEnd type="none" w="med" len="med"/>
                      <a:tailEnd type="none" w="med" len="med"/>
                    </a:lnT>
                    <a:lnB w="12700" cap="flat" cmpd="sng" algn="ctr">
                      <a:solidFill>
                        <a:srgbClr val="5FB962"/>
                      </a:solidFill>
                      <a:prstDash val="solid"/>
                      <a:round/>
                      <a:headEnd type="none" w="med" len="med"/>
                      <a:tailEnd type="none" w="med" len="med"/>
                    </a:lnB>
                    <a:solidFill>
                      <a:srgbClr val="FBE4D5"/>
                    </a:solidFill>
                  </a:tcPr>
                </a:tc>
                <a:extLst>
                  <a:ext uri="{0D108BD9-81ED-4DB2-BD59-A6C34878D82A}">
                    <a16:rowId xmlns:a16="http://schemas.microsoft.com/office/drawing/2014/main" val="1510076323"/>
                  </a:ext>
                </a:extLst>
              </a:tr>
            </a:tbl>
          </a:graphicData>
        </a:graphic>
      </p:graphicFrame>
    </p:spTree>
    <p:extLst>
      <p:ext uri="{BB962C8B-B14F-4D97-AF65-F5344CB8AC3E}">
        <p14:creationId xmlns:p14="http://schemas.microsoft.com/office/powerpoint/2010/main" val="424974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2129-BAB9-FD7C-6F82-52244F4D5B9E}"/>
              </a:ext>
            </a:extLst>
          </p:cNvPr>
          <p:cNvSpPr>
            <a:spLocks noGrp="1"/>
          </p:cNvSpPr>
          <p:nvPr>
            <p:ph type="title"/>
          </p:nvPr>
        </p:nvSpPr>
        <p:spPr>
          <a:xfrm>
            <a:off x="408392" y="340660"/>
            <a:ext cx="8932832" cy="797952"/>
          </a:xfrm>
        </p:spPr>
        <p:txBody>
          <a:bodyPr>
            <a:noAutofit/>
          </a:bodyPr>
          <a:lstStyle/>
          <a:p>
            <a:pPr marL="342900" indent="-342900">
              <a:buFont typeface="Wingdings" panose="05000000000000000000" pitchFamily="2" charset="2"/>
              <a:buChar char="v"/>
            </a:pPr>
            <a:r>
              <a:rPr lang="en-IN" sz="20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Times New Roman" panose="02020603050405020304" pitchFamily="18" charset="0"/>
                <a:cs typeface="Segoe UI" panose="020B0502040204020203" pitchFamily="34" charset="0"/>
              </a:rPr>
              <a:t>Four Pillars of OOP:</a:t>
            </a:r>
            <a:r>
              <a:rPr lang="en-IN" sz="1800" kern="1200" dirty="0">
                <a:ln>
                  <a:noFill/>
                </a:ln>
                <a:solidFill>
                  <a:srgbClr val="4472C4"/>
                </a:solidFill>
                <a:effectLst>
                  <a:outerShdw blurRad="38100" dist="25400" dir="5400000" algn="ctr" rotWithShape="0">
                    <a:srgbClr val="6E747A">
                      <a:alpha val="43000"/>
                    </a:srgbClr>
                  </a:outerShdw>
                </a:effectLst>
                <a:latin typeface="Cooper Black" panose="0208090404030B020404" pitchFamily="18" charset="0"/>
                <a:ea typeface="Times New Roman" panose="02020603050405020304" pitchFamily="18" charset="0"/>
                <a:cs typeface="Segoe UI" panose="020B0502040204020203" pitchFamily="34" charset="0"/>
              </a:rPr>
              <a:t> Abstraction</a:t>
            </a:r>
            <a:r>
              <a:rPr lang="en-IN" sz="20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Times New Roman" panose="02020603050405020304" pitchFamily="18" charset="0"/>
                <a:cs typeface="Segoe UI" panose="020B0502040204020203" pitchFamily="34" charset="0"/>
              </a:rPr>
              <a:t>,</a:t>
            </a:r>
            <a:r>
              <a:rPr lang="en-IN" sz="1800" kern="1200" dirty="0">
                <a:ln>
                  <a:noFill/>
                </a:ln>
                <a:solidFill>
                  <a:srgbClr val="4472C4"/>
                </a:solidFill>
                <a:effectLst>
                  <a:outerShdw blurRad="38100" dist="25400" dir="5400000" algn="ctr" rotWithShape="0">
                    <a:srgbClr val="6E747A">
                      <a:alpha val="43000"/>
                    </a:srgbClr>
                  </a:outerShdw>
                </a:effectLst>
                <a:latin typeface="Cooper Black" panose="0208090404030B020404" pitchFamily="18" charset="0"/>
                <a:ea typeface="Times New Roman" panose="02020603050405020304" pitchFamily="18" charset="0"/>
                <a:cs typeface="Segoe UI" panose="020B0502040204020203" pitchFamily="34" charset="0"/>
              </a:rPr>
              <a:t> Encapsulation</a:t>
            </a:r>
            <a:r>
              <a:rPr lang="en-IN" sz="20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Times New Roman" panose="02020603050405020304" pitchFamily="18" charset="0"/>
                <a:cs typeface="Segoe UI" panose="020B0502040204020203" pitchFamily="34" charset="0"/>
              </a:rPr>
              <a:t>,</a:t>
            </a:r>
            <a:r>
              <a:rPr lang="en-IN" sz="1800" kern="1200" dirty="0">
                <a:ln>
                  <a:noFill/>
                </a:ln>
                <a:solidFill>
                  <a:srgbClr val="4472C4"/>
                </a:solidFill>
                <a:effectLst>
                  <a:outerShdw blurRad="38100" dist="25400" dir="5400000" algn="ctr" rotWithShape="0">
                    <a:srgbClr val="6E747A">
                      <a:alpha val="43000"/>
                    </a:srgbClr>
                  </a:outerShdw>
                </a:effectLst>
                <a:latin typeface="Cooper Black" panose="0208090404030B020404" pitchFamily="18" charset="0"/>
                <a:ea typeface="Times New Roman" panose="02020603050405020304" pitchFamily="18" charset="0"/>
                <a:cs typeface="Segoe UI" panose="020B0502040204020203" pitchFamily="34" charset="0"/>
              </a:rPr>
              <a:t> Inheritance</a:t>
            </a:r>
            <a:r>
              <a:rPr lang="en-IN" sz="2000" dirty="0">
                <a:ln>
                  <a:noFill/>
                </a:ln>
                <a:solidFill>
                  <a:srgbClr val="4472C4"/>
                </a:solidFill>
                <a:effectLst>
                  <a:outerShdw blurRad="38100" dist="25400" dir="5400000" algn="ctr">
                    <a:srgbClr val="6E747A">
                      <a:alpha val="43000"/>
                    </a:srgbClr>
                  </a:outerShdw>
                </a:effectLst>
                <a:latin typeface="Cooper Black" panose="0208090404030B020404" pitchFamily="18" charset="0"/>
                <a:ea typeface="Times New Roman" panose="02020603050405020304" pitchFamily="18" charset="0"/>
                <a:cs typeface="Segoe UI" panose="020B0502040204020203" pitchFamily="34" charset="0"/>
              </a:rPr>
              <a:t> and</a:t>
            </a:r>
            <a:br>
              <a:rPr lang="en-IN" sz="2000" dirty="0">
                <a:effectLst/>
                <a:latin typeface="Times New Roman" panose="02020603050405020304" pitchFamily="18" charset="0"/>
                <a:ea typeface="Times New Roman" panose="02020603050405020304" pitchFamily="18" charset="0"/>
              </a:rPr>
            </a:br>
            <a:r>
              <a:rPr lang="en-IN" sz="1800" kern="1200" dirty="0">
                <a:ln>
                  <a:noFill/>
                </a:ln>
                <a:solidFill>
                  <a:srgbClr val="4472C4"/>
                </a:solidFill>
                <a:effectLst>
                  <a:outerShdw blurRad="38100" dist="25400" dir="5400000" algn="ctr" rotWithShape="0">
                    <a:srgbClr val="6E747A">
                      <a:alpha val="43000"/>
                    </a:srgbClr>
                  </a:outerShdw>
                </a:effectLst>
                <a:latin typeface="Cooper Black" panose="0208090404030B020404" pitchFamily="18" charset="0"/>
                <a:ea typeface="Times New Roman" panose="02020603050405020304" pitchFamily="18" charset="0"/>
                <a:cs typeface="Segoe UI" panose="020B0502040204020203" pitchFamily="34" charset="0"/>
              </a:rPr>
              <a:t>Polymorphism</a:t>
            </a:r>
            <a:endParaRPr lang="en-IN" sz="2000" dirty="0"/>
          </a:p>
        </p:txBody>
      </p:sp>
      <p:sp>
        <p:nvSpPr>
          <p:cNvPr id="3" name="Content Placeholder 2">
            <a:extLst>
              <a:ext uri="{FF2B5EF4-FFF2-40B4-BE49-F238E27FC236}">
                <a16:creationId xmlns:a16="http://schemas.microsoft.com/office/drawing/2014/main" id="{127250CC-1AFF-5E5F-4BA5-F6716E3E69FD}"/>
              </a:ext>
            </a:extLst>
          </p:cNvPr>
          <p:cNvSpPr>
            <a:spLocks noGrp="1"/>
          </p:cNvSpPr>
          <p:nvPr>
            <p:ph idx="1"/>
          </p:nvPr>
        </p:nvSpPr>
        <p:spPr>
          <a:xfrm>
            <a:off x="408392" y="1138612"/>
            <a:ext cx="8596668" cy="5289082"/>
          </a:xfrm>
        </p:spPr>
        <p:txBody>
          <a:bodyPr>
            <a:noAutofit/>
          </a:bodyPr>
          <a:lstStyle/>
          <a:p>
            <a:pPr fontAlgn="base">
              <a:lnSpc>
                <a:spcPct val="107000"/>
              </a:lnSpc>
              <a:spcAft>
                <a:spcPts val="800"/>
              </a:spcAft>
              <a:buClrTx/>
              <a:buSzPct val="100000"/>
              <a:buFont typeface="+mj-lt"/>
              <a:buAutoNum type="arabicParenR"/>
            </a:pPr>
            <a:r>
              <a:rPr lang="en-IN" sz="1600" b="1" i="1" u="sng" dirty="0">
                <a:solidFill>
                  <a:srgbClr val="0000FF"/>
                </a:solidFill>
                <a:effectLst/>
                <a:latin typeface="Comic Sans MS" panose="030F0702030302020204" pitchFamily="66" charset="0"/>
                <a:ea typeface="Times New Roman" panose="02020603050405020304" pitchFamily="18" charset="0"/>
                <a:cs typeface="Calibri" panose="020F0502020204030204" pitchFamily="34" charset="0"/>
              </a:rPr>
              <a:t>Abstraction</a:t>
            </a:r>
            <a:r>
              <a:rPr lang="en-IN" sz="16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It is the key concept in the domain of object-oriented programming. It enables the programmer to abstract or we can say, it hides details from the users. In today’s world of technology privacy i.e., hiding the information is everyone’s demand. There are many advantages of abstraction, such as: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fontAlgn="base">
              <a:lnSpc>
                <a:spcPct val="107000"/>
              </a:lnSpc>
              <a:buClrTx/>
              <a:buSzPct val="100000"/>
              <a:buFont typeface="Symbol" panose="05050102010706020507" pitchFamily="18" charset="2"/>
              <a:buChar char=""/>
            </a:pPr>
            <a:r>
              <a:rPr lang="en-IN"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It makes the complex logic hide behind and makes the system easy to use for a user.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fontAlgn="base">
              <a:lnSpc>
                <a:spcPct val="107000"/>
              </a:lnSpc>
              <a:buClrTx/>
              <a:buSzPct val="100000"/>
              <a:buFont typeface="Symbol" panose="05050102010706020507" pitchFamily="18" charset="2"/>
              <a:buChar char=""/>
            </a:pPr>
            <a:r>
              <a:rPr lang="en-IN"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It allows the particular code to be efficiently reused while avoiding complexity.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fontAlgn="base">
              <a:lnSpc>
                <a:spcPct val="107000"/>
              </a:lnSpc>
              <a:spcAft>
                <a:spcPts val="800"/>
              </a:spcAft>
              <a:buClrTx/>
              <a:buSzPct val="100000"/>
              <a:buFont typeface="Symbol" panose="05050102010706020507" pitchFamily="18" charset="2"/>
              <a:buChar char=""/>
            </a:pPr>
            <a:r>
              <a:rPr lang="en-IN"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It ensures the security of the system, like passwords and usernames.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fontAlgn="base">
              <a:buClrTx/>
              <a:buSzPct val="100000"/>
              <a:buFont typeface="+mj-lt"/>
              <a:buAutoNum type="arabicParenR" startAt="2"/>
            </a:pPr>
            <a:r>
              <a:rPr lang="en-IN" sz="1600" b="1" i="1" u="sng" dirty="0">
                <a:solidFill>
                  <a:srgbClr val="0000FF"/>
                </a:solidFill>
                <a:effectLst/>
                <a:latin typeface="Comic Sans MS" panose="030F0702030302020204" pitchFamily="66" charset="0"/>
                <a:ea typeface="Times New Roman" panose="02020603050405020304" pitchFamily="18" charset="0"/>
                <a:cs typeface="Helvetica" panose="020B0604020202020204" pitchFamily="34" charset="0"/>
              </a:rPr>
              <a:t>Encapsulation</a:t>
            </a:r>
            <a:r>
              <a:rPr lang="en-IN" sz="1600" i="1" u="sng" dirty="0">
                <a:solidFill>
                  <a:srgbClr val="0000FF"/>
                </a:solidFill>
                <a:effectLst/>
                <a:latin typeface="Comic Sans MS" panose="030F0702030302020204" pitchFamily="66" charset="0"/>
                <a:ea typeface="Times New Roman" panose="02020603050405020304" pitchFamily="18" charset="0"/>
                <a:cs typeface="Helvetica" panose="020B0604020202020204" pitchFamily="34" charset="0"/>
              </a:rPr>
              <a:t>:</a:t>
            </a:r>
            <a:r>
              <a:rPr lang="en-IN" sz="1600" dirty="0">
                <a:solidFill>
                  <a:srgbClr val="0000FF"/>
                </a:solidFill>
                <a:effectLst/>
                <a:latin typeface="Helvetica" panose="020B0604020202020204" pitchFamily="34" charset="0"/>
                <a:ea typeface="Times New Roman" panose="02020603050405020304" pitchFamily="18" charset="0"/>
              </a:rPr>
              <a:t> </a:t>
            </a:r>
            <a:r>
              <a:rPr lang="en-IN" sz="1600" dirty="0">
                <a:solidFill>
                  <a:srgbClr val="333333"/>
                </a:solidFill>
                <a:effectLst/>
                <a:latin typeface="Calibri" panose="020F0502020204030204" pitchFamily="34" charset="0"/>
                <a:ea typeface="Times New Roman" panose="02020603050405020304" pitchFamily="18" charset="0"/>
              </a:rPr>
              <a:t>It is a process of binding data members and member functions into a single unit, where data members are variables or properties and member functions are methods. In simple language, encapsulation can be understood by the example of a factory. </a:t>
            </a:r>
            <a:endParaRPr lang="en-IN" sz="1600" dirty="0">
              <a:effectLst/>
              <a:latin typeface="Times New Roman" panose="02020603050405020304" pitchFamily="18" charset="0"/>
              <a:ea typeface="Times New Roman" panose="02020603050405020304" pitchFamily="18" charset="0"/>
            </a:endParaRPr>
          </a:p>
          <a:p>
            <a:pPr marL="800100" lvl="1" fontAlgn="base">
              <a:buClrTx/>
              <a:buSzPct val="100000"/>
              <a:buFont typeface="Wingdings" panose="05000000000000000000" pitchFamily="2" charset="2"/>
              <a:buChar char="q"/>
            </a:pPr>
            <a:r>
              <a:rPr lang="en-IN" dirty="0">
                <a:solidFill>
                  <a:srgbClr val="333333"/>
                </a:solidFill>
                <a:effectLst/>
                <a:latin typeface="Calibri" panose="020F0502020204030204" pitchFamily="34" charset="0"/>
                <a:ea typeface="Times New Roman" panose="02020603050405020304" pitchFamily="18" charset="0"/>
              </a:rPr>
              <a:t>Assume a juice factory.  It has various segments for different kind of juices such as apple juice, orange juice and grapes juice. Each segment has a juicer(function) and a storage unit of fruits(data). Now think if you place oranges in the apple juicer, it would break the system. So, to ensure that the factory runs efficiently it is made sure that apples are stored in the storage of the segment having apple juicer and accordingly for other segments. This will ensure the smooth running of the factory. So, you can say that the factory was encapsulated.</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51318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256</TotalTime>
  <Words>3359</Words>
  <Application>Microsoft Office PowerPoint</Application>
  <PresentationFormat>Widescreen</PresentationFormat>
  <Paragraphs>160</Paragraphs>
  <Slides>20</Slides>
  <Notes>0</Notes>
  <HiddenSlides>0</HiddenSlides>
  <MMClips>0</MMClips>
  <ScaleCrop>false</ScaleCrop>
  <HeadingPairs>
    <vt:vector size="6" baseType="variant">
      <vt:variant>
        <vt:lpstr>Fonts Used</vt:lpstr>
      </vt:variant>
      <vt:variant>
        <vt:i4>19</vt:i4>
      </vt:variant>
      <vt:variant>
        <vt:lpstr>Theme</vt:lpstr>
      </vt:variant>
      <vt:variant>
        <vt:i4>3</vt:i4>
      </vt:variant>
      <vt:variant>
        <vt:lpstr>Slide Titles</vt:lpstr>
      </vt:variant>
      <vt:variant>
        <vt:i4>20</vt:i4>
      </vt:variant>
    </vt:vector>
  </HeadingPairs>
  <TitlesOfParts>
    <vt:vector size="42" baseType="lpstr">
      <vt:lpstr>-apple-system</vt:lpstr>
      <vt:lpstr>Arial</vt:lpstr>
      <vt:lpstr>Calibri</vt:lpstr>
      <vt:lpstr>Calibri Light</vt:lpstr>
      <vt:lpstr>Century Gothic</vt:lpstr>
      <vt:lpstr>Comic Sans MS</vt:lpstr>
      <vt:lpstr>Consolas</vt:lpstr>
      <vt:lpstr>Cooper Black</vt:lpstr>
      <vt:lpstr>Dubai Medium</vt:lpstr>
      <vt:lpstr>Forte</vt:lpstr>
      <vt:lpstr>Garamond</vt:lpstr>
      <vt:lpstr>Helvetica</vt:lpstr>
      <vt:lpstr>Lucida Handwriting</vt:lpstr>
      <vt:lpstr>Symbol</vt:lpstr>
      <vt:lpstr>Times New Roman</vt:lpstr>
      <vt:lpstr>Trebuchet MS</vt:lpstr>
      <vt:lpstr>urw-din</vt:lpstr>
      <vt:lpstr>Wingdings</vt:lpstr>
      <vt:lpstr>Wingdings 3</vt:lpstr>
      <vt:lpstr>SavonVTI</vt:lpstr>
      <vt:lpstr>Facet</vt:lpstr>
      <vt:lpstr>1_Facet</vt:lpstr>
      <vt:lpstr>Object Oriented Programming (Features and comparative studies)</vt:lpstr>
      <vt:lpstr>Background:</vt:lpstr>
      <vt:lpstr>Programming Paradigm: </vt:lpstr>
      <vt:lpstr>What is a Procedural Programming ?</vt:lpstr>
      <vt:lpstr>In both programming paradigms; things having different nomenclatures, though having similar semantics:</vt:lpstr>
      <vt:lpstr>PowerPoint Presentation</vt:lpstr>
      <vt:lpstr>Benefits Of Object Oriented Programming:</vt:lpstr>
      <vt:lpstr>Difference between Class and Structure:</vt:lpstr>
      <vt:lpstr>Four Pillars of OOP: Abstraction, Encapsulation, Inheritance and Polymorphism</vt:lpstr>
      <vt:lpstr>PowerPoint Presentation</vt:lpstr>
      <vt:lpstr>Now Let’s see a real life example of these concepts:</vt:lpstr>
      <vt:lpstr>Operator Overloading: </vt:lpstr>
      <vt:lpstr>Methods and Functions:</vt:lpstr>
      <vt:lpstr>Data hiding: </vt:lpstr>
      <vt:lpstr>Virtual Functions: </vt:lpstr>
      <vt:lpstr>Constructor: </vt:lpstr>
      <vt:lpstr>Garbage Collection: </vt:lpstr>
      <vt:lpstr>Disadvantages Of Object Oriented Programming:</vt:lpstr>
      <vt:lpstr>References Used: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(Features and comparative study)</dc:title>
  <dc:creator>Rajarshi Mandal</dc:creator>
  <cp:lastModifiedBy>Rajarshi Mandal</cp:lastModifiedBy>
  <cp:revision>28</cp:revision>
  <dcterms:created xsi:type="dcterms:W3CDTF">2022-06-06T02:41:25Z</dcterms:created>
  <dcterms:modified xsi:type="dcterms:W3CDTF">2022-06-06T18:34:05Z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