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Lora" panose="020B0604020202020204" charset="0"/>
      <p:regular r:id="rId9"/>
    </p:embeddedFont>
    <p:embeddedFont>
      <p:font typeface="Calibri" panose="020F0502020204030204"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08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355169"/>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38512F"/>
                </a:solidFill>
                <a:latin typeface="Lora" pitchFamily="34" charset="0"/>
                <a:ea typeface="Lora" pitchFamily="34" charset="-122"/>
                <a:cs typeface="Lora" pitchFamily="34" charset="-120"/>
              </a:rPr>
              <a:t>Medical Appointment Booking System</a:t>
            </a:r>
            <a:endParaRPr lang="en-US" sz="4400" dirty="0"/>
          </a:p>
        </p:txBody>
      </p:sp>
      <p:sp>
        <p:nvSpPr>
          <p:cNvPr id="4" name="Text 1"/>
          <p:cNvSpPr/>
          <p:nvPr/>
        </p:nvSpPr>
        <p:spPr>
          <a:xfrm>
            <a:off x="837724" y="3122176"/>
            <a:ext cx="7468553" cy="3064193"/>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This Java-based console application streamlines the medical appointment process by enabling patients to book appointments and admins to manage doctors. Leveraging advanced Java features such as object-oriented programming (OOP), annotations, reflection, and custom exception handling, the system focuses on core Java principles without involving file handling. It highlights how Java’s powerful abstractions and mechanisms can be used to build secure, robust applications with clear separation of roles and responsibilities.</a:t>
            </a:r>
            <a:endParaRPr lang="en-US" sz="1850" dirty="0"/>
          </a:p>
        </p:txBody>
      </p:sp>
      <p:sp>
        <p:nvSpPr>
          <p:cNvPr id="7" name="Text 4"/>
          <p:cNvSpPr/>
          <p:nvPr/>
        </p:nvSpPr>
        <p:spPr>
          <a:xfrm>
            <a:off x="1340287" y="6455569"/>
            <a:ext cx="1942028" cy="418862"/>
          </a:xfrm>
          <a:prstGeom prst="rect">
            <a:avLst/>
          </a:prstGeom>
          <a:noFill/>
          <a:ln/>
        </p:spPr>
        <p:txBody>
          <a:bodyPr wrap="none" lIns="0" tIns="0" rIns="0" bIns="0" rtlCol="0" anchor="t"/>
          <a:lstStyle/>
          <a:p>
            <a:pPr marL="0" indent="0" algn="l">
              <a:lnSpc>
                <a:spcPts val="3250"/>
              </a:lnSpc>
              <a:buNone/>
            </a:pP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933212"/>
            <a:ext cx="7021711" cy="668774"/>
          </a:xfrm>
          <a:prstGeom prst="rect">
            <a:avLst/>
          </a:prstGeom>
          <a:noFill/>
          <a:ln/>
        </p:spPr>
        <p:txBody>
          <a:bodyPr wrap="none" lIns="0" tIns="0" rIns="0" bIns="0" rtlCol="0" anchor="t"/>
          <a:lstStyle/>
          <a:p>
            <a:pPr marL="0" indent="0" algn="l">
              <a:lnSpc>
                <a:spcPts val="5250"/>
              </a:lnSpc>
              <a:buNone/>
            </a:pPr>
            <a:r>
              <a:rPr lang="en-US" sz="4200" dirty="0">
                <a:solidFill>
                  <a:srgbClr val="38512F"/>
                </a:solidFill>
                <a:latin typeface="Lora" pitchFamily="34" charset="0"/>
                <a:ea typeface="Lora" pitchFamily="34" charset="-122"/>
                <a:cs typeface="Lora" pitchFamily="34" charset="-120"/>
              </a:rPr>
              <a:t>Core Features of the System</a:t>
            </a:r>
            <a:endParaRPr lang="en-US" sz="4200" dirty="0"/>
          </a:p>
        </p:txBody>
      </p:sp>
      <p:sp>
        <p:nvSpPr>
          <p:cNvPr id="4" name="Shape 1"/>
          <p:cNvSpPr/>
          <p:nvPr/>
        </p:nvSpPr>
        <p:spPr>
          <a:xfrm>
            <a:off x="837724" y="1943100"/>
            <a:ext cx="3620572" cy="3108722"/>
          </a:xfrm>
          <a:prstGeom prst="roundRect">
            <a:avLst>
              <a:gd name="adj" fmla="val 1097"/>
            </a:avLst>
          </a:prstGeom>
          <a:solidFill>
            <a:srgbClr val="F3E7D4"/>
          </a:solidFill>
          <a:ln/>
        </p:spPr>
      </p:sp>
      <p:sp>
        <p:nvSpPr>
          <p:cNvPr id="5" name="Text 2"/>
          <p:cNvSpPr/>
          <p:nvPr/>
        </p:nvSpPr>
        <p:spPr>
          <a:xfrm>
            <a:off x="1065133" y="2170509"/>
            <a:ext cx="2675334" cy="334328"/>
          </a:xfrm>
          <a:prstGeom prst="rect">
            <a:avLst/>
          </a:prstGeom>
          <a:noFill/>
          <a:ln/>
        </p:spPr>
        <p:txBody>
          <a:bodyPr wrap="none" lIns="0" tIns="0" rIns="0" bIns="0" rtlCol="0" anchor="t"/>
          <a:lstStyle/>
          <a:p>
            <a:pPr marL="0" indent="0" algn="l">
              <a:lnSpc>
                <a:spcPts val="2600"/>
              </a:lnSpc>
              <a:buNone/>
            </a:pPr>
            <a:r>
              <a:rPr lang="en-US" sz="2100" dirty="0">
                <a:solidFill>
                  <a:srgbClr val="3A3630"/>
                </a:solidFill>
                <a:latin typeface="Lora" pitchFamily="34" charset="0"/>
                <a:ea typeface="Lora" pitchFamily="34" charset="-122"/>
                <a:cs typeface="Lora" pitchFamily="34" charset="-120"/>
              </a:rPr>
              <a:t>User Roles</a:t>
            </a:r>
            <a:endParaRPr lang="en-US" sz="2100" dirty="0"/>
          </a:p>
        </p:txBody>
      </p:sp>
      <p:sp>
        <p:nvSpPr>
          <p:cNvPr id="6" name="Text 3"/>
          <p:cNvSpPr/>
          <p:nvPr/>
        </p:nvSpPr>
        <p:spPr>
          <a:xfrm>
            <a:off x="1101090" y="2405896"/>
            <a:ext cx="3165753" cy="2183130"/>
          </a:xfrm>
          <a:prstGeom prst="rect">
            <a:avLst/>
          </a:prstGeom>
          <a:noFill/>
          <a:ln/>
        </p:spPr>
        <p:txBody>
          <a:bodyPr wrap="square" lIns="0" tIns="0" rIns="0" bIns="0" rtlCol="0" anchor="t"/>
          <a:lstStyle/>
          <a:p>
            <a:pPr>
              <a:lnSpc>
                <a:spcPts val="2850"/>
              </a:lnSpc>
            </a:pPr>
            <a:r>
              <a:rPr lang="en-US" sz="1750" dirty="0">
                <a:solidFill>
                  <a:srgbClr val="3A3630"/>
                </a:solidFill>
                <a:latin typeface="Source Sans Pro" pitchFamily="34" charset="0"/>
                <a:ea typeface="Source Sans Pro" pitchFamily="34" charset="-122"/>
                <a:cs typeface="Source Sans Pro" pitchFamily="34" charset="-120"/>
              </a:rPr>
              <a:t>A structured design with an abstract User class supporting Patient, Doctor, and Admin subclasses enables role-specific behavior while promoting code reuse </a:t>
            </a:r>
            <a:r>
              <a:rPr lang="en-US" sz="1750" dirty="0" smtClean="0">
                <a:solidFill>
                  <a:srgbClr val="3A3630"/>
                </a:solidFill>
                <a:latin typeface="Source Sans Pro" pitchFamily="34" charset="0"/>
                <a:ea typeface="Source Sans Pro" pitchFamily="34" charset="-122"/>
                <a:cs typeface="Source Sans Pro" pitchFamily="34" charset="-120"/>
              </a:rPr>
              <a:t>and extensibility.</a:t>
            </a:r>
            <a:endParaRPr lang="en-US" sz="1750" dirty="0" smtClean="0"/>
          </a:p>
          <a:p>
            <a:pPr marL="0" indent="0" algn="l">
              <a:lnSpc>
                <a:spcPts val="2850"/>
              </a:lnSpc>
              <a:buNone/>
            </a:pPr>
            <a:endParaRPr lang="en-US" sz="1750" dirty="0"/>
          </a:p>
        </p:txBody>
      </p:sp>
      <p:sp>
        <p:nvSpPr>
          <p:cNvPr id="7" name="Shape 4"/>
          <p:cNvSpPr/>
          <p:nvPr/>
        </p:nvSpPr>
        <p:spPr>
          <a:xfrm>
            <a:off x="4685705" y="1943100"/>
            <a:ext cx="3620572" cy="3108722"/>
          </a:xfrm>
          <a:prstGeom prst="roundRect">
            <a:avLst>
              <a:gd name="adj" fmla="val 1097"/>
            </a:avLst>
          </a:prstGeom>
          <a:solidFill>
            <a:srgbClr val="F3E7D4"/>
          </a:solidFill>
          <a:ln/>
        </p:spPr>
      </p:sp>
      <p:sp>
        <p:nvSpPr>
          <p:cNvPr id="8" name="Text 5"/>
          <p:cNvSpPr/>
          <p:nvPr/>
        </p:nvSpPr>
        <p:spPr>
          <a:xfrm>
            <a:off x="4913114" y="2170509"/>
            <a:ext cx="3165753" cy="668655"/>
          </a:xfrm>
          <a:prstGeom prst="rect">
            <a:avLst/>
          </a:prstGeom>
          <a:noFill/>
          <a:ln/>
        </p:spPr>
        <p:txBody>
          <a:bodyPr wrap="square" lIns="0" tIns="0" rIns="0" bIns="0" rtlCol="0" anchor="t"/>
          <a:lstStyle/>
          <a:p>
            <a:pPr marL="0" indent="0" algn="l">
              <a:lnSpc>
                <a:spcPts val="2600"/>
              </a:lnSpc>
              <a:buNone/>
            </a:pPr>
            <a:r>
              <a:rPr lang="en-US" sz="2100" dirty="0">
                <a:solidFill>
                  <a:srgbClr val="3A3630"/>
                </a:solidFill>
                <a:latin typeface="Lora" pitchFamily="34" charset="0"/>
                <a:ea typeface="Lora" pitchFamily="34" charset="-122"/>
                <a:cs typeface="Lora" pitchFamily="34" charset="-120"/>
              </a:rPr>
              <a:t>Appointment Management</a:t>
            </a:r>
            <a:endParaRPr lang="en-US" sz="2100" dirty="0"/>
          </a:p>
        </p:txBody>
      </p:sp>
      <p:sp>
        <p:nvSpPr>
          <p:cNvPr id="9" name="Text 6"/>
          <p:cNvSpPr/>
          <p:nvPr/>
        </p:nvSpPr>
        <p:spPr>
          <a:xfrm>
            <a:off x="4913114" y="2769751"/>
            <a:ext cx="3165753" cy="1819275"/>
          </a:xfrm>
          <a:prstGeom prst="rect">
            <a:avLst/>
          </a:prstGeom>
          <a:noFill/>
          <a:ln/>
        </p:spPr>
        <p:txBody>
          <a:bodyPr wrap="square" lIns="0" tIns="0" rIns="0" bIns="0" rtlCol="0" anchor="t"/>
          <a:lstStyle/>
          <a:p>
            <a:pPr marL="0" indent="0" algn="l">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Patients can book from available doctors, and appointments are tracked until marked as completed, after which the doctor’s availability is restored.</a:t>
            </a:r>
            <a:endParaRPr lang="en-US" sz="1750" dirty="0"/>
          </a:p>
        </p:txBody>
      </p:sp>
      <p:sp>
        <p:nvSpPr>
          <p:cNvPr id="10" name="Shape 7"/>
          <p:cNvSpPr/>
          <p:nvPr/>
        </p:nvSpPr>
        <p:spPr>
          <a:xfrm>
            <a:off x="837724" y="5279231"/>
            <a:ext cx="7468553" cy="2017157"/>
          </a:xfrm>
          <a:prstGeom prst="roundRect">
            <a:avLst>
              <a:gd name="adj" fmla="val 1691"/>
            </a:avLst>
          </a:prstGeom>
          <a:solidFill>
            <a:srgbClr val="F3E7D4"/>
          </a:solidFill>
          <a:ln/>
        </p:spPr>
      </p:sp>
      <p:sp>
        <p:nvSpPr>
          <p:cNvPr id="11" name="Text 8"/>
          <p:cNvSpPr/>
          <p:nvPr/>
        </p:nvSpPr>
        <p:spPr>
          <a:xfrm>
            <a:off x="1065133" y="5506641"/>
            <a:ext cx="3503414" cy="334328"/>
          </a:xfrm>
          <a:prstGeom prst="rect">
            <a:avLst/>
          </a:prstGeom>
          <a:noFill/>
          <a:ln/>
        </p:spPr>
        <p:txBody>
          <a:bodyPr wrap="none" lIns="0" tIns="0" rIns="0" bIns="0" rtlCol="0" anchor="t"/>
          <a:lstStyle/>
          <a:p>
            <a:pPr marL="0" indent="0" algn="l">
              <a:lnSpc>
                <a:spcPts val="2600"/>
              </a:lnSpc>
              <a:buNone/>
            </a:pPr>
            <a:r>
              <a:rPr lang="en-US" sz="2100" dirty="0">
                <a:solidFill>
                  <a:srgbClr val="3A3630"/>
                </a:solidFill>
                <a:latin typeface="Lora" pitchFamily="34" charset="0"/>
                <a:ea typeface="Lora" pitchFamily="34" charset="-122"/>
                <a:cs typeface="Lora" pitchFamily="34" charset="-120"/>
              </a:rPr>
              <a:t>Security and Error Handling</a:t>
            </a:r>
            <a:endParaRPr lang="en-US" sz="2100" dirty="0"/>
          </a:p>
        </p:txBody>
      </p:sp>
      <p:sp>
        <p:nvSpPr>
          <p:cNvPr id="12" name="Text 9"/>
          <p:cNvSpPr/>
          <p:nvPr/>
        </p:nvSpPr>
        <p:spPr>
          <a:xfrm>
            <a:off x="1065133" y="5977414"/>
            <a:ext cx="7013734" cy="1091565"/>
          </a:xfrm>
          <a:prstGeom prst="rect">
            <a:avLst/>
          </a:prstGeom>
          <a:noFill/>
          <a:ln/>
        </p:spPr>
        <p:txBody>
          <a:bodyPr wrap="square" lIns="0" tIns="0" rIns="0" bIns="0" rtlCol="0" anchor="t"/>
          <a:lstStyle/>
          <a:p>
            <a:pPr marL="0" indent="0" algn="l">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Admin functions are protected by custom annotations accessed via reflection, and robust error detection uses a custom InvalidAppointmentException to handle edge cases gracefully.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468517"/>
            <a:ext cx="6862167" cy="704017"/>
          </a:xfrm>
          <a:prstGeom prst="rect">
            <a:avLst/>
          </a:prstGeom>
          <a:noFill/>
          <a:ln/>
        </p:spPr>
        <p:txBody>
          <a:bodyPr wrap="none" lIns="0" tIns="0" rIns="0" bIns="0" rtlCol="0" anchor="t"/>
          <a:lstStyle/>
          <a:p>
            <a:pPr marL="0" indent="0" algn="l">
              <a:lnSpc>
                <a:spcPts val="5500"/>
              </a:lnSpc>
              <a:buNone/>
            </a:pPr>
            <a:r>
              <a:rPr lang="en-US" sz="4400" dirty="0">
                <a:solidFill>
                  <a:srgbClr val="38512F"/>
                </a:solidFill>
                <a:latin typeface="Lora" pitchFamily="34" charset="0"/>
                <a:ea typeface="Lora" pitchFamily="34" charset="-122"/>
                <a:cs typeface="Lora" pitchFamily="34" charset="-120"/>
              </a:rPr>
              <a:t>Detailed Project Structure</a:t>
            </a:r>
            <a:endParaRPr lang="en-US" sz="4400" dirty="0"/>
          </a:p>
        </p:txBody>
      </p:sp>
      <p:sp>
        <p:nvSpPr>
          <p:cNvPr id="3" name="Text 1"/>
          <p:cNvSpPr/>
          <p:nvPr/>
        </p:nvSpPr>
        <p:spPr>
          <a:xfrm>
            <a:off x="837724" y="277082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8512F"/>
                </a:solidFill>
                <a:latin typeface="Lora" pitchFamily="34" charset="0"/>
                <a:ea typeface="Lora" pitchFamily="34" charset="-122"/>
                <a:cs typeface="Lora" pitchFamily="34" charset="-120"/>
              </a:rPr>
              <a:t>User Hierarchy</a:t>
            </a:r>
            <a:endParaRPr lang="en-US" sz="2200" dirty="0"/>
          </a:p>
        </p:txBody>
      </p:sp>
      <p:sp>
        <p:nvSpPr>
          <p:cNvPr id="4" name="Text 2"/>
          <p:cNvSpPr/>
          <p:nvPr/>
        </p:nvSpPr>
        <p:spPr>
          <a:xfrm>
            <a:off x="837724" y="3362087"/>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Abstract User with ID and name fields and abstract showProfile method</a:t>
            </a:r>
            <a:endParaRPr lang="en-US" sz="1850" dirty="0"/>
          </a:p>
        </p:txBody>
      </p:sp>
      <p:sp>
        <p:nvSpPr>
          <p:cNvPr id="5" name="Text 3"/>
          <p:cNvSpPr/>
          <p:nvPr/>
        </p:nvSpPr>
        <p:spPr>
          <a:xfrm>
            <a:off x="837724" y="4211836"/>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Doctor subclass tracks availability with overridden profile display</a:t>
            </a:r>
            <a:endParaRPr lang="en-US" sz="1850" dirty="0"/>
          </a:p>
        </p:txBody>
      </p:sp>
      <p:sp>
        <p:nvSpPr>
          <p:cNvPr id="6" name="Text 4"/>
          <p:cNvSpPr/>
          <p:nvPr/>
        </p:nvSpPr>
        <p:spPr>
          <a:xfrm>
            <a:off x="837724" y="5061585"/>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Patient subclass provides personalized profile implementation</a:t>
            </a:r>
            <a:endParaRPr lang="en-US" sz="1850" dirty="0"/>
          </a:p>
        </p:txBody>
      </p:sp>
      <p:sp>
        <p:nvSpPr>
          <p:cNvPr id="7" name="Text 5"/>
          <p:cNvSpPr/>
          <p:nvPr/>
        </p:nvSpPr>
        <p:spPr>
          <a:xfrm>
            <a:off x="837724" y="5911334"/>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Admin subclass secured by @Security annotation for privileged actions</a:t>
            </a:r>
            <a:endParaRPr lang="en-US" sz="1850" dirty="0"/>
          </a:p>
        </p:txBody>
      </p:sp>
      <p:sp>
        <p:nvSpPr>
          <p:cNvPr id="8" name="Text 6"/>
          <p:cNvSpPr/>
          <p:nvPr/>
        </p:nvSpPr>
        <p:spPr>
          <a:xfrm>
            <a:off x="7614761" y="2770823"/>
            <a:ext cx="3660219" cy="351949"/>
          </a:xfrm>
          <a:prstGeom prst="rect">
            <a:avLst/>
          </a:prstGeom>
          <a:noFill/>
          <a:ln/>
        </p:spPr>
        <p:txBody>
          <a:bodyPr wrap="none" lIns="0" tIns="0" rIns="0" bIns="0" rtlCol="0" anchor="t"/>
          <a:lstStyle/>
          <a:p>
            <a:pPr marL="0" indent="0" algn="l">
              <a:lnSpc>
                <a:spcPts val="2750"/>
              </a:lnSpc>
              <a:buNone/>
            </a:pPr>
            <a:r>
              <a:rPr lang="en-US" sz="2200" dirty="0">
                <a:solidFill>
                  <a:srgbClr val="38512F"/>
                </a:solidFill>
                <a:latin typeface="Lora" pitchFamily="34" charset="0"/>
                <a:ea typeface="Lora" pitchFamily="34" charset="-122"/>
                <a:cs typeface="Lora" pitchFamily="34" charset="-120"/>
              </a:rPr>
              <a:t>Appointment and Validation</a:t>
            </a:r>
            <a:endParaRPr lang="en-US" sz="2200" dirty="0"/>
          </a:p>
        </p:txBody>
      </p:sp>
      <p:sp>
        <p:nvSpPr>
          <p:cNvPr id="9" name="Text 7"/>
          <p:cNvSpPr/>
          <p:nvPr/>
        </p:nvSpPr>
        <p:spPr>
          <a:xfrm>
            <a:off x="7614761" y="3362087"/>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Appointment class pairs Patient and Doctor, manages status changes, and controls doctor availability</a:t>
            </a:r>
            <a:endParaRPr lang="en-US" sz="1850" dirty="0"/>
          </a:p>
        </p:txBody>
      </p:sp>
      <p:sp>
        <p:nvSpPr>
          <p:cNvPr id="10" name="Text 8"/>
          <p:cNvSpPr/>
          <p:nvPr/>
        </p:nvSpPr>
        <p:spPr>
          <a:xfrm>
            <a:off x="7614761" y="4211836"/>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Custom InvalidAppointmentException ensures booking errors, such as unavailability or invalid indices, are caught</a:t>
            </a:r>
            <a:endParaRPr lang="en-US" sz="1850" dirty="0"/>
          </a:p>
        </p:txBody>
      </p:sp>
      <p:sp>
        <p:nvSpPr>
          <p:cNvPr id="11" name="Text 9"/>
          <p:cNvSpPr/>
          <p:nvPr/>
        </p:nvSpPr>
        <p:spPr>
          <a:xfrm>
            <a:off x="7614760" y="5274945"/>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Security annotation @Security enforces admin-only methods using reflection at runtime</a:t>
            </a:r>
            <a:endParaRPr lang="en-US" sz="1850" dirty="0"/>
          </a:p>
        </p:txBody>
      </p:sp>
      <p:sp>
        <p:nvSpPr>
          <p:cNvPr id="12" name="Text 10"/>
          <p:cNvSpPr/>
          <p:nvPr/>
        </p:nvSpPr>
        <p:spPr>
          <a:xfrm>
            <a:off x="7614759" y="6040993"/>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smtClean="0">
                <a:solidFill>
                  <a:srgbClr val="3A3630"/>
                </a:solidFill>
                <a:latin typeface="Source Sans Pro" pitchFamily="34" charset="0"/>
                <a:ea typeface="Source Sans Pro" pitchFamily="34" charset="-122"/>
                <a:cs typeface="Source Sans Pro" pitchFamily="34" charset="-120"/>
              </a:rPr>
              <a:t>Appointment System </a:t>
            </a:r>
            <a:r>
              <a:rPr lang="en-US" sz="1850" dirty="0">
                <a:solidFill>
                  <a:srgbClr val="3A3630"/>
                </a:solidFill>
                <a:latin typeface="Source Sans Pro" pitchFamily="34" charset="0"/>
                <a:ea typeface="Source Sans Pro" pitchFamily="34" charset="-122"/>
                <a:cs typeface="Source Sans Pro" pitchFamily="34" charset="-120"/>
              </a:rPr>
              <a:t>orchestrates overall logic including registration, booking, completion, and display</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861774"/>
            <a:ext cx="7468553" cy="1337548"/>
          </a:xfrm>
          <a:prstGeom prst="rect">
            <a:avLst/>
          </a:prstGeom>
          <a:noFill/>
          <a:ln/>
        </p:spPr>
        <p:txBody>
          <a:bodyPr wrap="square" lIns="0" tIns="0" rIns="0" bIns="0" rtlCol="0" anchor="t"/>
          <a:lstStyle/>
          <a:p>
            <a:pPr marL="0" indent="0" algn="l">
              <a:lnSpc>
                <a:spcPts val="5250"/>
              </a:lnSpc>
              <a:buNone/>
            </a:pPr>
            <a:r>
              <a:rPr lang="en-US" sz="4200" dirty="0">
                <a:solidFill>
                  <a:srgbClr val="38512F"/>
                </a:solidFill>
                <a:latin typeface="Lora" pitchFamily="34" charset="0"/>
                <a:ea typeface="Lora" pitchFamily="34" charset="-122"/>
                <a:cs typeface="Lora" pitchFamily="34" charset="-120"/>
              </a:rPr>
              <a:t>System Utilities and Supporting Components</a:t>
            </a:r>
            <a:endParaRPr lang="en-US" sz="4200" dirty="0"/>
          </a:p>
        </p:txBody>
      </p:sp>
      <p:sp>
        <p:nvSpPr>
          <p:cNvPr id="4" name="Shape 1"/>
          <p:cNvSpPr/>
          <p:nvPr/>
        </p:nvSpPr>
        <p:spPr>
          <a:xfrm>
            <a:off x="837724" y="2540437"/>
            <a:ext cx="511612" cy="511612"/>
          </a:xfrm>
          <a:prstGeom prst="roundRect">
            <a:avLst>
              <a:gd name="adj" fmla="val 6668"/>
            </a:avLst>
          </a:prstGeom>
          <a:solidFill>
            <a:srgbClr val="F3E7D4"/>
          </a:solidFill>
          <a:ln/>
        </p:spPr>
      </p:sp>
      <p:sp>
        <p:nvSpPr>
          <p:cNvPr id="5" name="Text 2"/>
          <p:cNvSpPr/>
          <p:nvPr/>
        </p:nvSpPr>
        <p:spPr>
          <a:xfrm>
            <a:off x="1576745" y="2618542"/>
            <a:ext cx="2675334" cy="334328"/>
          </a:xfrm>
          <a:prstGeom prst="rect">
            <a:avLst/>
          </a:prstGeom>
          <a:noFill/>
          <a:ln/>
        </p:spPr>
        <p:txBody>
          <a:bodyPr wrap="none" lIns="0" tIns="0" rIns="0" bIns="0" rtlCol="0" anchor="t"/>
          <a:lstStyle/>
          <a:p>
            <a:pPr marL="0" indent="0" algn="l">
              <a:lnSpc>
                <a:spcPts val="2600"/>
              </a:lnSpc>
              <a:buNone/>
            </a:pPr>
            <a:r>
              <a:rPr lang="en-US" sz="2100" dirty="0">
                <a:solidFill>
                  <a:srgbClr val="3A3630"/>
                </a:solidFill>
                <a:latin typeface="Lora" pitchFamily="34" charset="0"/>
                <a:ea typeface="Lora" pitchFamily="34" charset="-122"/>
                <a:cs typeface="Lora" pitchFamily="34" charset="-120"/>
              </a:rPr>
              <a:t>Custom Annotations</a:t>
            </a:r>
            <a:endParaRPr lang="en-US" sz="2100" dirty="0"/>
          </a:p>
        </p:txBody>
      </p:sp>
      <p:sp>
        <p:nvSpPr>
          <p:cNvPr id="6" name="Text 3"/>
          <p:cNvSpPr/>
          <p:nvPr/>
        </p:nvSpPr>
        <p:spPr>
          <a:xfrm>
            <a:off x="1576745" y="3089315"/>
            <a:ext cx="2853214" cy="1819275"/>
          </a:xfrm>
          <a:prstGeom prst="rect">
            <a:avLst/>
          </a:prstGeom>
          <a:noFill/>
          <a:ln/>
        </p:spPr>
        <p:txBody>
          <a:bodyPr wrap="square" lIns="0" tIns="0" rIns="0" bIns="0" rtlCol="0" anchor="t"/>
          <a:lstStyle/>
          <a:p>
            <a:pPr marL="0" indent="0" algn="l">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The @Security annotation is defined with runtime retention, enabling dynamic access control based on user role during execution.</a:t>
            </a:r>
            <a:endParaRPr lang="en-US" sz="1750" dirty="0"/>
          </a:p>
        </p:txBody>
      </p:sp>
      <p:sp>
        <p:nvSpPr>
          <p:cNvPr id="7" name="Shape 4"/>
          <p:cNvSpPr/>
          <p:nvPr/>
        </p:nvSpPr>
        <p:spPr>
          <a:xfrm>
            <a:off x="4714161" y="2540437"/>
            <a:ext cx="511612" cy="511612"/>
          </a:xfrm>
          <a:prstGeom prst="roundRect">
            <a:avLst>
              <a:gd name="adj" fmla="val 6668"/>
            </a:avLst>
          </a:prstGeom>
          <a:solidFill>
            <a:srgbClr val="F3E7D4"/>
          </a:solidFill>
          <a:ln/>
        </p:spPr>
      </p:sp>
      <p:sp>
        <p:nvSpPr>
          <p:cNvPr id="8" name="Text 5"/>
          <p:cNvSpPr/>
          <p:nvPr/>
        </p:nvSpPr>
        <p:spPr>
          <a:xfrm>
            <a:off x="5453182" y="2618542"/>
            <a:ext cx="2675334" cy="334328"/>
          </a:xfrm>
          <a:prstGeom prst="rect">
            <a:avLst/>
          </a:prstGeom>
          <a:noFill/>
          <a:ln/>
        </p:spPr>
        <p:txBody>
          <a:bodyPr wrap="none" lIns="0" tIns="0" rIns="0" bIns="0" rtlCol="0" anchor="t"/>
          <a:lstStyle/>
          <a:p>
            <a:pPr marL="0" indent="0" algn="l">
              <a:lnSpc>
                <a:spcPts val="2600"/>
              </a:lnSpc>
              <a:buNone/>
            </a:pPr>
            <a:r>
              <a:rPr lang="en-US" sz="2100" dirty="0">
                <a:solidFill>
                  <a:srgbClr val="3A3630"/>
                </a:solidFill>
                <a:latin typeface="Lora" pitchFamily="34" charset="0"/>
                <a:ea typeface="Lora" pitchFamily="34" charset="-122"/>
                <a:cs typeface="Lora" pitchFamily="34" charset="-120"/>
              </a:rPr>
              <a:t>Reflection API Usage</a:t>
            </a:r>
            <a:endParaRPr lang="en-US" sz="2100" dirty="0"/>
          </a:p>
        </p:txBody>
      </p:sp>
      <p:sp>
        <p:nvSpPr>
          <p:cNvPr id="9" name="Text 6"/>
          <p:cNvSpPr/>
          <p:nvPr/>
        </p:nvSpPr>
        <p:spPr>
          <a:xfrm>
            <a:off x="5453182" y="3089315"/>
            <a:ext cx="2853214" cy="2183130"/>
          </a:xfrm>
          <a:prstGeom prst="rect">
            <a:avLst/>
          </a:prstGeom>
          <a:noFill/>
          <a:ln/>
        </p:spPr>
        <p:txBody>
          <a:bodyPr wrap="square" lIns="0" tIns="0" rIns="0" bIns="0" rtlCol="0" anchor="t"/>
          <a:lstStyle/>
          <a:p>
            <a:pPr marL="0" indent="0" algn="l">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Reflection inspects class annotations at runtime, allowing Admin functions to verify permissions dynamically, enhancing security without static checks.</a:t>
            </a:r>
            <a:endParaRPr lang="en-US" sz="1750" dirty="0"/>
          </a:p>
        </p:txBody>
      </p:sp>
      <p:sp>
        <p:nvSpPr>
          <p:cNvPr id="10" name="Shape 7"/>
          <p:cNvSpPr/>
          <p:nvPr/>
        </p:nvSpPr>
        <p:spPr>
          <a:xfrm>
            <a:off x="837724" y="5727263"/>
            <a:ext cx="511612" cy="511612"/>
          </a:xfrm>
          <a:prstGeom prst="roundRect">
            <a:avLst>
              <a:gd name="adj" fmla="val 6668"/>
            </a:avLst>
          </a:prstGeom>
          <a:solidFill>
            <a:srgbClr val="F3E7D4"/>
          </a:solidFill>
          <a:ln/>
        </p:spPr>
      </p:sp>
      <p:sp>
        <p:nvSpPr>
          <p:cNvPr id="11" name="Text 8"/>
          <p:cNvSpPr/>
          <p:nvPr/>
        </p:nvSpPr>
        <p:spPr>
          <a:xfrm>
            <a:off x="1576745" y="5805368"/>
            <a:ext cx="2675334" cy="334328"/>
          </a:xfrm>
          <a:prstGeom prst="rect">
            <a:avLst/>
          </a:prstGeom>
          <a:noFill/>
          <a:ln/>
        </p:spPr>
        <p:txBody>
          <a:bodyPr wrap="none" lIns="0" tIns="0" rIns="0" bIns="0" rtlCol="0" anchor="t"/>
          <a:lstStyle/>
          <a:p>
            <a:pPr marL="0" indent="0" algn="l">
              <a:lnSpc>
                <a:spcPts val="2600"/>
              </a:lnSpc>
              <a:buNone/>
            </a:pPr>
            <a:r>
              <a:rPr lang="en-US" sz="2100" dirty="0">
                <a:solidFill>
                  <a:srgbClr val="3A3630"/>
                </a:solidFill>
                <a:latin typeface="Lora" pitchFamily="34" charset="0"/>
                <a:ea typeface="Lora" pitchFamily="34" charset="-122"/>
                <a:cs typeface="Lora" pitchFamily="34" charset="-120"/>
              </a:rPr>
              <a:t>Exception Handling</a:t>
            </a:r>
            <a:endParaRPr lang="en-US" sz="2100" dirty="0"/>
          </a:p>
        </p:txBody>
      </p:sp>
      <p:sp>
        <p:nvSpPr>
          <p:cNvPr id="12" name="Text 9"/>
          <p:cNvSpPr/>
          <p:nvPr/>
        </p:nvSpPr>
        <p:spPr>
          <a:xfrm>
            <a:off x="1576745" y="6276142"/>
            <a:ext cx="6729532" cy="1091565"/>
          </a:xfrm>
          <a:prstGeom prst="rect">
            <a:avLst/>
          </a:prstGeom>
          <a:noFill/>
          <a:ln/>
        </p:spPr>
        <p:txBody>
          <a:bodyPr wrap="square" lIns="0" tIns="0" rIns="0" bIns="0" rtlCol="0" anchor="t"/>
          <a:lstStyle/>
          <a:p>
            <a:pPr marL="0" indent="0" algn="l">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InvalidAppointmentException captures scenarios like absent doctors or invalid appointment states, improving user experience with specific feedback.</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905828"/>
            <a:ext cx="4598194" cy="563285"/>
          </a:xfrm>
          <a:prstGeom prst="rect">
            <a:avLst/>
          </a:prstGeom>
          <a:noFill/>
          <a:ln/>
        </p:spPr>
        <p:txBody>
          <a:bodyPr wrap="none" lIns="0" tIns="0" rIns="0" bIns="0" rtlCol="0" anchor="t"/>
          <a:lstStyle/>
          <a:p>
            <a:pPr marL="0" indent="0" algn="l">
              <a:lnSpc>
                <a:spcPts val="4400"/>
              </a:lnSpc>
              <a:buNone/>
            </a:pPr>
            <a:r>
              <a:rPr lang="en-US" sz="3500" dirty="0">
                <a:solidFill>
                  <a:srgbClr val="38512F"/>
                </a:solidFill>
                <a:latin typeface="Lora" pitchFamily="34" charset="0"/>
                <a:ea typeface="Lora" pitchFamily="34" charset="-122"/>
                <a:cs typeface="Lora" pitchFamily="34" charset="-120"/>
              </a:rPr>
              <a:t>Real-World Use Cases</a:t>
            </a:r>
            <a:endParaRPr lang="en-US" sz="3500" dirty="0"/>
          </a:p>
        </p:txBody>
      </p:sp>
      <p:pic>
        <p:nvPicPr>
          <p:cNvPr id="4" name="Image 1" descr="preencoded.png"/>
          <p:cNvPicPr>
            <a:picLocks noChangeAspect="1"/>
          </p:cNvPicPr>
          <p:nvPr/>
        </p:nvPicPr>
        <p:blipFill>
          <a:blip r:embed="rId4"/>
          <a:stretch>
            <a:fillRect/>
          </a:stretch>
        </p:blipFill>
        <p:spPr>
          <a:xfrm>
            <a:off x="837724" y="1756291"/>
            <a:ext cx="957501" cy="1391841"/>
          </a:xfrm>
          <a:prstGeom prst="rect">
            <a:avLst/>
          </a:prstGeom>
        </p:spPr>
      </p:pic>
      <p:sp>
        <p:nvSpPr>
          <p:cNvPr id="5" name="Text 1"/>
          <p:cNvSpPr/>
          <p:nvPr/>
        </p:nvSpPr>
        <p:spPr>
          <a:xfrm>
            <a:off x="2082403" y="1947743"/>
            <a:ext cx="2252901" cy="281583"/>
          </a:xfrm>
          <a:prstGeom prst="rect">
            <a:avLst/>
          </a:prstGeom>
          <a:noFill/>
          <a:ln/>
        </p:spPr>
        <p:txBody>
          <a:bodyPr wrap="none" lIns="0" tIns="0" rIns="0" bIns="0" rtlCol="0" anchor="t"/>
          <a:lstStyle/>
          <a:p>
            <a:pPr marL="0" indent="0" algn="l">
              <a:lnSpc>
                <a:spcPts val="2200"/>
              </a:lnSpc>
              <a:buNone/>
            </a:pPr>
            <a:r>
              <a:rPr lang="en-US" sz="1750" dirty="0">
                <a:solidFill>
                  <a:srgbClr val="3A3630"/>
                </a:solidFill>
                <a:latin typeface="Lora" pitchFamily="34" charset="0"/>
                <a:ea typeface="Lora" pitchFamily="34" charset="-122"/>
                <a:cs typeface="Lora" pitchFamily="34" charset="-120"/>
              </a:rPr>
              <a:t>Patient Registration</a:t>
            </a:r>
            <a:endParaRPr lang="en-US" sz="1750" dirty="0"/>
          </a:p>
        </p:txBody>
      </p:sp>
      <p:sp>
        <p:nvSpPr>
          <p:cNvPr id="6" name="Text 2"/>
          <p:cNvSpPr/>
          <p:nvPr/>
        </p:nvSpPr>
        <p:spPr>
          <a:xfrm>
            <a:off x="2082403" y="2344222"/>
            <a:ext cx="6223873" cy="612458"/>
          </a:xfrm>
          <a:prstGeom prst="rect">
            <a:avLst/>
          </a:prstGeom>
          <a:noFill/>
          <a:ln/>
        </p:spPr>
        <p:txBody>
          <a:bodyPr wrap="square" lIns="0" tIns="0" rIns="0" bIns="0" rtlCol="0" anchor="t"/>
          <a:lstStyle/>
          <a:p>
            <a:pPr marL="0" indent="0" algn="l">
              <a:lnSpc>
                <a:spcPts val="2400"/>
              </a:lnSpc>
              <a:buNone/>
            </a:pPr>
            <a:r>
              <a:rPr lang="en-US" sz="1500" dirty="0">
                <a:solidFill>
                  <a:srgbClr val="3A3630"/>
                </a:solidFill>
                <a:latin typeface="Source Sans Pro" pitchFamily="34" charset="0"/>
                <a:ea typeface="Source Sans Pro" pitchFamily="34" charset="-122"/>
                <a:cs typeface="Source Sans Pro" pitchFamily="34" charset="-120"/>
              </a:rPr>
              <a:t>New patients sign up and create profiles, enabling personalized appointment booking and management.</a:t>
            </a:r>
            <a:endParaRPr lang="en-US" sz="1500" dirty="0"/>
          </a:p>
        </p:txBody>
      </p:sp>
      <p:pic>
        <p:nvPicPr>
          <p:cNvPr id="7" name="Image 2" descr="preencoded.png"/>
          <p:cNvPicPr>
            <a:picLocks noChangeAspect="1"/>
          </p:cNvPicPr>
          <p:nvPr/>
        </p:nvPicPr>
        <p:blipFill>
          <a:blip r:embed="rId5"/>
          <a:stretch>
            <a:fillRect/>
          </a:stretch>
        </p:blipFill>
        <p:spPr>
          <a:xfrm>
            <a:off x="837724" y="3148132"/>
            <a:ext cx="957501" cy="1391841"/>
          </a:xfrm>
          <a:prstGeom prst="rect">
            <a:avLst/>
          </a:prstGeom>
        </p:spPr>
      </p:pic>
      <p:sp>
        <p:nvSpPr>
          <p:cNvPr id="8" name="Text 3"/>
          <p:cNvSpPr/>
          <p:nvPr/>
        </p:nvSpPr>
        <p:spPr>
          <a:xfrm>
            <a:off x="2082403" y="3339584"/>
            <a:ext cx="2588776" cy="281583"/>
          </a:xfrm>
          <a:prstGeom prst="rect">
            <a:avLst/>
          </a:prstGeom>
          <a:noFill/>
          <a:ln/>
        </p:spPr>
        <p:txBody>
          <a:bodyPr wrap="none" lIns="0" tIns="0" rIns="0" bIns="0" rtlCol="0" anchor="t"/>
          <a:lstStyle/>
          <a:p>
            <a:pPr marL="0" indent="0" algn="l">
              <a:lnSpc>
                <a:spcPts val="2200"/>
              </a:lnSpc>
              <a:buNone/>
            </a:pPr>
            <a:r>
              <a:rPr lang="en-US" sz="1750" dirty="0">
                <a:solidFill>
                  <a:srgbClr val="3A3630"/>
                </a:solidFill>
                <a:latin typeface="Lora" pitchFamily="34" charset="0"/>
                <a:ea typeface="Lora" pitchFamily="34" charset="-122"/>
                <a:cs typeface="Lora" pitchFamily="34" charset="-120"/>
              </a:rPr>
              <a:t>Appointment Scheduling</a:t>
            </a:r>
            <a:endParaRPr lang="en-US" sz="1750" dirty="0"/>
          </a:p>
        </p:txBody>
      </p:sp>
      <p:sp>
        <p:nvSpPr>
          <p:cNvPr id="9" name="Text 4"/>
          <p:cNvSpPr/>
          <p:nvPr/>
        </p:nvSpPr>
        <p:spPr>
          <a:xfrm>
            <a:off x="2082403" y="3736062"/>
            <a:ext cx="6223873" cy="612458"/>
          </a:xfrm>
          <a:prstGeom prst="rect">
            <a:avLst/>
          </a:prstGeom>
          <a:noFill/>
          <a:ln/>
        </p:spPr>
        <p:txBody>
          <a:bodyPr wrap="square" lIns="0" tIns="0" rIns="0" bIns="0" rtlCol="0" anchor="t"/>
          <a:lstStyle/>
          <a:p>
            <a:pPr marL="0" indent="0" algn="l">
              <a:lnSpc>
                <a:spcPts val="2400"/>
              </a:lnSpc>
              <a:buNone/>
            </a:pPr>
            <a:r>
              <a:rPr lang="en-US" sz="1500" dirty="0">
                <a:solidFill>
                  <a:srgbClr val="3A3630"/>
                </a:solidFill>
                <a:latin typeface="Source Sans Pro" pitchFamily="34" charset="0"/>
                <a:ea typeface="Source Sans Pro" pitchFamily="34" charset="-122"/>
                <a:cs typeface="Source Sans Pro" pitchFamily="34" charset="-120"/>
              </a:rPr>
              <a:t>Patients select available doctors and book appointments securely, with the system managing real-time doctor availability.</a:t>
            </a:r>
            <a:endParaRPr lang="en-US" sz="1500" dirty="0"/>
          </a:p>
        </p:txBody>
      </p:sp>
      <p:pic>
        <p:nvPicPr>
          <p:cNvPr id="10" name="Image 3" descr="preencoded.png"/>
          <p:cNvPicPr>
            <a:picLocks noChangeAspect="1"/>
          </p:cNvPicPr>
          <p:nvPr/>
        </p:nvPicPr>
        <p:blipFill>
          <a:blip r:embed="rId6"/>
          <a:stretch>
            <a:fillRect/>
          </a:stretch>
        </p:blipFill>
        <p:spPr>
          <a:xfrm>
            <a:off x="837724" y="4539972"/>
            <a:ext cx="957501" cy="1391841"/>
          </a:xfrm>
          <a:prstGeom prst="rect">
            <a:avLst/>
          </a:prstGeom>
        </p:spPr>
      </p:pic>
      <p:sp>
        <p:nvSpPr>
          <p:cNvPr id="11" name="Text 5"/>
          <p:cNvSpPr/>
          <p:nvPr/>
        </p:nvSpPr>
        <p:spPr>
          <a:xfrm>
            <a:off x="2082403" y="4731425"/>
            <a:ext cx="2895957" cy="281583"/>
          </a:xfrm>
          <a:prstGeom prst="rect">
            <a:avLst/>
          </a:prstGeom>
          <a:noFill/>
          <a:ln/>
        </p:spPr>
        <p:txBody>
          <a:bodyPr wrap="none" lIns="0" tIns="0" rIns="0" bIns="0" rtlCol="0" anchor="t"/>
          <a:lstStyle/>
          <a:p>
            <a:pPr marL="0" indent="0" algn="l">
              <a:lnSpc>
                <a:spcPts val="2200"/>
              </a:lnSpc>
              <a:buNone/>
            </a:pPr>
            <a:r>
              <a:rPr lang="en-US" sz="1750" dirty="0">
                <a:solidFill>
                  <a:srgbClr val="3A3630"/>
                </a:solidFill>
                <a:latin typeface="Lora" pitchFamily="34" charset="0"/>
                <a:ea typeface="Lora" pitchFamily="34" charset="-122"/>
                <a:cs typeface="Lora" pitchFamily="34" charset="-120"/>
              </a:rPr>
              <a:t>Admin Doctor Management</a:t>
            </a:r>
            <a:endParaRPr lang="en-US" sz="1750" dirty="0"/>
          </a:p>
        </p:txBody>
      </p:sp>
      <p:sp>
        <p:nvSpPr>
          <p:cNvPr id="12" name="Text 6"/>
          <p:cNvSpPr/>
          <p:nvPr/>
        </p:nvSpPr>
        <p:spPr>
          <a:xfrm>
            <a:off x="2082403" y="5127903"/>
            <a:ext cx="6223873" cy="612458"/>
          </a:xfrm>
          <a:prstGeom prst="rect">
            <a:avLst/>
          </a:prstGeom>
          <a:noFill/>
          <a:ln/>
        </p:spPr>
        <p:txBody>
          <a:bodyPr wrap="square" lIns="0" tIns="0" rIns="0" bIns="0" rtlCol="0" anchor="t"/>
          <a:lstStyle/>
          <a:p>
            <a:pPr marL="0" indent="0" algn="l">
              <a:lnSpc>
                <a:spcPts val="2400"/>
              </a:lnSpc>
              <a:buNone/>
            </a:pPr>
            <a:r>
              <a:rPr lang="en-US" sz="1500" dirty="0">
                <a:solidFill>
                  <a:srgbClr val="3A3630"/>
                </a:solidFill>
                <a:latin typeface="Source Sans Pro" pitchFamily="34" charset="0"/>
                <a:ea typeface="Source Sans Pro" pitchFamily="34" charset="-122"/>
                <a:cs typeface="Source Sans Pro" pitchFamily="34" charset="-120"/>
              </a:rPr>
              <a:t>Admins use privileged functions to add or remove doctors, enforcing role-based permissions via security annotations and reflection.</a:t>
            </a:r>
            <a:endParaRPr lang="en-US" sz="1500" dirty="0"/>
          </a:p>
        </p:txBody>
      </p:sp>
      <p:pic>
        <p:nvPicPr>
          <p:cNvPr id="13" name="Image 4" descr="preencoded.png"/>
          <p:cNvPicPr>
            <a:picLocks noChangeAspect="1"/>
          </p:cNvPicPr>
          <p:nvPr/>
        </p:nvPicPr>
        <p:blipFill>
          <a:blip r:embed="rId7"/>
          <a:stretch>
            <a:fillRect/>
          </a:stretch>
        </p:blipFill>
        <p:spPr>
          <a:xfrm>
            <a:off x="837724" y="5931813"/>
            <a:ext cx="957501" cy="1391841"/>
          </a:xfrm>
          <a:prstGeom prst="rect">
            <a:avLst/>
          </a:prstGeom>
        </p:spPr>
      </p:pic>
      <p:sp>
        <p:nvSpPr>
          <p:cNvPr id="14" name="Text 7"/>
          <p:cNvSpPr/>
          <p:nvPr/>
        </p:nvSpPr>
        <p:spPr>
          <a:xfrm>
            <a:off x="2082403" y="6123265"/>
            <a:ext cx="4079915" cy="281583"/>
          </a:xfrm>
          <a:prstGeom prst="rect">
            <a:avLst/>
          </a:prstGeom>
          <a:noFill/>
          <a:ln/>
        </p:spPr>
        <p:txBody>
          <a:bodyPr wrap="none" lIns="0" tIns="0" rIns="0" bIns="0" rtlCol="0" anchor="t"/>
          <a:lstStyle/>
          <a:p>
            <a:pPr marL="0" indent="0" algn="l">
              <a:lnSpc>
                <a:spcPts val="2200"/>
              </a:lnSpc>
              <a:buNone/>
            </a:pPr>
            <a:r>
              <a:rPr lang="en-US" sz="1750" dirty="0">
                <a:solidFill>
                  <a:srgbClr val="3A3630"/>
                </a:solidFill>
                <a:latin typeface="Lora" pitchFamily="34" charset="0"/>
                <a:ea typeface="Lora" pitchFamily="34" charset="-122"/>
                <a:cs typeface="Lora" pitchFamily="34" charset="-120"/>
              </a:rPr>
              <a:t>Appointment Completion and Tracking</a:t>
            </a:r>
            <a:endParaRPr lang="en-US" sz="1750" dirty="0"/>
          </a:p>
        </p:txBody>
      </p:sp>
      <p:sp>
        <p:nvSpPr>
          <p:cNvPr id="15" name="Text 8"/>
          <p:cNvSpPr/>
          <p:nvPr/>
        </p:nvSpPr>
        <p:spPr>
          <a:xfrm>
            <a:off x="2082403" y="6519743"/>
            <a:ext cx="6223873" cy="612458"/>
          </a:xfrm>
          <a:prstGeom prst="rect">
            <a:avLst/>
          </a:prstGeom>
          <a:noFill/>
          <a:ln/>
        </p:spPr>
        <p:txBody>
          <a:bodyPr wrap="square" lIns="0" tIns="0" rIns="0" bIns="0" rtlCol="0" anchor="t"/>
          <a:lstStyle/>
          <a:p>
            <a:pPr marL="0" indent="0" algn="l">
              <a:lnSpc>
                <a:spcPts val="2400"/>
              </a:lnSpc>
              <a:buNone/>
            </a:pPr>
            <a:r>
              <a:rPr lang="en-US" sz="1500" dirty="0">
                <a:solidFill>
                  <a:srgbClr val="3A3630"/>
                </a:solidFill>
                <a:latin typeface="Source Sans Pro" pitchFamily="34" charset="0"/>
                <a:ea typeface="Source Sans Pro" pitchFamily="34" charset="-122"/>
                <a:cs typeface="Source Sans Pro" pitchFamily="34" charset="-120"/>
              </a:rPr>
              <a:t>Completed appointments release doctors for new bookings, and the system maintains comprehensive tracking for transparency and auditability.</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735217"/>
            <a:ext cx="8424386" cy="704017"/>
          </a:xfrm>
          <a:prstGeom prst="rect">
            <a:avLst/>
          </a:prstGeom>
          <a:noFill/>
          <a:ln/>
        </p:spPr>
        <p:txBody>
          <a:bodyPr wrap="none" lIns="0" tIns="0" rIns="0" bIns="0" rtlCol="0" anchor="t"/>
          <a:lstStyle/>
          <a:p>
            <a:pPr marL="0" indent="0" algn="l">
              <a:lnSpc>
                <a:spcPts val="5500"/>
              </a:lnSpc>
              <a:buNone/>
            </a:pPr>
            <a:r>
              <a:rPr lang="en-US" sz="4400" dirty="0">
                <a:solidFill>
                  <a:srgbClr val="38512F"/>
                </a:solidFill>
                <a:latin typeface="Lora" pitchFamily="34" charset="0"/>
                <a:ea typeface="Lora" pitchFamily="34" charset="-122"/>
                <a:cs typeface="Lora" pitchFamily="34" charset="-120"/>
              </a:rPr>
              <a:t>Future Plans and Enhancements</a:t>
            </a:r>
            <a:endParaRPr lang="en-US" sz="4400" dirty="0"/>
          </a:p>
        </p:txBody>
      </p:sp>
      <p:sp>
        <p:nvSpPr>
          <p:cNvPr id="3" name="Text 1"/>
          <p:cNvSpPr/>
          <p:nvPr/>
        </p:nvSpPr>
        <p:spPr>
          <a:xfrm>
            <a:off x="837724" y="3037522"/>
            <a:ext cx="2800826" cy="351949"/>
          </a:xfrm>
          <a:prstGeom prst="rect">
            <a:avLst/>
          </a:prstGeom>
          <a:noFill/>
          <a:ln/>
        </p:spPr>
        <p:txBody>
          <a:bodyPr wrap="none" lIns="0" tIns="0" rIns="0" bIns="0" rtlCol="0" anchor="t"/>
          <a:lstStyle/>
          <a:p>
            <a:pPr marL="0" indent="0" algn="l">
              <a:lnSpc>
                <a:spcPts val="2750"/>
              </a:lnSpc>
              <a:buNone/>
            </a:pPr>
            <a:r>
              <a:rPr lang="en-US" sz="2200" dirty="0">
                <a:solidFill>
                  <a:srgbClr val="38512F"/>
                </a:solidFill>
                <a:latin typeface="Lora" pitchFamily="34" charset="0"/>
                <a:ea typeface="Lora" pitchFamily="34" charset="-122"/>
                <a:cs typeface="Lora" pitchFamily="34" charset="-120"/>
              </a:rPr>
              <a:t>Implement GUI</a:t>
            </a:r>
            <a:endParaRPr lang="en-US" sz="2200" dirty="0"/>
          </a:p>
        </p:txBody>
      </p:sp>
      <p:sp>
        <p:nvSpPr>
          <p:cNvPr id="4" name="Text 2"/>
          <p:cNvSpPr/>
          <p:nvPr/>
        </p:nvSpPr>
        <p:spPr>
          <a:xfrm>
            <a:off x="837724" y="3628787"/>
            <a:ext cx="2800826" cy="1915120"/>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Develop a graphical user interface to improve usability beyond the console, facilitating easier navigation and interaction.</a:t>
            </a:r>
            <a:endParaRPr lang="en-US" sz="1850" dirty="0"/>
          </a:p>
        </p:txBody>
      </p:sp>
      <p:sp>
        <p:nvSpPr>
          <p:cNvPr id="5" name="Text 3"/>
          <p:cNvSpPr/>
          <p:nvPr/>
        </p:nvSpPr>
        <p:spPr>
          <a:xfrm>
            <a:off x="4230053" y="3037522"/>
            <a:ext cx="2800826" cy="351949"/>
          </a:xfrm>
          <a:prstGeom prst="rect">
            <a:avLst/>
          </a:prstGeom>
          <a:noFill/>
          <a:ln/>
        </p:spPr>
        <p:txBody>
          <a:bodyPr wrap="none" lIns="0" tIns="0" rIns="0" bIns="0" rtlCol="0" anchor="t"/>
          <a:lstStyle/>
          <a:p>
            <a:pPr marL="0" indent="0" algn="l">
              <a:lnSpc>
                <a:spcPts val="2750"/>
              </a:lnSpc>
              <a:buNone/>
            </a:pPr>
            <a:r>
              <a:rPr lang="en-US" sz="2200" dirty="0">
                <a:solidFill>
                  <a:srgbClr val="38512F"/>
                </a:solidFill>
                <a:latin typeface="Lora" pitchFamily="34" charset="0"/>
                <a:ea typeface="Lora" pitchFamily="34" charset="-122"/>
                <a:cs typeface="Lora" pitchFamily="34" charset="-120"/>
              </a:rPr>
              <a:t>Database Integration</a:t>
            </a:r>
            <a:endParaRPr lang="en-US" sz="2200" dirty="0"/>
          </a:p>
        </p:txBody>
      </p:sp>
      <p:sp>
        <p:nvSpPr>
          <p:cNvPr id="6" name="Text 4"/>
          <p:cNvSpPr/>
          <p:nvPr/>
        </p:nvSpPr>
        <p:spPr>
          <a:xfrm>
            <a:off x="4230053" y="3628787"/>
            <a:ext cx="2800826" cy="1915120"/>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Add persistent storage to handle data beyond runtime, enabling data recovery, scalability, and multi-user environments.</a:t>
            </a:r>
            <a:endParaRPr lang="en-US" sz="1850" dirty="0"/>
          </a:p>
        </p:txBody>
      </p:sp>
      <p:sp>
        <p:nvSpPr>
          <p:cNvPr id="7" name="Text 5"/>
          <p:cNvSpPr/>
          <p:nvPr/>
        </p:nvSpPr>
        <p:spPr>
          <a:xfrm>
            <a:off x="7622381" y="3037522"/>
            <a:ext cx="2800826" cy="703898"/>
          </a:xfrm>
          <a:prstGeom prst="rect">
            <a:avLst/>
          </a:prstGeom>
          <a:noFill/>
          <a:ln/>
        </p:spPr>
        <p:txBody>
          <a:bodyPr wrap="square" lIns="0" tIns="0" rIns="0" bIns="0" rtlCol="0" anchor="t"/>
          <a:lstStyle/>
          <a:p>
            <a:pPr marL="0" indent="0" algn="l">
              <a:lnSpc>
                <a:spcPts val="2750"/>
              </a:lnSpc>
              <a:buNone/>
            </a:pPr>
            <a:r>
              <a:rPr lang="en-US" sz="2200" dirty="0">
                <a:solidFill>
                  <a:srgbClr val="38512F"/>
                </a:solidFill>
                <a:latin typeface="Lora" pitchFamily="34" charset="0"/>
                <a:ea typeface="Lora" pitchFamily="34" charset="-122"/>
                <a:cs typeface="Lora" pitchFamily="34" charset="-120"/>
              </a:rPr>
              <a:t>Extended Roles and Permissions</a:t>
            </a:r>
            <a:endParaRPr lang="en-US" sz="2200" dirty="0"/>
          </a:p>
        </p:txBody>
      </p:sp>
      <p:sp>
        <p:nvSpPr>
          <p:cNvPr id="8" name="Text 6"/>
          <p:cNvSpPr/>
          <p:nvPr/>
        </p:nvSpPr>
        <p:spPr>
          <a:xfrm>
            <a:off x="7622381" y="3980736"/>
            <a:ext cx="2800826" cy="2298144"/>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Introduce more granular user roles, enhanced security policies, and possibly multi-factor authentication for increased protection.</a:t>
            </a:r>
            <a:endParaRPr lang="en-US" sz="1850" dirty="0"/>
          </a:p>
        </p:txBody>
      </p:sp>
      <p:sp>
        <p:nvSpPr>
          <p:cNvPr id="9" name="Text 7"/>
          <p:cNvSpPr/>
          <p:nvPr/>
        </p:nvSpPr>
        <p:spPr>
          <a:xfrm>
            <a:off x="11014710" y="3037522"/>
            <a:ext cx="2800826" cy="351949"/>
          </a:xfrm>
          <a:prstGeom prst="rect">
            <a:avLst/>
          </a:prstGeom>
          <a:noFill/>
          <a:ln/>
        </p:spPr>
        <p:txBody>
          <a:bodyPr wrap="none" lIns="0" tIns="0" rIns="0" bIns="0" rtlCol="0" anchor="t"/>
          <a:lstStyle/>
          <a:p>
            <a:pPr marL="0" indent="0" algn="l">
              <a:lnSpc>
                <a:spcPts val="2750"/>
              </a:lnSpc>
              <a:buNone/>
            </a:pPr>
            <a:r>
              <a:rPr lang="en-US" sz="2200" dirty="0">
                <a:solidFill>
                  <a:srgbClr val="38512F"/>
                </a:solidFill>
                <a:latin typeface="Lora" pitchFamily="34" charset="0"/>
                <a:ea typeface="Lora" pitchFamily="34" charset="-122"/>
                <a:cs typeface="Lora" pitchFamily="34" charset="-120"/>
              </a:rPr>
              <a:t>Notification System</a:t>
            </a:r>
            <a:endParaRPr lang="en-US" sz="2200" dirty="0"/>
          </a:p>
        </p:txBody>
      </p:sp>
      <p:sp>
        <p:nvSpPr>
          <p:cNvPr id="10" name="Text 8"/>
          <p:cNvSpPr/>
          <p:nvPr/>
        </p:nvSpPr>
        <p:spPr>
          <a:xfrm>
            <a:off x="11014710" y="3628787"/>
            <a:ext cx="2800826" cy="2298144"/>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Integrate automated notifications via email or SMS to remind patients of appointments or alert admins to key system events.</a:t>
            </a:r>
            <a:endParaRPr lang="en-US" sz="1850" dirty="0"/>
          </a:p>
        </p:txBody>
      </p:sp>
      <p:sp>
        <p:nvSpPr>
          <p:cNvPr id="11" name="Rectangle 10"/>
          <p:cNvSpPr/>
          <p:nvPr/>
        </p:nvSpPr>
        <p:spPr>
          <a:xfrm>
            <a:off x="12237720" y="7132320"/>
            <a:ext cx="2324100" cy="1005840"/>
          </a:xfrm>
          <a:prstGeom prst="rect">
            <a:avLst/>
          </a:prstGeom>
          <a:solidFill>
            <a:srgbClr val="FEF5E7"/>
          </a:solidFill>
          <a:ln>
            <a:solidFill>
              <a:srgbClr val="FEF5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519</Words>
  <Application>Microsoft Office PowerPoint</Application>
  <PresentationFormat>Custom</PresentationFormat>
  <Paragraphs>51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Source Sans Pro</vt:lpstr>
      <vt:lpstr>Lora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2025-05-19T03:53:51Z</dcterms:created>
  <dcterms:modified xsi:type="dcterms:W3CDTF">2025-05-19T04:03:23Z</dcterms:modified>
</cp:coreProperties>
</file>