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34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429775" y="26338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summary</a:t>
            </a:r>
            <a:endParaRPr dirty="0"/>
          </a:p>
        </p:txBody>
      </p:sp>
      <p:sp>
        <p:nvSpPr>
          <p:cNvPr id="512" name="Google Shape;512;p1"/>
          <p:cNvSpPr txBox="1"/>
          <p:nvPr/>
        </p:nvSpPr>
        <p:spPr>
          <a:xfrm>
            <a:off x="4910575" y="838199"/>
            <a:ext cx="6352500" cy="5629276"/>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Situation</a:t>
            </a: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err="1">
                <a:solidFill>
                  <a:schemeClr val="dk1"/>
                </a:solidFill>
                <a:latin typeface="Trebuchet MS"/>
                <a:ea typeface="Trebuchet MS"/>
                <a:cs typeface="Trebuchet MS"/>
                <a:sym typeface="Trebuchet MS"/>
              </a:rPr>
              <a:t>Powerco</a:t>
            </a:r>
            <a:r>
              <a:rPr lang="en-US" sz="1600" dirty="0">
                <a:solidFill>
                  <a:schemeClr val="dk1"/>
                </a:solidFill>
                <a:latin typeface="Trebuchet MS"/>
                <a:ea typeface="Trebuchet MS"/>
                <a:cs typeface="Trebuchet MS"/>
                <a:sym typeface="Trebuchet MS"/>
              </a:rPr>
              <a:t> is experiencing customer churn, the assumption is to churn customer price sensitivities. Possible strategy in offering customer 20% discount who have high probability discount.</a:t>
            </a:r>
            <a:endParaRPr lang="en-US" dirty="0"/>
          </a:p>
          <a:p>
            <a:pPr marL="550800" marR="0" lvl="2" indent="-114399" algn="l" rtl="0">
              <a:lnSpc>
                <a:spcPct val="90000"/>
              </a:lnSpc>
              <a:spcBef>
                <a:spcPts val="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sym typeface="Trebuchet MS"/>
              </a:rPr>
              <a:t>ML Model</a:t>
            </a: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After performing cleansing of Data, feature engineering and using Random Foresting getting accuracy of 0.90, AUC score of 0.529 on test set.</a:t>
            </a:r>
            <a:endParaRPr dirty="0"/>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IN" sz="1600" dirty="0">
                <a:solidFill>
                  <a:schemeClr val="dk1"/>
                </a:solidFill>
                <a:latin typeface="Trebuchet MS"/>
                <a:sym typeface="Trebuchet MS"/>
              </a:rPr>
              <a:t>Insight</a:t>
            </a:r>
            <a:endParaRPr dirty="0"/>
          </a:p>
          <a:p>
            <a:pPr marL="323999"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Around 10% churn rate is for existing customers.</a:t>
            </a:r>
          </a:p>
          <a:p>
            <a:pPr marL="323999"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Features driving customer churn:-</a:t>
            </a:r>
          </a:p>
          <a:p>
            <a:pPr marL="393749" lvl="5" indent="-285750">
              <a:spcBef>
                <a:spcPts val="300"/>
              </a:spcBef>
              <a:buClr>
                <a:srgbClr val="28BA73"/>
              </a:buClr>
              <a:buSzPts val="1600"/>
              <a:buFont typeface="Wingdings" panose="05000000000000000000" pitchFamily="2" charset="2"/>
              <a:buChar char="Ø"/>
            </a:pPr>
            <a:r>
              <a:rPr lang="en-US" sz="1600" dirty="0">
                <a:solidFill>
                  <a:schemeClr val="dk1"/>
                </a:solidFill>
                <a:latin typeface="Trebuchet MS"/>
                <a:ea typeface="Trebuchet MS"/>
                <a:cs typeface="Trebuchet MS"/>
                <a:sym typeface="Trebuchet MS"/>
              </a:rPr>
              <a:t>Net margin on power subscription.</a:t>
            </a:r>
          </a:p>
          <a:p>
            <a:pPr marL="393749" lvl="5" indent="-285750">
              <a:spcBef>
                <a:spcPts val="300"/>
              </a:spcBef>
              <a:buClr>
                <a:srgbClr val="28BA73"/>
              </a:buClr>
              <a:buSzPts val="1600"/>
              <a:buFont typeface="Wingdings" panose="05000000000000000000" pitchFamily="2" charset="2"/>
              <a:buChar char="Ø"/>
            </a:pPr>
            <a:r>
              <a:rPr lang="en-US" sz="1600" dirty="0">
                <a:solidFill>
                  <a:schemeClr val="tx1">
                    <a:lumMod val="100000"/>
                  </a:schemeClr>
                </a:solidFill>
                <a:latin typeface="Trebuchet MS" panose="020B0703020202090204" pitchFamily="34" charset="0"/>
              </a:rPr>
              <a:t>A high gross margin on power subscription.</a:t>
            </a:r>
          </a:p>
          <a:p>
            <a:pPr marL="393749" lvl="5" indent="-285750">
              <a:spcBef>
                <a:spcPts val="300"/>
              </a:spcBef>
              <a:buClr>
                <a:srgbClr val="28BA73"/>
              </a:buClr>
              <a:buSzPts val="1600"/>
              <a:buFont typeface="Wingdings" panose="05000000000000000000" pitchFamily="2" charset="2"/>
              <a:buChar char="Ø"/>
            </a:pPr>
            <a:r>
              <a:rPr lang="en-US" sz="1600" dirty="0">
                <a:solidFill>
                  <a:schemeClr val="tx1">
                    <a:lumMod val="100000"/>
                  </a:schemeClr>
                </a:solidFill>
                <a:latin typeface="Trebuchet MS" panose="020B0703020202090204" pitchFamily="34" charset="0"/>
              </a:rPr>
              <a:t>A low subscribed power. </a:t>
            </a:r>
          </a:p>
          <a:p>
            <a:pPr marL="393749" lvl="5" indent="-285750">
              <a:spcBef>
                <a:spcPts val="300"/>
              </a:spcBef>
              <a:buClr>
                <a:srgbClr val="28BA73"/>
              </a:buClr>
              <a:buSzPts val="1600"/>
              <a:buFont typeface="Wingdings" panose="05000000000000000000" pitchFamily="2" charset="2"/>
              <a:buChar char="Ø"/>
            </a:pPr>
            <a:endParaRPr lang="en-US" sz="1600" dirty="0">
              <a:solidFill>
                <a:schemeClr val="tx1">
                  <a:lumMod val="100000"/>
                </a:schemeClr>
              </a:solidFill>
              <a:latin typeface="Trebuchet MS" panose="020B0703020202090204" pitchFamily="34" charset="0"/>
            </a:endParaRPr>
          </a:p>
          <a:p>
            <a:pPr marL="393749" lvl="5" indent="-285750">
              <a:spcBef>
                <a:spcPts val="300"/>
              </a:spcBef>
              <a:buClr>
                <a:srgbClr val="28BA73"/>
              </a:buClr>
              <a:buSzPts val="1600"/>
              <a:buFont typeface="Wingdings" panose="05000000000000000000" pitchFamily="2" charset="2"/>
              <a:buChar char="Ø"/>
            </a:pPr>
            <a:endParaRPr lang="en-US" sz="1600" dirty="0">
              <a:solidFill>
                <a:schemeClr val="tx1">
                  <a:lumMod val="100000"/>
                </a:schemeClr>
              </a:solidFill>
              <a:latin typeface="Trebuchet MS" panose="020B0703020202090204" pitchFamily="34" charset="0"/>
            </a:endParaRPr>
          </a:p>
          <a:p>
            <a:pPr marL="393749" lvl="5" indent="-285750">
              <a:spcBef>
                <a:spcPts val="300"/>
              </a:spcBef>
              <a:buClr>
                <a:srgbClr val="28BA73"/>
              </a:buClr>
              <a:buSzPts val="1600"/>
              <a:buFont typeface="Wingdings" panose="05000000000000000000" pitchFamily="2" charset="2"/>
              <a:buChar char="Ø"/>
            </a:pPr>
            <a:endParaRPr lang="en-US" sz="1600" dirty="0">
              <a:solidFill>
                <a:schemeClr val="dk1"/>
              </a:solidFill>
              <a:latin typeface="Trebuchet MS"/>
              <a:ea typeface="Trebuchet MS"/>
              <a:cs typeface="Trebuchet MS"/>
              <a:sym typeface="Trebuchet MS"/>
            </a:endParaRPr>
          </a:p>
          <a:p>
            <a:pPr marL="393749" lvl="5" indent="-285750">
              <a:spcBef>
                <a:spcPts val="300"/>
              </a:spcBef>
              <a:buClr>
                <a:srgbClr val="28BA73"/>
              </a:buClr>
              <a:buSzPts val="1600"/>
              <a:buFont typeface="Wingdings" panose="05000000000000000000" pitchFamily="2" charset="2"/>
              <a:buChar char="Ø"/>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r>
              <a:rPr lang="en-US" sz="1600" dirty="0">
                <a:solidFill>
                  <a:schemeClr val="dk1"/>
                </a:solidFill>
                <a:latin typeface="Trebuchet MS"/>
                <a:ea typeface="Trebuchet MS"/>
                <a:cs typeface="Trebuchet MS"/>
                <a:sym typeface="Trebuchet MS"/>
              </a:rPr>
              <a:t>Answer</a:t>
            </a:r>
            <a:endParaRPr sz="1600" dirty="0">
              <a:solidFill>
                <a:schemeClr val="dk1"/>
              </a:solidFill>
              <a:latin typeface="Trebuchet MS"/>
              <a:ea typeface="Trebuchet MS"/>
              <a:cs typeface="Trebuchet MS"/>
              <a:sym typeface="Trebuchet MS"/>
            </a:endParaRP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Propose solution and discuss impact</a:t>
            </a:r>
            <a:endParaRPr sz="1600" dirty="0">
              <a:solidFill>
                <a:schemeClr val="dk1"/>
              </a:solidFill>
              <a:latin typeface="Trebuchet MS"/>
              <a:ea typeface="Trebuchet MS"/>
              <a:cs typeface="Trebuchet MS"/>
              <a:sym typeface="Trebuchet MS"/>
            </a:endParaRP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endParaRPr sz="1600" dirty="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Words>
  <Application>Microsoft Office PowerPoint</Application>
  <PresentationFormat>Widescreen</PresentationFormat>
  <Paragraphs>27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vt:lpstr>
      <vt:lpstr>BCG Grid 16:9</vt:lpstr>
      <vt:lpstr>Executive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The Boston Consulting Group</dc:creator>
  <cp:lastModifiedBy>user1</cp:lastModifiedBy>
  <cp:revision>1</cp:revision>
  <dcterms:created xsi:type="dcterms:W3CDTF">2016-11-04T11:46:04Z</dcterms:created>
  <dcterms:modified xsi:type="dcterms:W3CDTF">2023-05-23T04:24:54Z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