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4" r:id="rId3"/>
    <p:sldId id="275" r:id="rId4"/>
    <p:sldId id="267" r:id="rId5"/>
    <p:sldId id="292" r:id="rId6"/>
    <p:sldId id="269" r:id="rId7"/>
    <p:sldId id="273" r:id="rId8"/>
    <p:sldId id="280" r:id="rId9"/>
    <p:sldId id="258" r:id="rId10"/>
    <p:sldId id="261" r:id="rId11"/>
    <p:sldId id="277" r:id="rId12"/>
    <p:sldId id="286" r:id="rId13"/>
    <p:sldId id="278" r:id="rId14"/>
    <p:sldId id="281" r:id="rId15"/>
    <p:sldId id="282" r:id="rId16"/>
    <p:sldId id="283" r:id="rId17"/>
    <p:sldId id="284" r:id="rId18"/>
    <p:sldId id="285" r:id="rId19"/>
    <p:sldId id="279" r:id="rId20"/>
    <p:sldId id="287" r:id="rId21"/>
    <p:sldId id="288" r:id="rId22"/>
    <p:sldId id="291" r:id="rId23"/>
    <p:sldId id="289" r:id="rId24"/>
    <p:sldId id="290" r:id="rId25"/>
    <p:sldId id="276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2/25/2019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2/25/2019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2/25/2019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080" y="304800"/>
            <a:ext cx="8329031" cy="1003727"/>
          </a:xfrm>
        </p:spPr>
        <p:txBody>
          <a:bodyPr/>
          <a:lstStyle/>
          <a:p>
            <a:pPr algn="ctr"/>
            <a:r>
              <a:rPr lang="en-US" dirty="0"/>
              <a:t>Project Apollo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3201" y="1447800"/>
            <a:ext cx="9153732" cy="1116085"/>
          </a:xfrm>
        </p:spPr>
        <p:txBody>
          <a:bodyPr/>
          <a:lstStyle/>
          <a:p>
            <a:pPr algn="ctr"/>
            <a:r>
              <a:rPr lang="en-US" dirty="0"/>
              <a:t>A demand forecast modeling for Diabetes and Obesity Drugs in UK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AF1544C-1A5F-4FA7-A208-F2EE13E2572F}"/>
              </a:ext>
            </a:extLst>
          </p:cNvPr>
          <p:cNvSpPr txBox="1">
            <a:spLocks/>
          </p:cNvSpPr>
          <p:nvPr/>
        </p:nvSpPr>
        <p:spPr>
          <a:xfrm>
            <a:off x="2428669" y="5741915"/>
            <a:ext cx="7516442" cy="111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By Rajas Khokle, </a:t>
            </a:r>
            <a:r>
              <a:rPr lang="en-US" sz="2400" i="1" dirty="0"/>
              <a:t>PhD</a:t>
            </a:r>
            <a:endParaRPr lang="en-US" sz="24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4E1B472-F4C1-4735-9580-51BDB00B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81" y="0"/>
            <a:ext cx="1048544" cy="10485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B17471-7AE3-43DE-80A7-2DCE7A066091}"/>
              </a:ext>
            </a:extLst>
          </p:cNvPr>
          <p:cNvSpPr/>
          <p:nvPr/>
        </p:nvSpPr>
        <p:spPr>
          <a:xfrm>
            <a:off x="5942012" y="5169365"/>
            <a:ext cx="6343403" cy="481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AU" sz="2200" b="1" i="1" dirty="0">
                <a:solidFill>
                  <a:srgbClr val="FF0000"/>
                </a:solidFill>
                <a:latin typeface="Bradley Hand ITC" panose="03070402050302030203" pitchFamily="66" charset="0"/>
                <a:ea typeface="Calibri" panose="020F0502020204030204" pitchFamily="34" charset="0"/>
                <a:cs typeface="Mangal" panose="02040503050203030202" pitchFamily="18" charset="0"/>
              </a:rPr>
              <a:t> -- The god of medicine and prophecies to the rescue…</a:t>
            </a:r>
            <a:endParaRPr lang="en-AU" sz="2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419007-1E1B-4880-8195-541D7493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965" y="13855"/>
            <a:ext cx="1048544" cy="1048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832D6C-B129-4BC4-B317-E5D98C8F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65" y="0"/>
            <a:ext cx="5050847" cy="3335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68C45-0E50-422A-88E0-829326D6E255}"/>
              </a:ext>
            </a:extLst>
          </p:cNvPr>
          <p:cNvSpPr txBox="1"/>
          <p:nvPr/>
        </p:nvSpPr>
        <p:spPr>
          <a:xfrm>
            <a:off x="2208212" y="87773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Humulin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A874C-BA8C-4071-8029-BF6065BB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562" y="0"/>
            <a:ext cx="4852050" cy="3204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B865B-B60D-41B2-9F78-457C45D88CFE}"/>
              </a:ext>
            </a:extLst>
          </p:cNvPr>
          <p:cNvSpPr txBox="1"/>
          <p:nvPr/>
        </p:nvSpPr>
        <p:spPr>
          <a:xfrm>
            <a:off x="9980613" y="89158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21345-BAB2-4854-B5AB-FB782B310E51}"/>
              </a:ext>
            </a:extLst>
          </p:cNvPr>
          <p:cNvSpPr txBox="1"/>
          <p:nvPr/>
        </p:nvSpPr>
        <p:spPr>
          <a:xfrm>
            <a:off x="7999411" y="3582579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My December ! </a:t>
            </a:r>
          </a:p>
        </p:txBody>
      </p:sp>
      <p:pic>
        <p:nvPicPr>
          <p:cNvPr id="1026" name="Picture 2" descr="Image result for christmas cookies icon">
            <a:extLst>
              <a:ext uri="{FF2B5EF4-FFF2-40B4-BE49-F238E27FC236}">
                <a16:creationId xmlns:a16="http://schemas.microsoft.com/office/drawing/2014/main" id="{5839E508-351A-47AA-A67F-8BEC2AF12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"/>
          <a:stretch/>
        </p:blipFill>
        <p:spPr bwMode="auto">
          <a:xfrm>
            <a:off x="8609012" y="4238874"/>
            <a:ext cx="2004496" cy="200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ABC31-E554-4C69-BBBB-9DBD217C8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609" y="3295520"/>
            <a:ext cx="5050847" cy="3335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17BD48-0515-4DCF-8A2B-8CE8E3F5130D}"/>
              </a:ext>
            </a:extLst>
          </p:cNvPr>
          <p:cNvSpPr txBox="1"/>
          <p:nvPr/>
        </p:nvSpPr>
        <p:spPr>
          <a:xfrm>
            <a:off x="4335857" y="4352959"/>
            <a:ext cx="123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Metformin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64220C-1426-4F35-8503-F728A383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068" y="5795601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EA841-8E74-434A-89F9-E2FC6EDB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0"/>
            <a:ext cx="5386027" cy="3556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0B4584-3FDC-42EB-BDB0-0F961AC7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69" y="0"/>
            <a:ext cx="5386027" cy="3556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21B564-C6B2-4D76-B174-7590E975CC98}"/>
              </a:ext>
            </a:extLst>
          </p:cNvPr>
          <p:cNvSpPr txBox="1"/>
          <p:nvPr/>
        </p:nvSpPr>
        <p:spPr>
          <a:xfrm>
            <a:off x="4646612" y="3694047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My Summer Resolution !</a:t>
            </a:r>
          </a:p>
        </p:txBody>
      </p:sp>
      <p:pic>
        <p:nvPicPr>
          <p:cNvPr id="7" name="Picture 6" descr="A picture containing wall, indoor, person, man&#10;&#10;Description generated with very high confidence">
            <a:extLst>
              <a:ext uri="{FF2B5EF4-FFF2-40B4-BE49-F238E27FC236}">
                <a16:creationId xmlns:a16="http://schemas.microsoft.com/office/drawing/2014/main" id="{0CDC2DA1-60A0-41A7-8158-6814CA71B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439" y="4354504"/>
            <a:ext cx="4724400" cy="2362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C69AA-63F2-4EA0-9C6B-691993997599}"/>
              </a:ext>
            </a:extLst>
          </p:cNvPr>
          <p:cNvSpPr txBox="1"/>
          <p:nvPr/>
        </p:nvSpPr>
        <p:spPr>
          <a:xfrm>
            <a:off x="4570412" y="990600"/>
            <a:ext cx="18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Orlistat 120 mg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9B853-AE5A-4066-87A5-D35F76A84434}"/>
              </a:ext>
            </a:extLst>
          </p:cNvPr>
          <p:cNvSpPr txBox="1"/>
          <p:nvPr/>
        </p:nvSpPr>
        <p:spPr>
          <a:xfrm>
            <a:off x="10125308" y="990600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Orlistat 60 mg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F5DCD4-3981-432D-A917-22050C21B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752" y="5809456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E31DC-7197-4F33-A195-5E231B6C3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" r="43123"/>
          <a:stretch/>
        </p:blipFill>
        <p:spPr>
          <a:xfrm rot="663063">
            <a:off x="1605298" y="1915838"/>
            <a:ext cx="9984739" cy="34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7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2DEE6F-7607-4B1B-8FAA-A38FF437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1600200"/>
            <a:ext cx="9982199" cy="2654300"/>
          </a:xfrm>
        </p:spPr>
        <p:txBody>
          <a:bodyPr/>
          <a:lstStyle/>
          <a:p>
            <a:r>
              <a:rPr lang="en-US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39581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7F1F2-E9F6-45E3-BB93-5BEDFA1B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87" y="1275632"/>
            <a:ext cx="6102925" cy="4058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C2524C-9F26-4343-BC7A-A711F657A1C6}"/>
              </a:ext>
            </a:extLst>
          </p:cNvPr>
          <p:cNvSpPr/>
          <p:nvPr/>
        </p:nvSpPr>
        <p:spPr>
          <a:xfrm>
            <a:off x="5408612" y="60960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Glargine Pens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791F25-FA8F-4119-BFD8-C1D6CA55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281" y="4495800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A809B-DCE3-49C6-8BA4-A78103E5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685800"/>
            <a:ext cx="3810000" cy="257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AC4A94-9BA8-48D6-B042-E2ABBEF5E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018" y="685800"/>
            <a:ext cx="3850934" cy="2606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351CD-16C8-487D-B5D6-7F6A296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757" y="685800"/>
            <a:ext cx="3810000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51041-7411-4067-A621-4CC0A26B785A}"/>
              </a:ext>
            </a:extLst>
          </p:cNvPr>
          <p:cNvSpPr txBox="1"/>
          <p:nvPr/>
        </p:nvSpPr>
        <p:spPr>
          <a:xfrm>
            <a:off x="1370012" y="3886200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52520-7DFE-4FCF-80E3-873E70891D7D}"/>
              </a:ext>
            </a:extLst>
          </p:cNvPr>
          <p:cNvSpPr txBox="1"/>
          <p:nvPr/>
        </p:nvSpPr>
        <p:spPr>
          <a:xfrm>
            <a:off x="6018212" y="3883830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86D77-8D1E-4C40-B65E-B51F8146C56C}"/>
              </a:ext>
            </a:extLst>
          </p:cNvPr>
          <p:cNvSpPr txBox="1"/>
          <p:nvPr/>
        </p:nvSpPr>
        <p:spPr>
          <a:xfrm>
            <a:off x="9844444" y="3883830"/>
            <a:ext cx="10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= 12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68BC16-E745-45A9-A666-43247EFCE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281" y="4572000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216B9-FB37-40C2-BC13-30234D83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685800"/>
            <a:ext cx="4865208" cy="3353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E49F2-83F4-4A9D-BBB1-EAFE0B16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685800"/>
            <a:ext cx="4865208" cy="3353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187C9-570C-41C7-972C-E4631EBAE241}"/>
              </a:ext>
            </a:extLst>
          </p:cNvPr>
          <p:cNvSpPr txBox="1"/>
          <p:nvPr/>
        </p:nvSpPr>
        <p:spPr>
          <a:xfrm>
            <a:off x="2665412" y="4191000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4 or P =5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B5070-DA28-43FD-A777-0CE9D6893578}"/>
              </a:ext>
            </a:extLst>
          </p:cNvPr>
          <p:cNvSpPr txBox="1"/>
          <p:nvPr/>
        </p:nvSpPr>
        <p:spPr>
          <a:xfrm>
            <a:off x="8060170" y="4206277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3 to 8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B744AD-4330-4AA3-A769-6B8C9EAC1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723" y="4560332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A1448-3B20-40BF-A78D-4CEB5744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8012" y="4876801"/>
            <a:ext cx="3894715" cy="609600"/>
          </a:xfrm>
        </p:spPr>
        <p:txBody>
          <a:bodyPr/>
          <a:lstStyle/>
          <a:p>
            <a:pPr algn="ctr"/>
            <a:r>
              <a:rPr lang="en-US" dirty="0"/>
              <a:t>P = 5 , D = 1, Q =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E7892-41BE-4D50-9220-9B066571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776721"/>
            <a:ext cx="5943600" cy="4086225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9983480-F12E-4BBD-B80E-74C61784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723" y="4560332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804FF5-FB87-49CE-8E06-6D2B20DC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738848"/>
            <a:ext cx="5958609" cy="396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7E00C-320D-4668-AFAF-1B8B09FFAB38}"/>
              </a:ext>
            </a:extLst>
          </p:cNvPr>
          <p:cNvSpPr txBox="1"/>
          <p:nvPr/>
        </p:nvSpPr>
        <p:spPr>
          <a:xfrm>
            <a:off x="3243724" y="4876800"/>
            <a:ext cx="3873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Just Happened ?</a:t>
            </a:r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E6FCB04-77E6-41B0-8102-945A2209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2" y="1828800"/>
            <a:ext cx="256639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2DEE6F-7607-4B1B-8FAA-A38FF437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295400"/>
            <a:ext cx="9982199" cy="1150204"/>
          </a:xfrm>
        </p:spPr>
        <p:txBody>
          <a:bodyPr/>
          <a:lstStyle/>
          <a:p>
            <a:pPr algn="ctr"/>
            <a:r>
              <a:rPr lang="en-US" dirty="0"/>
              <a:t>FBPROPHET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A39237F-962E-4BB0-80AC-EE3DFC98E7EF}"/>
              </a:ext>
            </a:extLst>
          </p:cNvPr>
          <p:cNvSpPr txBox="1">
            <a:spLocks/>
          </p:cNvSpPr>
          <p:nvPr/>
        </p:nvSpPr>
        <p:spPr>
          <a:xfrm>
            <a:off x="4799013" y="5029200"/>
            <a:ext cx="7374370" cy="685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- That One Good Thing  by Facebook ...</a:t>
            </a:r>
            <a:endParaRPr lang="en-US" sz="4000" b="1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4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932D-23F4-4DFD-B528-B7CCFA4E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98C2-1724-4B9E-B354-4EC45E89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EDA Process</a:t>
            </a:r>
          </a:p>
          <a:p>
            <a:r>
              <a:rPr lang="en-US" dirty="0"/>
              <a:t>ARIMA Model</a:t>
            </a:r>
          </a:p>
          <a:p>
            <a:r>
              <a:rPr lang="en-US" dirty="0"/>
              <a:t>FBPROPHET Model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7227D-42A5-40C8-89F7-CCBD5EE4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965" y="13855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F9B094-1779-4438-93A8-59F1B3F2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838200"/>
            <a:ext cx="8111774" cy="47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29283E-DDDF-4801-AB62-4DCC830B0A52}"/>
              </a:ext>
            </a:extLst>
          </p:cNvPr>
          <p:cNvSpPr/>
          <p:nvPr/>
        </p:nvSpPr>
        <p:spPr>
          <a:xfrm>
            <a:off x="8151812" y="4419600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Glargine Pens</a:t>
            </a:r>
          </a:p>
        </p:txBody>
      </p:sp>
    </p:spTree>
    <p:extLst>
      <p:ext uri="{BB962C8B-B14F-4D97-AF65-F5344CB8AC3E}">
        <p14:creationId xmlns:p14="http://schemas.microsoft.com/office/powerpoint/2010/main" val="7304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30E5338-AD7B-472B-B587-59840DE2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838200"/>
            <a:ext cx="6657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AC19CA-E6CB-44FB-AE28-EA3E8809718C}"/>
              </a:ext>
            </a:extLst>
          </p:cNvPr>
          <p:cNvSpPr/>
          <p:nvPr/>
        </p:nvSpPr>
        <p:spPr>
          <a:xfrm>
            <a:off x="7466012" y="3810000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Humulin Pens</a:t>
            </a:r>
          </a:p>
        </p:txBody>
      </p:sp>
    </p:spTree>
    <p:extLst>
      <p:ext uri="{BB962C8B-B14F-4D97-AF65-F5344CB8AC3E}">
        <p14:creationId xmlns:p14="http://schemas.microsoft.com/office/powerpoint/2010/main" val="27014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1F0A98E-C956-4FFF-9332-3AF8EA05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471613"/>
            <a:ext cx="6657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A5CAE7-B7BC-4705-9550-329B2193FCF8}"/>
              </a:ext>
            </a:extLst>
          </p:cNvPr>
          <p:cNvSpPr/>
          <p:nvPr/>
        </p:nvSpPr>
        <p:spPr>
          <a:xfrm>
            <a:off x="4951412" y="9144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Humulin Refill Cartridges</a:t>
            </a:r>
          </a:p>
        </p:txBody>
      </p:sp>
    </p:spTree>
    <p:extLst>
      <p:ext uri="{BB962C8B-B14F-4D97-AF65-F5344CB8AC3E}">
        <p14:creationId xmlns:p14="http://schemas.microsoft.com/office/powerpoint/2010/main" val="1030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C5B31F7-5DD8-49F5-AEAA-FE19B81C3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5" y="609600"/>
            <a:ext cx="505422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AC19CA-E6CB-44FB-AE28-EA3E8809718C}"/>
              </a:ext>
            </a:extLst>
          </p:cNvPr>
          <p:cNvSpPr/>
          <p:nvPr/>
        </p:nvSpPr>
        <p:spPr>
          <a:xfrm>
            <a:off x="3229180" y="838200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Orlistat 120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2B8465D-830E-4FF3-A7A6-D53DF274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134594"/>
            <a:ext cx="5789613" cy="34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7BBAE9-BFBB-4208-8AC5-7F7D5844197D}"/>
              </a:ext>
            </a:extLst>
          </p:cNvPr>
          <p:cNvSpPr/>
          <p:nvPr/>
        </p:nvSpPr>
        <p:spPr>
          <a:xfrm>
            <a:off x="10514012" y="2438400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Orlistat 120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96C01-D393-4CB9-823C-0E2CFEDE0FD5}"/>
              </a:ext>
            </a:extLst>
          </p:cNvPr>
          <p:cNvSpPr/>
          <p:nvPr/>
        </p:nvSpPr>
        <p:spPr>
          <a:xfrm>
            <a:off x="1903412" y="3652024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niron" panose="02000607000000020002" pitchFamily="2" charset="0"/>
              </a:rPr>
              <a:t>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A3892-DB80-459D-97FF-4130E47F66C5}"/>
              </a:ext>
            </a:extLst>
          </p:cNvPr>
          <p:cNvSpPr/>
          <p:nvPr/>
        </p:nvSpPr>
        <p:spPr>
          <a:xfrm>
            <a:off x="8837612" y="1719241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niron" panose="02000607000000020002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01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E09196AA-DB44-4309-9255-C2FA4A1A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2" y="2088573"/>
            <a:ext cx="5725680" cy="33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81DA9190-5BD7-44B0-BEEB-5A9DE67F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" y="602673"/>
            <a:ext cx="505423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AC19CA-E6CB-44FB-AE28-EA3E8809718C}"/>
              </a:ext>
            </a:extLst>
          </p:cNvPr>
          <p:cNvSpPr/>
          <p:nvPr/>
        </p:nvSpPr>
        <p:spPr>
          <a:xfrm>
            <a:off x="3229180" y="838200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Orlistat 60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BBAE9-BFBB-4208-8AC5-7F7D5844197D}"/>
              </a:ext>
            </a:extLst>
          </p:cNvPr>
          <p:cNvSpPr/>
          <p:nvPr/>
        </p:nvSpPr>
        <p:spPr>
          <a:xfrm>
            <a:off x="10514012" y="2438400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Orlistat 60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96C01-D393-4CB9-823C-0E2CFEDE0FD5}"/>
              </a:ext>
            </a:extLst>
          </p:cNvPr>
          <p:cNvSpPr/>
          <p:nvPr/>
        </p:nvSpPr>
        <p:spPr>
          <a:xfrm>
            <a:off x="1903412" y="3652024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niron" panose="02000607000000020002" pitchFamily="2" charset="0"/>
              </a:rPr>
              <a:t>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A3892-DB80-459D-97FF-4130E47F66C5}"/>
              </a:ext>
            </a:extLst>
          </p:cNvPr>
          <p:cNvSpPr/>
          <p:nvPr/>
        </p:nvSpPr>
        <p:spPr>
          <a:xfrm>
            <a:off x="8837612" y="1719241"/>
            <a:ext cx="182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niron" panose="02000607000000020002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0724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1600200"/>
            <a:ext cx="8283272" cy="2654064"/>
          </a:xfrm>
        </p:spPr>
        <p:txBody>
          <a:bodyPr/>
          <a:lstStyle/>
          <a:p>
            <a:pPr algn="ctr"/>
            <a:r>
              <a:rPr lang="en-US" dirty="0"/>
              <a:t>That’s All Folks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47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08759" y="5257799"/>
            <a:ext cx="7264623" cy="4572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- Let the dataset change your mindset.</a:t>
            </a:r>
            <a:endParaRPr lang="en-US" sz="4000" b="1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C05FE7-A320-4BA0-B2AD-9866D57D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838" y="618729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GP prescription data from UK from Oct 2010 to Dec. 2018. </a:t>
            </a:r>
            <a:r>
              <a:rPr lang="en-US" i="1" dirty="0">
                <a:solidFill>
                  <a:srgbClr val="FF0000"/>
                </a:solidFill>
              </a:rPr>
              <a:t>That’s 1 billion rows of data.</a:t>
            </a:r>
          </a:p>
          <a:p>
            <a:r>
              <a:rPr lang="en-US" dirty="0"/>
              <a:t>Contains record of drug prescription that has</a:t>
            </a:r>
          </a:p>
          <a:p>
            <a:pPr lvl="1"/>
            <a:r>
              <a:rPr lang="en-US" dirty="0"/>
              <a:t>Drug Name</a:t>
            </a:r>
          </a:p>
          <a:p>
            <a:pPr lvl="1"/>
            <a:r>
              <a:rPr lang="en-US" dirty="0"/>
              <a:t>Drug’s BNF Code</a:t>
            </a:r>
          </a:p>
          <a:p>
            <a:pPr lvl="1"/>
            <a:r>
              <a:rPr lang="en-US" dirty="0"/>
              <a:t>Quantity and Total Cost</a:t>
            </a:r>
          </a:p>
          <a:p>
            <a:pPr lvl="1"/>
            <a:r>
              <a:rPr lang="en-US" dirty="0"/>
              <a:t>Address of the GP who issued the drugs.</a:t>
            </a:r>
          </a:p>
          <a:p>
            <a:r>
              <a:rPr lang="en-US" dirty="0"/>
              <a:t>Out of 35 k different drugs and appliances, 6 are chosen for investigation and forecasting.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B1EC31-A94B-4EFB-B5F6-32C850B7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965" y="13855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C7B1-0E5D-458C-AA7B-0DDB4501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BNF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276DC-0D01-4CC9-9C24-74F381437DB4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146175"/>
            <a:ext cx="82581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F3AA4-E3F5-4EFF-9220-87B830673A83}"/>
              </a:ext>
            </a:extLst>
          </p:cNvPr>
          <p:cNvSpPr txBox="1"/>
          <p:nvPr/>
        </p:nvSpPr>
        <p:spPr>
          <a:xfrm>
            <a:off x="2552987" y="4010603"/>
            <a:ext cx="8065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01 – Gastric Problems</a:t>
            </a:r>
          </a:p>
          <a:p>
            <a:r>
              <a:rPr lang="en-US" sz="2800" dirty="0"/>
              <a:t>02 – Cardiovascular System</a:t>
            </a:r>
            <a:br>
              <a:rPr lang="en-US" sz="2800" dirty="0"/>
            </a:br>
            <a:r>
              <a:rPr lang="en-US" sz="2800" dirty="0"/>
              <a:t>03 – Respiratory System</a:t>
            </a:r>
          </a:p>
          <a:p>
            <a:r>
              <a:rPr lang="en-US" sz="2800" dirty="0"/>
              <a:t>04 – Central Nervous System</a:t>
            </a:r>
          </a:p>
          <a:p>
            <a:r>
              <a:rPr lang="en-US" sz="2800" dirty="0"/>
              <a:t>05 – Infections</a:t>
            </a:r>
          </a:p>
          <a:p>
            <a:r>
              <a:rPr lang="en-US" sz="2800" dirty="0"/>
              <a:t>06 – Endocrine System    ……… </a:t>
            </a:r>
            <a:r>
              <a:rPr lang="en-US" sz="2800" dirty="0">
                <a:solidFill>
                  <a:srgbClr val="FF0000"/>
                </a:solidFill>
              </a:rPr>
              <a:t>and so on!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025B4-2C8B-4B9A-881B-9C022AE15183}"/>
              </a:ext>
            </a:extLst>
          </p:cNvPr>
          <p:cNvCxnSpPr>
            <a:cxnSpLocks/>
          </p:cNvCxnSpPr>
          <p:nvPr/>
        </p:nvCxnSpPr>
        <p:spPr>
          <a:xfrm>
            <a:off x="2817812" y="3581400"/>
            <a:ext cx="0" cy="429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904F73-0142-4565-8144-2813A9EB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965" y="0"/>
            <a:ext cx="1048544" cy="1048544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0075CC-1EC8-49DE-B07F-2A197E6A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02" y="549455"/>
            <a:ext cx="669745" cy="669745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A2D5C4F-E3B9-49A6-9C5A-69062C93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246" y="549455"/>
            <a:ext cx="669745" cy="669745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BCD78DB-8FA7-4D6B-AE6B-A4627072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64" y="549455"/>
            <a:ext cx="669745" cy="669745"/>
          </a:xfrm>
          <a:prstGeom prst="rect">
            <a:avLst/>
          </a:prstGeom>
        </p:spPr>
      </p:pic>
      <p:pic>
        <p:nvPicPr>
          <p:cNvPr id="17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92B2A00-C1EC-40EE-8F57-0EC070DA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436" y="549455"/>
            <a:ext cx="669745" cy="669745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F9553B3-C9DD-4BA7-B491-F56129F8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08" y="549455"/>
            <a:ext cx="669745" cy="669745"/>
          </a:xfrm>
          <a:prstGeom prst="rect">
            <a:avLst/>
          </a:prstGeom>
        </p:spPr>
      </p:pic>
      <p:pic>
        <p:nvPicPr>
          <p:cNvPr id="19" name="Picture 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B547265-3AE4-46DE-91D5-33CE451D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23" y="549455"/>
            <a:ext cx="669745" cy="669745"/>
          </a:xfrm>
          <a:prstGeom prst="rect">
            <a:avLst/>
          </a:prstGeom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E5D1F64-DB4D-4D37-BBD3-4349F396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867" y="549455"/>
            <a:ext cx="669745" cy="669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76BEA8-AA73-47CC-92D0-CD9338212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2" y="1981200"/>
            <a:ext cx="1295400" cy="1295400"/>
          </a:xfrm>
          <a:prstGeom prst="rect">
            <a:avLst/>
          </a:prstGeom>
        </p:spPr>
      </p:pic>
      <p:pic>
        <p:nvPicPr>
          <p:cNvPr id="11266" name="Picture 2" descr="Related image">
            <a:extLst>
              <a:ext uri="{FF2B5EF4-FFF2-40B4-BE49-F238E27FC236}">
                <a16:creationId xmlns:a16="http://schemas.microsoft.com/office/drawing/2014/main" id="{9E462140-A1FD-422D-AA51-C4ED3A11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12" y="3810000"/>
            <a:ext cx="948200" cy="13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7484FF-A80A-4A56-ABE2-5C8188001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747" y="5638800"/>
            <a:ext cx="1981200" cy="11490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836E14-9E42-439D-B37D-8AECE0F0B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820" y="5492496"/>
            <a:ext cx="1295400" cy="1295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8D681B-5995-478A-B1B5-27CCED6F5FC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536575" y="1219200"/>
            <a:ext cx="2948237" cy="1016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1429BC-07D7-4D0E-BF5E-7727BDE25E0E}"/>
              </a:ext>
            </a:extLst>
          </p:cNvPr>
          <p:cNvCxnSpPr>
            <a:cxnSpLocks/>
          </p:cNvCxnSpPr>
          <p:nvPr/>
        </p:nvCxnSpPr>
        <p:spPr>
          <a:xfrm flipH="1">
            <a:off x="6737444" y="1238250"/>
            <a:ext cx="2785968" cy="99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65" name="Straight Arrow Connector 11264">
            <a:extLst>
              <a:ext uri="{FF2B5EF4-FFF2-40B4-BE49-F238E27FC236}">
                <a16:creationId xmlns:a16="http://schemas.microsoft.com/office/drawing/2014/main" id="{5FE5EE01-BC84-4887-B827-F84D3599D580}"/>
              </a:ext>
            </a:extLst>
          </p:cNvPr>
          <p:cNvCxnSpPr>
            <a:stCxn id="15" idx="2"/>
          </p:cNvCxnSpPr>
          <p:nvPr/>
        </p:nvCxnSpPr>
        <p:spPr>
          <a:xfrm>
            <a:off x="4312119" y="1219200"/>
            <a:ext cx="136504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8" name="Straight Arrow Connector 11267">
            <a:extLst>
              <a:ext uri="{FF2B5EF4-FFF2-40B4-BE49-F238E27FC236}">
                <a16:creationId xmlns:a16="http://schemas.microsoft.com/office/drawing/2014/main" id="{A20AC7C4-6A15-43A7-A01E-695CD444937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737444" y="1219200"/>
            <a:ext cx="1132752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Arrow Connector 11270">
            <a:extLst>
              <a:ext uri="{FF2B5EF4-FFF2-40B4-BE49-F238E27FC236}">
                <a16:creationId xmlns:a16="http://schemas.microsoft.com/office/drawing/2014/main" id="{C8063A9D-E3AE-4946-942E-B2A25B5BD2A3}"/>
              </a:ext>
            </a:extLst>
          </p:cNvPr>
          <p:cNvCxnSpPr/>
          <p:nvPr/>
        </p:nvCxnSpPr>
        <p:spPr>
          <a:xfrm>
            <a:off x="6118308" y="1371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Box 11273">
            <a:extLst>
              <a:ext uri="{FF2B5EF4-FFF2-40B4-BE49-F238E27FC236}">
                <a16:creationId xmlns:a16="http://schemas.microsoft.com/office/drawing/2014/main" id="{112D02E7-989C-46A6-9D47-5A9603655705}"/>
              </a:ext>
            </a:extLst>
          </p:cNvPr>
          <p:cNvSpPr txBox="1"/>
          <p:nvPr/>
        </p:nvSpPr>
        <p:spPr>
          <a:xfrm>
            <a:off x="1724273" y="178443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 2011</a:t>
            </a:r>
          </a:p>
        </p:txBody>
      </p:sp>
      <p:grpSp>
        <p:nvGrpSpPr>
          <p:cNvPr id="11277" name="Group 11276">
            <a:extLst>
              <a:ext uri="{FF2B5EF4-FFF2-40B4-BE49-F238E27FC236}">
                <a16:creationId xmlns:a16="http://schemas.microsoft.com/office/drawing/2014/main" id="{581EA266-E54F-4257-B954-D1BDB030CDB3}"/>
              </a:ext>
            </a:extLst>
          </p:cNvPr>
          <p:cNvGrpSpPr/>
          <p:nvPr/>
        </p:nvGrpSpPr>
        <p:grpSpPr>
          <a:xfrm>
            <a:off x="2967720" y="779155"/>
            <a:ext cx="692524" cy="210344"/>
            <a:chOff x="2967720" y="779155"/>
            <a:chExt cx="692524" cy="210344"/>
          </a:xfrm>
        </p:grpSpPr>
        <p:sp>
          <p:nvSpPr>
            <p:cNvPr id="11276" name="Oval 11275">
              <a:extLst>
                <a:ext uri="{FF2B5EF4-FFF2-40B4-BE49-F238E27FC236}">
                  <a16:creationId xmlns:a16="http://schemas.microsoft.com/office/drawing/2014/main" id="{8382DB59-3A3E-4230-AC12-8D86F1FF3A26}"/>
                </a:ext>
              </a:extLst>
            </p:cNvPr>
            <p:cNvSpPr/>
            <p:nvPr/>
          </p:nvSpPr>
          <p:spPr>
            <a:xfrm>
              <a:off x="2967720" y="779155"/>
              <a:ext cx="152400" cy="21034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31DB181-8BC1-47D4-9943-D2AE5003B769}"/>
                </a:ext>
              </a:extLst>
            </p:cNvPr>
            <p:cNvSpPr/>
            <p:nvPr/>
          </p:nvSpPr>
          <p:spPr>
            <a:xfrm>
              <a:off x="3238290" y="779155"/>
              <a:ext cx="152400" cy="21034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B1EE422-6E01-4889-9258-1D728A3A946F}"/>
                </a:ext>
              </a:extLst>
            </p:cNvPr>
            <p:cNvSpPr/>
            <p:nvPr/>
          </p:nvSpPr>
          <p:spPr>
            <a:xfrm>
              <a:off x="3507844" y="779155"/>
              <a:ext cx="152400" cy="21034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6106B38-08F1-486A-B456-6EF41F3F49A0}"/>
              </a:ext>
            </a:extLst>
          </p:cNvPr>
          <p:cNvGrpSpPr/>
          <p:nvPr/>
        </p:nvGrpSpPr>
        <p:grpSpPr>
          <a:xfrm>
            <a:off x="8306311" y="784350"/>
            <a:ext cx="692524" cy="210344"/>
            <a:chOff x="2967720" y="779155"/>
            <a:chExt cx="692524" cy="21034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FBD4D7-31F4-487E-AAB2-5F685A66CC7C}"/>
                </a:ext>
              </a:extLst>
            </p:cNvPr>
            <p:cNvSpPr/>
            <p:nvPr/>
          </p:nvSpPr>
          <p:spPr>
            <a:xfrm>
              <a:off x="2967720" y="779155"/>
              <a:ext cx="152400" cy="21034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45C617C-AB1A-495A-A721-8AD469620F3A}"/>
                </a:ext>
              </a:extLst>
            </p:cNvPr>
            <p:cNvSpPr/>
            <p:nvPr/>
          </p:nvSpPr>
          <p:spPr>
            <a:xfrm>
              <a:off x="3238290" y="779155"/>
              <a:ext cx="152400" cy="21034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0F93666-BA6B-461C-8798-55A3F447E30A}"/>
                </a:ext>
              </a:extLst>
            </p:cNvPr>
            <p:cNvSpPr/>
            <p:nvPr/>
          </p:nvSpPr>
          <p:spPr>
            <a:xfrm>
              <a:off x="3507844" y="779155"/>
              <a:ext cx="152400" cy="21034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7B9F34A-A6A2-41C4-8C30-9E21A10BDA3B}"/>
              </a:ext>
            </a:extLst>
          </p:cNvPr>
          <p:cNvSpPr txBox="1"/>
          <p:nvPr/>
        </p:nvSpPr>
        <p:spPr>
          <a:xfrm>
            <a:off x="5565409" y="161035"/>
            <a:ext cx="12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 2016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DD0BD0-3E17-4521-B1D3-D4EF30EDF9F1}"/>
              </a:ext>
            </a:extLst>
          </p:cNvPr>
          <p:cNvSpPr txBox="1"/>
          <p:nvPr/>
        </p:nvSpPr>
        <p:spPr>
          <a:xfrm>
            <a:off x="9213523" y="152981"/>
            <a:ext cx="117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 2018</a:t>
            </a:r>
          </a:p>
        </p:txBody>
      </p:sp>
      <p:cxnSp>
        <p:nvCxnSpPr>
          <p:cNvPr id="11281" name="Straight Arrow Connector 11280">
            <a:extLst>
              <a:ext uri="{FF2B5EF4-FFF2-40B4-BE49-F238E27FC236}">
                <a16:creationId xmlns:a16="http://schemas.microsoft.com/office/drawing/2014/main" id="{7DA22353-62F2-4574-8755-3A5650EE2332}"/>
              </a:ext>
            </a:extLst>
          </p:cNvPr>
          <p:cNvCxnSpPr>
            <a:cxnSpLocks/>
            <a:stCxn id="23" idx="2"/>
            <a:endCxn id="11266" idx="0"/>
          </p:cNvCxnSpPr>
          <p:nvPr/>
        </p:nvCxnSpPr>
        <p:spPr>
          <a:xfrm>
            <a:off x="6132512" y="3276600"/>
            <a:ext cx="0" cy="5334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89" name="Straight Arrow Connector 11288">
            <a:extLst>
              <a:ext uri="{FF2B5EF4-FFF2-40B4-BE49-F238E27FC236}">
                <a16:creationId xmlns:a16="http://schemas.microsoft.com/office/drawing/2014/main" id="{F9246208-2F14-423B-9927-23E1A39E1D98}"/>
              </a:ext>
            </a:extLst>
          </p:cNvPr>
          <p:cNvCxnSpPr>
            <a:stCxn id="11266" idx="1"/>
            <a:endCxn id="25" idx="0"/>
          </p:cNvCxnSpPr>
          <p:nvPr/>
        </p:nvCxnSpPr>
        <p:spPr>
          <a:xfrm flipH="1">
            <a:off x="4183347" y="4480279"/>
            <a:ext cx="1475065" cy="11585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92" name="Straight Arrow Connector 11291">
            <a:extLst>
              <a:ext uri="{FF2B5EF4-FFF2-40B4-BE49-F238E27FC236}">
                <a16:creationId xmlns:a16="http://schemas.microsoft.com/office/drawing/2014/main" id="{1BBE3DC3-03AA-4C5C-9A6F-CD97E797F072}"/>
              </a:ext>
            </a:extLst>
          </p:cNvPr>
          <p:cNvCxnSpPr>
            <a:stCxn id="11266" idx="3"/>
            <a:endCxn id="27" idx="0"/>
          </p:cNvCxnSpPr>
          <p:nvPr/>
        </p:nvCxnSpPr>
        <p:spPr>
          <a:xfrm>
            <a:off x="6606612" y="4480279"/>
            <a:ext cx="1344908" cy="1012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3" name="TextBox 11292">
            <a:extLst>
              <a:ext uri="{FF2B5EF4-FFF2-40B4-BE49-F238E27FC236}">
                <a16:creationId xmlns:a16="http://schemas.microsoft.com/office/drawing/2014/main" id="{D6883534-0EDD-4F35-91A2-193FBD5BC42A}"/>
              </a:ext>
            </a:extLst>
          </p:cNvPr>
          <p:cNvSpPr txBox="1"/>
          <p:nvPr/>
        </p:nvSpPr>
        <p:spPr>
          <a:xfrm>
            <a:off x="6939763" y="2354640"/>
            <a:ext cx="391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Extract and group the drugs prescriptions based on BNF Codes </a:t>
            </a:r>
            <a:r>
              <a:rPr lang="en-US" dirty="0"/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8F0E48-6860-4FF9-B1AF-4D0A0E9FB951}"/>
              </a:ext>
            </a:extLst>
          </p:cNvPr>
          <p:cNvSpPr txBox="1"/>
          <p:nvPr/>
        </p:nvSpPr>
        <p:spPr>
          <a:xfrm>
            <a:off x="6939763" y="3710725"/>
            <a:ext cx="391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Create index on BNFCODES for faster data access.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607162-9F68-46B1-AA84-7F4739242A17}"/>
              </a:ext>
            </a:extLst>
          </p:cNvPr>
          <p:cNvSpPr txBox="1"/>
          <p:nvPr/>
        </p:nvSpPr>
        <p:spPr>
          <a:xfrm>
            <a:off x="1236646" y="4902843"/>
            <a:ext cx="391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Join the transaction and address tables for Map Visualizations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1D9FC2-F96D-4C45-9A45-26B2063FA150}"/>
              </a:ext>
            </a:extLst>
          </p:cNvPr>
          <p:cNvSpPr txBox="1"/>
          <p:nvPr/>
        </p:nvSpPr>
        <p:spPr>
          <a:xfrm>
            <a:off x="7988307" y="4827392"/>
            <a:ext cx="391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Group Prescriptions by month and drug.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5264-31B6-4A9F-BB22-73811AB4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6600"/>
          </a:xfrm>
        </p:spPr>
        <p:txBody>
          <a:bodyPr/>
          <a:lstStyle/>
          <a:p>
            <a:r>
              <a:rPr lang="en-US" dirty="0"/>
              <a:t>The Drugs for Diabetes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D0D8C4-0448-4702-8288-4A478F29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965" y="13855"/>
            <a:ext cx="1048544" cy="10485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71189C-8F10-401B-A10E-259E30F8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Metformin - A first line of treatment for diabetes</a:t>
            </a:r>
          </a:p>
          <a:p>
            <a:r>
              <a:rPr lang="en-US" dirty="0"/>
              <a:t>Insulin – Humulin – Human Insulin</a:t>
            </a:r>
          </a:p>
          <a:p>
            <a:r>
              <a:rPr lang="en-US" dirty="0"/>
              <a:t>Insulin – Lantus – Insulin Analog</a:t>
            </a:r>
          </a:p>
          <a:p>
            <a:r>
              <a:rPr lang="en-US" dirty="0"/>
              <a:t>Orlistat – A Weight loss pill</a:t>
            </a:r>
          </a:p>
        </p:txBody>
      </p:sp>
    </p:spTree>
    <p:extLst>
      <p:ext uri="{BB962C8B-B14F-4D97-AF65-F5344CB8AC3E}">
        <p14:creationId xmlns:p14="http://schemas.microsoft.com/office/powerpoint/2010/main" val="33128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2DEE6F-7607-4B1B-8FAA-A38FF437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774700"/>
            <a:ext cx="9982199" cy="2654300"/>
          </a:xfrm>
        </p:spPr>
        <p:txBody>
          <a:bodyPr/>
          <a:lstStyle/>
          <a:p>
            <a:r>
              <a:rPr lang="en-US" dirty="0"/>
              <a:t>Lets Move To The Tableau Visualization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D5C0137-5EAC-4AEC-9BEF-28092644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9012" y="4509657"/>
            <a:ext cx="7264623" cy="609599"/>
          </a:xfrm>
        </p:spPr>
        <p:txBody>
          <a:bodyPr>
            <a:normAutofit/>
          </a:bodyPr>
          <a:lstStyle/>
          <a:p>
            <a:pPr algn="r"/>
            <a:r>
              <a:rPr lang="en-US" b="1" i="1" dirty="0">
                <a:solidFill>
                  <a:srgbClr val="FF0000"/>
                </a:solidFill>
                <a:latin typeface="Bradley Hand ITC" panose="03070402050302030203" pitchFamily="66" charset="0"/>
              </a:rPr>
              <a:t>- Let the Tableau  …  Flow...</a:t>
            </a:r>
            <a:endParaRPr lang="en-US" sz="4000" b="1" i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CA54427-664A-4D3A-9F16-AF1A5030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911" y="690201"/>
            <a:ext cx="1048544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2DEE6F-7607-4B1B-8FAA-A38FF437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1600200"/>
            <a:ext cx="9982199" cy="2654300"/>
          </a:xfrm>
        </p:spPr>
        <p:txBody>
          <a:bodyPr/>
          <a:lstStyle/>
          <a:p>
            <a:r>
              <a:rPr lang="en-US" dirty="0"/>
              <a:t>The Seasonal Decomposition 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4591</TotalTime>
  <Words>305</Words>
  <Application>Microsoft Office PowerPoint</Application>
  <PresentationFormat>Custom</PresentationFormat>
  <Paragraphs>71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Aniron</vt:lpstr>
      <vt:lpstr>Arial</vt:lpstr>
      <vt:lpstr>Bradley Hand ITC</vt:lpstr>
      <vt:lpstr>Calibri</vt:lpstr>
      <vt:lpstr>Euphemia</vt:lpstr>
      <vt:lpstr>Mangal</vt:lpstr>
      <vt:lpstr>Math 16x9</vt:lpstr>
      <vt:lpstr>Project Apollo</vt:lpstr>
      <vt:lpstr>Contents</vt:lpstr>
      <vt:lpstr>The Dataset</vt:lpstr>
      <vt:lpstr>The Dataset</vt:lpstr>
      <vt:lpstr>BNF Codes</vt:lpstr>
      <vt:lpstr>PowerPoint Presentation</vt:lpstr>
      <vt:lpstr>The Drugs for Diabetes</vt:lpstr>
      <vt:lpstr>Lets Move To The Tableau Visualization</vt:lpstr>
      <vt:lpstr>The Seasonal Decomposition </vt:lpstr>
      <vt:lpstr>PowerPoint Presentation</vt:lpstr>
      <vt:lpstr>PowerPoint Presentation</vt:lpstr>
      <vt:lpstr>PowerPoint Presentation</vt:lpstr>
      <vt:lpstr>ARIMA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FBPROPHET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Folks !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Sugar Rush</dc:title>
  <dc:creator>Raj</dc:creator>
  <cp:lastModifiedBy>Rajas</cp:lastModifiedBy>
  <cp:revision>34</cp:revision>
  <dcterms:created xsi:type="dcterms:W3CDTF">2019-02-24T23:02:43Z</dcterms:created>
  <dcterms:modified xsi:type="dcterms:W3CDTF">2019-02-28T03:34:36Z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