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2"/>
  </p:notesMasterIdLst>
  <p:sldIdLst>
    <p:sldId id="266" r:id="rId2"/>
    <p:sldId id="268" r:id="rId3"/>
    <p:sldId id="269" r:id="rId4"/>
    <p:sldId id="270" r:id="rId5"/>
    <p:sldId id="272" r:id="rId6"/>
    <p:sldId id="271" r:id="rId7"/>
    <p:sldId id="273" r:id="rId8"/>
    <p:sldId id="274" r:id="rId9"/>
    <p:sldId id="275" r:id="rId10"/>
    <p:sldId id="256" r:id="rId11"/>
    <p:sldId id="260" r:id="rId12"/>
    <p:sldId id="258" r:id="rId13"/>
    <p:sldId id="262" r:id="rId14"/>
    <p:sldId id="276" r:id="rId15"/>
    <p:sldId id="279" r:id="rId16"/>
    <p:sldId id="264" r:id="rId17"/>
    <p:sldId id="277" r:id="rId18"/>
    <p:sldId id="278" r:id="rId19"/>
    <p:sldId id="261" r:id="rId20"/>
    <p:sldId id="280" r:id="rId21"/>
    <p:sldId id="281" r:id="rId22"/>
    <p:sldId id="282" r:id="rId23"/>
    <p:sldId id="283" r:id="rId24"/>
    <p:sldId id="284" r:id="rId25"/>
    <p:sldId id="293" r:id="rId26"/>
    <p:sldId id="294" r:id="rId27"/>
    <p:sldId id="295" r:id="rId28"/>
    <p:sldId id="257" r:id="rId29"/>
    <p:sldId id="296" r:id="rId30"/>
    <p:sldId id="289" r:id="rId31"/>
    <p:sldId id="290" r:id="rId32"/>
    <p:sldId id="300" r:id="rId33"/>
    <p:sldId id="291" r:id="rId34"/>
    <p:sldId id="292" r:id="rId35"/>
    <p:sldId id="299" r:id="rId36"/>
    <p:sldId id="301" r:id="rId37"/>
    <p:sldId id="259" r:id="rId38"/>
    <p:sldId id="265" r:id="rId39"/>
    <p:sldId id="297"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08" autoAdjust="0"/>
    <p:restoredTop sz="94660"/>
  </p:normalViewPr>
  <p:slideViewPr>
    <p:cSldViewPr snapToGrid="0">
      <p:cViewPr varScale="1">
        <p:scale>
          <a:sx n="65" d="100"/>
          <a:sy n="65" d="100"/>
        </p:scale>
        <p:origin x="2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D4049-6096-4C06-8F8D-7CDF286C89A3}" type="datetimeFigureOut">
              <a:rPr lang="en-US" smtClean="0"/>
              <a:t>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C28CA-DE25-4694-BB70-E92A20EF1B22}" type="slidenum">
              <a:rPr lang="en-US" smtClean="0"/>
              <a:t>‹#›</a:t>
            </a:fld>
            <a:endParaRPr lang="en-US"/>
          </a:p>
        </p:txBody>
      </p:sp>
    </p:spTree>
    <p:extLst>
      <p:ext uri="{BB962C8B-B14F-4D97-AF65-F5344CB8AC3E}">
        <p14:creationId xmlns:p14="http://schemas.microsoft.com/office/powerpoint/2010/main" val="97114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part of the project is guided by the problems asked in the python notebook whereas the second part is left open.</a:t>
            </a:r>
          </a:p>
        </p:txBody>
      </p:sp>
      <p:sp>
        <p:nvSpPr>
          <p:cNvPr id="4" name="Slide Number Placeholder 3"/>
          <p:cNvSpPr>
            <a:spLocks noGrp="1"/>
          </p:cNvSpPr>
          <p:nvPr>
            <p:ph type="sldNum" sz="quarter" idx="10"/>
          </p:nvPr>
        </p:nvSpPr>
        <p:spPr/>
        <p:txBody>
          <a:bodyPr/>
          <a:lstStyle/>
          <a:p>
            <a:fld id="{5CFC28CA-DE25-4694-BB70-E92A20EF1B22}" type="slidenum">
              <a:rPr lang="en-US" smtClean="0"/>
              <a:t>1</a:t>
            </a:fld>
            <a:endParaRPr lang="en-US"/>
          </a:p>
        </p:txBody>
      </p:sp>
    </p:spTree>
    <p:extLst>
      <p:ext uri="{BB962C8B-B14F-4D97-AF65-F5344CB8AC3E}">
        <p14:creationId xmlns:p14="http://schemas.microsoft.com/office/powerpoint/2010/main" val="285007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12B397-44E4-478F-BA67-D68746CDF64C}"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386585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12B397-44E4-478F-BA67-D68746CDF64C}"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354624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312B397-44E4-478F-BA67-D68746CDF64C}"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4090933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312B397-44E4-478F-BA67-D68746CDF64C}"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AC2E5-DD23-4831-84BD-0A43CE122CB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8350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12B397-44E4-478F-BA67-D68746CDF64C}"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4112392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12B397-44E4-478F-BA67-D68746CDF64C}" type="datetimeFigureOut">
              <a:rPr lang="en-US" smtClean="0"/>
              <a:t>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519726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12B397-44E4-478F-BA67-D68746CDF64C}" type="datetimeFigureOut">
              <a:rPr lang="en-US" smtClean="0"/>
              <a:t>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654767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12B397-44E4-478F-BA67-D68746CDF64C}"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684705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12B397-44E4-478F-BA67-D68746CDF64C}"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264601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12B397-44E4-478F-BA67-D68746CDF64C}"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241119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12B397-44E4-478F-BA67-D68746CDF64C}"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25126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12B397-44E4-478F-BA67-D68746CDF64C}"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149406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12B397-44E4-478F-BA67-D68746CDF64C}" type="datetimeFigureOut">
              <a:rPr lang="en-US" smtClean="0"/>
              <a:t>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413485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12B397-44E4-478F-BA67-D68746CDF64C}" type="datetimeFigureOut">
              <a:rPr lang="en-US" smtClean="0"/>
              <a:t>1/6/2019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255374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12B397-44E4-478F-BA67-D68746CDF64C}" type="datetimeFigureOut">
              <a:rPr lang="en-US" smtClean="0"/>
              <a:t>1/6/2019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361312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312B397-44E4-478F-BA67-D68746CDF64C}" type="datetimeFigureOut">
              <a:rPr lang="en-US" smtClean="0"/>
              <a:t>1/6/2019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408863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12B397-44E4-478F-BA67-D68746CDF64C}"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AC2E5-DD23-4831-84BD-0A43CE122CBA}" type="slidenum">
              <a:rPr lang="en-US" smtClean="0"/>
              <a:t>‹#›</a:t>
            </a:fld>
            <a:endParaRPr lang="en-US"/>
          </a:p>
        </p:txBody>
      </p:sp>
    </p:spTree>
    <p:extLst>
      <p:ext uri="{BB962C8B-B14F-4D97-AF65-F5344CB8AC3E}">
        <p14:creationId xmlns:p14="http://schemas.microsoft.com/office/powerpoint/2010/main" val="330166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12B397-44E4-478F-BA67-D68746CDF64C}" type="datetimeFigureOut">
              <a:rPr lang="en-US" smtClean="0"/>
              <a:t>1/6/2019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DAC2E5-DD23-4831-84BD-0A43CE122CBA}" type="slidenum">
              <a:rPr lang="en-US" smtClean="0"/>
              <a:t>‹#›</a:t>
            </a:fld>
            <a:endParaRPr lang="en-US"/>
          </a:p>
        </p:txBody>
      </p:sp>
    </p:spTree>
    <p:extLst>
      <p:ext uri="{BB962C8B-B14F-4D97-AF65-F5344CB8AC3E}">
        <p14:creationId xmlns:p14="http://schemas.microsoft.com/office/powerpoint/2010/main" val="291924107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8FB3-49E8-4A1F-A197-F5D8CF44506C}"/>
              </a:ext>
            </a:extLst>
          </p:cNvPr>
          <p:cNvSpPr>
            <a:spLocks noGrp="1"/>
          </p:cNvSpPr>
          <p:nvPr>
            <p:ph type="ctrTitle"/>
          </p:nvPr>
        </p:nvSpPr>
        <p:spPr>
          <a:xfrm>
            <a:off x="1154954" y="1447800"/>
            <a:ext cx="10515269" cy="3329581"/>
          </a:xfrm>
        </p:spPr>
        <p:txBody>
          <a:bodyPr/>
          <a:lstStyle/>
          <a:p>
            <a:pPr algn="ctr"/>
            <a:r>
              <a:rPr lang="en-US" dirty="0"/>
              <a:t>Project II</a:t>
            </a:r>
            <a:br>
              <a:rPr lang="en-US" dirty="0"/>
            </a:br>
            <a:r>
              <a:rPr lang="en-US" dirty="0"/>
              <a:t>Exploratory Data Analysis </a:t>
            </a:r>
          </a:p>
        </p:txBody>
      </p:sp>
      <p:sp>
        <p:nvSpPr>
          <p:cNvPr id="3" name="Subtitle 2">
            <a:extLst>
              <a:ext uri="{FF2B5EF4-FFF2-40B4-BE49-F238E27FC236}">
                <a16:creationId xmlns:a16="http://schemas.microsoft.com/office/drawing/2014/main" id="{2C34032F-8E17-410F-8A94-7E259B741F1E}"/>
              </a:ext>
            </a:extLst>
          </p:cNvPr>
          <p:cNvSpPr>
            <a:spLocks noGrp="1"/>
          </p:cNvSpPr>
          <p:nvPr>
            <p:ph type="subTitle" idx="1"/>
          </p:nvPr>
        </p:nvSpPr>
        <p:spPr>
          <a:xfrm>
            <a:off x="1683171" y="4777381"/>
            <a:ext cx="8825658" cy="861420"/>
          </a:xfrm>
        </p:spPr>
        <p:txBody>
          <a:bodyPr/>
          <a:lstStyle/>
          <a:p>
            <a:pPr algn="ctr"/>
            <a:r>
              <a:rPr lang="en-US" dirty="0"/>
              <a:t>By DR. </a:t>
            </a:r>
            <a:r>
              <a:rPr lang="en-US" dirty="0" err="1"/>
              <a:t>RajAS</a:t>
            </a:r>
            <a:r>
              <a:rPr lang="en-US" dirty="0"/>
              <a:t> Khokle</a:t>
            </a:r>
          </a:p>
          <a:p>
            <a:pPr algn="ctr"/>
            <a:r>
              <a:rPr lang="en-US" dirty="0"/>
              <a:t>For DSI – V</a:t>
            </a:r>
          </a:p>
        </p:txBody>
      </p:sp>
    </p:spTree>
    <p:extLst>
      <p:ext uri="{BB962C8B-B14F-4D97-AF65-F5344CB8AC3E}">
        <p14:creationId xmlns:p14="http://schemas.microsoft.com/office/powerpoint/2010/main" val="70526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E8ED-F681-4A05-9CD8-851666495CE7}"/>
              </a:ext>
            </a:extLst>
          </p:cNvPr>
          <p:cNvSpPr>
            <a:spLocks noGrp="1"/>
          </p:cNvSpPr>
          <p:nvPr>
            <p:ph type="ctrTitle"/>
          </p:nvPr>
        </p:nvSpPr>
        <p:spPr/>
        <p:txBody>
          <a:bodyPr/>
          <a:lstStyle/>
          <a:p>
            <a:r>
              <a:rPr lang="en-US" dirty="0"/>
              <a:t>Drug Abuse in USA</a:t>
            </a:r>
          </a:p>
        </p:txBody>
      </p:sp>
      <p:sp>
        <p:nvSpPr>
          <p:cNvPr id="3" name="Subtitle 2">
            <a:extLst>
              <a:ext uri="{FF2B5EF4-FFF2-40B4-BE49-F238E27FC236}">
                <a16:creationId xmlns:a16="http://schemas.microsoft.com/office/drawing/2014/main" id="{347F9B57-6E50-419F-8BAB-00FC4D227FA3}"/>
              </a:ext>
            </a:extLst>
          </p:cNvPr>
          <p:cNvSpPr>
            <a:spLocks noGrp="1"/>
          </p:cNvSpPr>
          <p:nvPr>
            <p:ph type="subTitle" idx="1"/>
          </p:nvPr>
        </p:nvSpPr>
        <p:spPr/>
        <p:txBody>
          <a:bodyPr/>
          <a:lstStyle/>
          <a:p>
            <a:r>
              <a:rPr lang="en-US" dirty="0"/>
              <a:t>A Data Analysis Report</a:t>
            </a:r>
          </a:p>
        </p:txBody>
      </p:sp>
    </p:spTree>
    <p:extLst>
      <p:ext uri="{BB962C8B-B14F-4D97-AF65-F5344CB8AC3E}">
        <p14:creationId xmlns:p14="http://schemas.microsoft.com/office/powerpoint/2010/main" val="48759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7270-312A-40F2-9853-4DF4FA178646}"/>
              </a:ext>
            </a:extLst>
          </p:cNvPr>
          <p:cNvSpPr>
            <a:spLocks noGrp="1"/>
          </p:cNvSpPr>
          <p:nvPr>
            <p:ph type="title"/>
          </p:nvPr>
        </p:nvSpPr>
        <p:spPr>
          <a:xfrm>
            <a:off x="3232510" y="2728735"/>
            <a:ext cx="5726979" cy="1400530"/>
          </a:xfrm>
        </p:spPr>
        <p:txBody>
          <a:bodyPr/>
          <a:lstStyle/>
          <a:p>
            <a:r>
              <a:rPr lang="en-US" sz="5400" dirty="0"/>
              <a:t>Data Overview</a:t>
            </a:r>
          </a:p>
        </p:txBody>
      </p:sp>
    </p:spTree>
    <p:extLst>
      <p:ext uri="{BB962C8B-B14F-4D97-AF65-F5344CB8AC3E}">
        <p14:creationId xmlns:p14="http://schemas.microsoft.com/office/powerpoint/2010/main" val="312314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4407-47CE-4B22-A6B3-2B01164CE2CB}"/>
              </a:ext>
            </a:extLst>
          </p:cNvPr>
          <p:cNvSpPr>
            <a:spLocks noGrp="1"/>
          </p:cNvSpPr>
          <p:nvPr>
            <p:ph type="title"/>
          </p:nvPr>
        </p:nvSpPr>
        <p:spPr/>
        <p:txBody>
          <a:bodyPr/>
          <a:lstStyle/>
          <a:p>
            <a:r>
              <a:rPr lang="en-US" dirty="0"/>
              <a:t>Data Description</a:t>
            </a:r>
          </a:p>
        </p:txBody>
      </p:sp>
      <p:sp>
        <p:nvSpPr>
          <p:cNvPr id="4" name="TextBox 3">
            <a:extLst>
              <a:ext uri="{FF2B5EF4-FFF2-40B4-BE49-F238E27FC236}">
                <a16:creationId xmlns:a16="http://schemas.microsoft.com/office/drawing/2014/main" id="{35BD28AA-19CF-4238-8685-E1BBA627A1E9}"/>
              </a:ext>
            </a:extLst>
          </p:cNvPr>
          <p:cNvSpPr txBox="1"/>
          <p:nvPr/>
        </p:nvSpPr>
        <p:spPr>
          <a:xfrm>
            <a:off x="475455" y="1215939"/>
            <a:ext cx="11241089" cy="4955203"/>
          </a:xfrm>
          <a:prstGeom prst="rect">
            <a:avLst/>
          </a:prstGeom>
          <a:noFill/>
        </p:spPr>
        <p:txBody>
          <a:bodyPr wrap="square" rtlCol="0">
            <a:spAutoFit/>
          </a:bodyPr>
          <a:lstStyle/>
          <a:p>
            <a:pPr lvl="0">
              <a:buClr>
                <a:srgbClr val="1E5155">
                  <a:lumMod val="40000"/>
                  <a:lumOff val="60000"/>
                </a:srgbClr>
              </a:buClr>
            </a:pPr>
            <a:r>
              <a:rPr lang="en-US" sz="3600" dirty="0">
                <a:solidFill>
                  <a:srgbClr val="FFFF00"/>
                </a:solidFill>
              </a:rPr>
              <a:t>Age: </a:t>
            </a:r>
            <a:r>
              <a:rPr lang="en-US" sz="3600" dirty="0"/>
              <a:t>Age ranging from 12 years to 65+.</a:t>
            </a:r>
          </a:p>
          <a:p>
            <a:pPr lvl="0">
              <a:buClr>
                <a:srgbClr val="1E5155">
                  <a:lumMod val="40000"/>
                  <a:lumOff val="60000"/>
                </a:srgbClr>
              </a:buClr>
            </a:pPr>
            <a:r>
              <a:rPr lang="en-US" sz="3600" dirty="0">
                <a:solidFill>
                  <a:srgbClr val="FFFF00"/>
                </a:solidFill>
              </a:rPr>
              <a:t>N: </a:t>
            </a:r>
            <a:r>
              <a:rPr lang="en-US" sz="3600" dirty="0"/>
              <a:t>Number of samples for a particular age group.</a:t>
            </a:r>
          </a:p>
          <a:p>
            <a:pPr lvl="0">
              <a:buClr>
                <a:srgbClr val="1E5155">
                  <a:lumMod val="40000"/>
                  <a:lumOff val="60000"/>
                </a:srgbClr>
              </a:buClr>
            </a:pPr>
            <a:r>
              <a:rPr lang="en-US" sz="3600" dirty="0">
                <a:solidFill>
                  <a:srgbClr val="FFFF00"/>
                </a:solidFill>
              </a:rPr>
              <a:t>Drug – Use</a:t>
            </a:r>
            <a:r>
              <a:rPr lang="en-US" sz="3600" dirty="0">
                <a:solidFill>
                  <a:prstClr val="white"/>
                </a:solidFill>
              </a:rPr>
              <a:t> : Percentage of those in an age group who used drug in the past 12 months.</a:t>
            </a:r>
          </a:p>
          <a:p>
            <a:pPr lvl="0">
              <a:buClr>
                <a:srgbClr val="1E5155">
                  <a:lumMod val="40000"/>
                  <a:lumOff val="60000"/>
                </a:srgbClr>
              </a:buClr>
            </a:pPr>
            <a:r>
              <a:rPr lang="en-US" sz="3600" dirty="0">
                <a:solidFill>
                  <a:srgbClr val="FFFF00"/>
                </a:solidFill>
              </a:rPr>
              <a:t>Drug – Frequency</a:t>
            </a:r>
            <a:r>
              <a:rPr lang="en-US" sz="3600" dirty="0">
                <a:solidFill>
                  <a:prstClr val="white"/>
                </a:solidFill>
              </a:rPr>
              <a:t> : Median number of times a user in an age group used the drug in the past 12 months. </a:t>
            </a:r>
          </a:p>
          <a:p>
            <a:r>
              <a:rPr lang="en-US" sz="3200" dirty="0">
                <a:solidFill>
                  <a:srgbClr val="FF0000"/>
                </a:solidFill>
              </a:rPr>
              <a:t>Drug – Amount</a:t>
            </a:r>
            <a:r>
              <a:rPr lang="en-US" sz="3200" dirty="0"/>
              <a:t>  = </a:t>
            </a:r>
            <a:r>
              <a:rPr lang="en-US" sz="3200" dirty="0">
                <a:solidFill>
                  <a:srgbClr val="FFFF00"/>
                </a:solidFill>
              </a:rPr>
              <a:t>Drug – Use </a:t>
            </a:r>
            <a:r>
              <a:rPr lang="en-US" sz="3200" dirty="0"/>
              <a:t>X</a:t>
            </a:r>
            <a:r>
              <a:rPr lang="en-US" sz="3200" dirty="0">
                <a:solidFill>
                  <a:srgbClr val="FFFF00"/>
                </a:solidFill>
              </a:rPr>
              <a:t> 0.01 </a:t>
            </a:r>
            <a:r>
              <a:rPr lang="en-US" sz="3200" dirty="0"/>
              <a:t>X </a:t>
            </a:r>
            <a:r>
              <a:rPr lang="en-US" sz="3200" dirty="0">
                <a:solidFill>
                  <a:srgbClr val="FFFF00"/>
                </a:solidFill>
              </a:rPr>
              <a:t>Drug – Frequency </a:t>
            </a:r>
            <a:r>
              <a:rPr lang="en-US" sz="3200" dirty="0"/>
              <a:t>(Derived Quantity)</a:t>
            </a:r>
          </a:p>
        </p:txBody>
      </p:sp>
    </p:spTree>
    <p:extLst>
      <p:ext uri="{BB962C8B-B14F-4D97-AF65-F5344CB8AC3E}">
        <p14:creationId xmlns:p14="http://schemas.microsoft.com/office/powerpoint/2010/main" val="3695996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FD91-737E-4889-AB0C-D2C2E0764AD3}"/>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DBDC4E7-A607-47F6-ABD5-D3E5B2DEF7D3}"/>
              </a:ext>
            </a:extLst>
          </p:cNvPr>
          <p:cNvSpPr>
            <a:spLocks noGrp="1"/>
          </p:cNvSpPr>
          <p:nvPr>
            <p:ph idx="1"/>
          </p:nvPr>
        </p:nvSpPr>
        <p:spPr/>
        <p:txBody>
          <a:bodyPr>
            <a:normAutofit/>
          </a:bodyPr>
          <a:lstStyle/>
          <a:p>
            <a:r>
              <a:rPr lang="en-US" dirty="0"/>
              <a:t>Cleaned data with outliers identified and removed or imputed.</a:t>
            </a:r>
          </a:p>
          <a:p>
            <a:r>
              <a:rPr lang="en-US" dirty="0"/>
              <a:t>Statistics on Drug usage by different groups.</a:t>
            </a:r>
          </a:p>
          <a:p>
            <a:r>
              <a:rPr lang="en-US" dirty="0"/>
              <a:t>Which age group is the highest drug abuser?</a:t>
            </a:r>
          </a:p>
          <a:p>
            <a:r>
              <a:rPr lang="en-US" dirty="0"/>
              <a:t>Is there any correlation between the % of population using drugs?</a:t>
            </a:r>
          </a:p>
          <a:p>
            <a:r>
              <a:rPr lang="en-US" dirty="0"/>
              <a:t>Is there any correlation between the frequency of different drugs?</a:t>
            </a:r>
          </a:p>
          <a:p>
            <a:r>
              <a:rPr lang="en-US" dirty="0"/>
              <a:t>How are minors abusing drugs?</a:t>
            </a:r>
          </a:p>
          <a:p>
            <a:pPr marL="0" indent="0">
              <a:buNone/>
            </a:pPr>
            <a:endParaRPr lang="en-US" dirty="0"/>
          </a:p>
          <a:p>
            <a:endParaRPr lang="en-US" dirty="0"/>
          </a:p>
        </p:txBody>
      </p:sp>
    </p:spTree>
    <p:extLst>
      <p:ext uri="{BB962C8B-B14F-4D97-AF65-F5344CB8AC3E}">
        <p14:creationId xmlns:p14="http://schemas.microsoft.com/office/powerpoint/2010/main" val="344809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589D87-D839-481F-A34B-EAB2E3C413A3}"/>
              </a:ext>
            </a:extLst>
          </p:cNvPr>
          <p:cNvSpPr>
            <a:spLocks noGrp="1"/>
          </p:cNvSpPr>
          <p:nvPr>
            <p:ph type="title"/>
          </p:nvPr>
        </p:nvSpPr>
        <p:spPr>
          <a:xfrm>
            <a:off x="2297898" y="2963162"/>
            <a:ext cx="7596203" cy="1400530"/>
          </a:xfrm>
        </p:spPr>
        <p:txBody>
          <a:bodyPr/>
          <a:lstStyle/>
          <a:p>
            <a:pPr algn="ctr"/>
            <a:r>
              <a:rPr lang="en-US" dirty="0"/>
              <a:t>Initial Overview of the data</a:t>
            </a:r>
            <a:br>
              <a:rPr lang="en-US" dirty="0"/>
            </a:br>
            <a:r>
              <a:rPr lang="en-US" dirty="0"/>
              <a:t> - Drug Frequency</a:t>
            </a:r>
          </a:p>
        </p:txBody>
      </p:sp>
    </p:spTree>
    <p:extLst>
      <p:ext uri="{BB962C8B-B14F-4D97-AF65-F5344CB8AC3E}">
        <p14:creationId xmlns:p14="http://schemas.microsoft.com/office/powerpoint/2010/main" val="3474881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23886D-3C2E-40EC-83AF-A4E8A54124D7}"/>
              </a:ext>
            </a:extLst>
          </p:cNvPr>
          <p:cNvPicPr>
            <a:picLocks noChangeAspect="1"/>
          </p:cNvPicPr>
          <p:nvPr/>
        </p:nvPicPr>
        <p:blipFill rotWithShape="1">
          <a:blip r:embed="rId2">
            <a:extLst>
              <a:ext uri="{28A0092B-C50C-407E-A947-70E740481C1C}">
                <a14:useLocalDpi xmlns:a14="http://schemas.microsoft.com/office/drawing/2010/main" val="0"/>
              </a:ext>
            </a:extLst>
          </a:blip>
          <a:srcRect l="8736" t="11246" r="9002" b="9576"/>
          <a:stretch/>
        </p:blipFill>
        <p:spPr>
          <a:xfrm rot="5400000">
            <a:off x="2661083" y="-2661083"/>
            <a:ext cx="6869835" cy="12192002"/>
          </a:xfrm>
          <a:prstGeom prst="rect">
            <a:avLst/>
          </a:prstGeom>
        </p:spPr>
      </p:pic>
    </p:spTree>
    <p:extLst>
      <p:ext uri="{BB962C8B-B14F-4D97-AF65-F5344CB8AC3E}">
        <p14:creationId xmlns:p14="http://schemas.microsoft.com/office/powerpoint/2010/main" val="794929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37FF57-4D3B-4E5E-9377-D418C073FB74}"/>
              </a:ext>
            </a:extLst>
          </p:cNvPr>
          <p:cNvPicPr>
            <a:picLocks noChangeAspect="1"/>
          </p:cNvPicPr>
          <p:nvPr/>
        </p:nvPicPr>
        <p:blipFill>
          <a:blip r:embed="rId2"/>
          <a:stretch>
            <a:fillRect/>
          </a:stretch>
        </p:blipFill>
        <p:spPr>
          <a:xfrm>
            <a:off x="722122" y="116378"/>
            <a:ext cx="9562625" cy="4987635"/>
          </a:xfrm>
          <a:prstGeom prst="rect">
            <a:avLst/>
          </a:prstGeom>
        </p:spPr>
      </p:pic>
      <p:sp>
        <p:nvSpPr>
          <p:cNvPr id="7" name="TextBox 6">
            <a:extLst>
              <a:ext uri="{FF2B5EF4-FFF2-40B4-BE49-F238E27FC236}">
                <a16:creationId xmlns:a16="http://schemas.microsoft.com/office/drawing/2014/main" id="{AFE6332D-7473-46F1-AD3B-CDF8C2560C44}"/>
              </a:ext>
            </a:extLst>
          </p:cNvPr>
          <p:cNvSpPr txBox="1"/>
          <p:nvPr/>
        </p:nvSpPr>
        <p:spPr>
          <a:xfrm>
            <a:off x="722123" y="5328299"/>
            <a:ext cx="10509470" cy="954107"/>
          </a:xfrm>
          <a:prstGeom prst="rect">
            <a:avLst/>
          </a:prstGeom>
          <a:noFill/>
        </p:spPr>
        <p:txBody>
          <a:bodyPr wrap="square" rtlCol="0">
            <a:spAutoFit/>
          </a:bodyPr>
          <a:lstStyle/>
          <a:p>
            <a:r>
              <a:rPr lang="en-US" sz="2800" dirty="0"/>
              <a:t>Alcohol and marijuana are most consistently and highest abused drugs across all the ages greater than 21. </a:t>
            </a:r>
          </a:p>
        </p:txBody>
      </p:sp>
    </p:spTree>
    <p:extLst>
      <p:ext uri="{BB962C8B-B14F-4D97-AF65-F5344CB8AC3E}">
        <p14:creationId xmlns:p14="http://schemas.microsoft.com/office/powerpoint/2010/main" val="374938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64CB0-131B-46A8-9479-7D2CA853474D}"/>
              </a:ext>
            </a:extLst>
          </p:cNvPr>
          <p:cNvSpPr>
            <a:spLocks noGrp="1"/>
          </p:cNvSpPr>
          <p:nvPr>
            <p:ph idx="1"/>
          </p:nvPr>
        </p:nvSpPr>
        <p:spPr>
          <a:xfrm>
            <a:off x="6536145" y="1333500"/>
            <a:ext cx="5427255" cy="5048249"/>
          </a:xfrm>
        </p:spPr>
        <p:txBody>
          <a:bodyPr>
            <a:normAutofit/>
          </a:bodyPr>
          <a:lstStyle/>
          <a:p>
            <a:r>
              <a:rPr lang="en-US" sz="2800" dirty="0"/>
              <a:t>Heroin has highest frequency of use. The most frequent abuser of heroine is the age group between 35 -49.</a:t>
            </a:r>
          </a:p>
          <a:p>
            <a:r>
              <a:rPr lang="en-US" sz="2800" dirty="0"/>
              <a:t>There are some number for heroin use by 12 year old children. This seems to be an outlier and can be replaced with number for 13 year old children.</a:t>
            </a:r>
          </a:p>
        </p:txBody>
      </p:sp>
      <p:pic>
        <p:nvPicPr>
          <p:cNvPr id="4" name="Picture 3">
            <a:extLst>
              <a:ext uri="{FF2B5EF4-FFF2-40B4-BE49-F238E27FC236}">
                <a16:creationId xmlns:a16="http://schemas.microsoft.com/office/drawing/2014/main" id="{1CD77B1A-8991-460C-B0BA-51F517EA3972}"/>
              </a:ext>
            </a:extLst>
          </p:cNvPr>
          <p:cNvPicPr>
            <a:picLocks noChangeAspect="1"/>
          </p:cNvPicPr>
          <p:nvPr/>
        </p:nvPicPr>
        <p:blipFill>
          <a:blip r:embed="rId2"/>
          <a:stretch>
            <a:fillRect/>
          </a:stretch>
        </p:blipFill>
        <p:spPr>
          <a:xfrm>
            <a:off x="0" y="0"/>
            <a:ext cx="6536145" cy="6858000"/>
          </a:xfrm>
          <a:prstGeom prst="rect">
            <a:avLst/>
          </a:prstGeom>
        </p:spPr>
      </p:pic>
    </p:spTree>
    <p:extLst>
      <p:ext uri="{BB962C8B-B14F-4D97-AF65-F5344CB8AC3E}">
        <p14:creationId xmlns:p14="http://schemas.microsoft.com/office/powerpoint/2010/main" val="3853529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52A9-A96E-4F39-91CE-358D316554DE}"/>
              </a:ext>
            </a:extLst>
          </p:cNvPr>
          <p:cNvSpPr>
            <a:spLocks noGrp="1"/>
          </p:cNvSpPr>
          <p:nvPr>
            <p:ph type="title"/>
          </p:nvPr>
        </p:nvSpPr>
        <p:spPr/>
        <p:txBody>
          <a:bodyPr/>
          <a:lstStyle/>
          <a:p>
            <a:endParaRPr lang="en-US"/>
          </a:p>
        </p:txBody>
      </p:sp>
      <p:sp>
        <p:nvSpPr>
          <p:cNvPr id="10" name="Content Placeholder 9">
            <a:extLst>
              <a:ext uri="{FF2B5EF4-FFF2-40B4-BE49-F238E27FC236}">
                <a16:creationId xmlns:a16="http://schemas.microsoft.com/office/drawing/2014/main" id="{C0E6D418-7580-405E-8E05-833D1DA3C8DC}"/>
              </a:ext>
            </a:extLst>
          </p:cNvPr>
          <p:cNvSpPr>
            <a:spLocks noGrp="1"/>
          </p:cNvSpPr>
          <p:nvPr>
            <p:ph idx="1"/>
          </p:nvPr>
        </p:nvSpPr>
        <p:spPr>
          <a:xfrm>
            <a:off x="0" y="4419600"/>
            <a:ext cx="12169462" cy="2438400"/>
          </a:xfrm>
        </p:spPr>
        <p:txBody>
          <a:bodyPr>
            <a:normAutofit fontScale="77500" lnSpcReduction="20000"/>
          </a:bodyPr>
          <a:lstStyle/>
          <a:p>
            <a:pPr marL="0" indent="0">
              <a:buNone/>
            </a:pPr>
            <a:r>
              <a:rPr lang="en-US" sz="3200" dirty="0"/>
              <a:t>Possible Outliers : - </a:t>
            </a:r>
          </a:p>
          <a:p>
            <a:r>
              <a:rPr lang="en-US" sz="2400" dirty="0"/>
              <a:t>It seems very unnatural that a 12 year old will consume 10 times more hallucinogens than any other age group. The data can be replaced with that of 13 year old. Similarly, for the age group between 50-64, the data is replaced with the mean of 35-49 and 65+ data.</a:t>
            </a:r>
          </a:p>
          <a:p>
            <a:r>
              <a:rPr lang="en-US" sz="2400" dirty="0"/>
              <a:t>Also, a 12 and 13 year old may not consume tranquilizers 5 times more than the adult population. It can be replaced with that of a 14 year old.</a:t>
            </a:r>
          </a:p>
          <a:p>
            <a:r>
              <a:rPr lang="en-US" sz="2400" dirty="0"/>
              <a:t>Further, stimulant consumption for 65+ year old cannot be more than 350, when for rest of the population it is less than 30. It can be replaced with the value equal to 50-64 year age group.  </a:t>
            </a:r>
          </a:p>
        </p:txBody>
      </p:sp>
      <p:pic>
        <p:nvPicPr>
          <p:cNvPr id="11" name="Picture 10">
            <a:extLst>
              <a:ext uri="{FF2B5EF4-FFF2-40B4-BE49-F238E27FC236}">
                <a16:creationId xmlns:a16="http://schemas.microsoft.com/office/drawing/2014/main" id="{F4A07369-1A1C-429B-A2AA-F9C4B032224C}"/>
              </a:ext>
            </a:extLst>
          </p:cNvPr>
          <p:cNvPicPr>
            <a:picLocks noChangeAspect="1"/>
          </p:cNvPicPr>
          <p:nvPr/>
        </p:nvPicPr>
        <p:blipFill>
          <a:blip r:embed="rId2"/>
          <a:stretch>
            <a:fillRect/>
          </a:stretch>
        </p:blipFill>
        <p:spPr>
          <a:xfrm>
            <a:off x="0" y="0"/>
            <a:ext cx="12169462" cy="4419600"/>
          </a:xfrm>
          <a:prstGeom prst="rect">
            <a:avLst/>
          </a:prstGeom>
        </p:spPr>
      </p:pic>
    </p:spTree>
    <p:extLst>
      <p:ext uri="{BB962C8B-B14F-4D97-AF65-F5344CB8AC3E}">
        <p14:creationId xmlns:p14="http://schemas.microsoft.com/office/powerpoint/2010/main" val="3873480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6729-6E17-4F89-BA83-85C555DF68CB}"/>
              </a:ext>
            </a:extLst>
          </p:cNvPr>
          <p:cNvSpPr>
            <a:spLocks noGrp="1"/>
          </p:cNvSpPr>
          <p:nvPr>
            <p:ph type="title"/>
          </p:nvPr>
        </p:nvSpPr>
        <p:spPr/>
        <p:txBody>
          <a:bodyPr/>
          <a:lstStyle/>
          <a:p>
            <a:r>
              <a:rPr lang="en-US" dirty="0"/>
              <a:t>Drug Frequency</a:t>
            </a:r>
          </a:p>
        </p:txBody>
      </p:sp>
      <p:sp>
        <p:nvSpPr>
          <p:cNvPr id="3" name="Content Placeholder 2">
            <a:extLst>
              <a:ext uri="{FF2B5EF4-FFF2-40B4-BE49-F238E27FC236}">
                <a16:creationId xmlns:a16="http://schemas.microsoft.com/office/drawing/2014/main" id="{DFAEEEF9-C11B-41D0-9945-FD2FEE7E732E}"/>
              </a:ext>
            </a:extLst>
          </p:cNvPr>
          <p:cNvSpPr>
            <a:spLocks noGrp="1"/>
          </p:cNvSpPr>
          <p:nvPr>
            <p:ph idx="1"/>
          </p:nvPr>
        </p:nvSpPr>
        <p:spPr>
          <a:xfrm>
            <a:off x="332510" y="1454728"/>
            <a:ext cx="10737272" cy="4793672"/>
          </a:xfrm>
        </p:spPr>
        <p:txBody>
          <a:bodyPr>
            <a:normAutofit lnSpcReduction="10000"/>
          </a:bodyPr>
          <a:lstStyle/>
          <a:p>
            <a:r>
              <a:rPr lang="en-US" sz="2400" dirty="0"/>
              <a:t>Alcohol and marijuana are most consistently and highest abused drugs across all the ages greater than 21. People consume it once every week (about 52 times an year). </a:t>
            </a:r>
          </a:p>
          <a:p>
            <a:r>
              <a:rPr lang="en-US" sz="2400" dirty="0"/>
              <a:t>Heroin has highest frequency of use for the age group of 35 - 49. It is more than 260 times in one year by this age group.</a:t>
            </a:r>
          </a:p>
          <a:p>
            <a:r>
              <a:rPr lang="en-US" sz="2400" dirty="0"/>
              <a:t>Cocaine(35/year), crack (60/Year), stimulants (Once a day), and sedatives (100/year) are highly abused by people of age greater than 50.</a:t>
            </a:r>
          </a:p>
          <a:p>
            <a:r>
              <a:rPr lang="en-US" sz="2400" dirty="0"/>
              <a:t>Tranquilizers, pain relievers, inhalants and Oxycontin are frequently used by children below 15 years of age. </a:t>
            </a:r>
          </a:p>
          <a:p>
            <a:r>
              <a:rPr lang="en-US" sz="2400" dirty="0"/>
              <a:t>Inhalants, Cocaine, and pain relievers are least frequently used drugs.</a:t>
            </a:r>
          </a:p>
          <a:p>
            <a:endParaRPr lang="en-US" sz="2400" dirty="0"/>
          </a:p>
        </p:txBody>
      </p:sp>
    </p:spTree>
    <p:extLst>
      <p:ext uri="{BB962C8B-B14F-4D97-AF65-F5344CB8AC3E}">
        <p14:creationId xmlns:p14="http://schemas.microsoft.com/office/powerpoint/2010/main" val="25202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E8ED-F681-4A05-9CD8-851666495CE7}"/>
              </a:ext>
            </a:extLst>
          </p:cNvPr>
          <p:cNvSpPr>
            <a:spLocks noGrp="1"/>
          </p:cNvSpPr>
          <p:nvPr>
            <p:ph type="ctrTitle"/>
          </p:nvPr>
        </p:nvSpPr>
        <p:spPr/>
        <p:txBody>
          <a:bodyPr/>
          <a:lstStyle/>
          <a:p>
            <a:r>
              <a:rPr lang="en-US" dirty="0"/>
              <a:t>High School Education in USA</a:t>
            </a:r>
          </a:p>
        </p:txBody>
      </p:sp>
      <p:sp>
        <p:nvSpPr>
          <p:cNvPr id="3" name="Subtitle 2">
            <a:extLst>
              <a:ext uri="{FF2B5EF4-FFF2-40B4-BE49-F238E27FC236}">
                <a16:creationId xmlns:a16="http://schemas.microsoft.com/office/drawing/2014/main" id="{347F9B57-6E50-419F-8BAB-00FC4D227FA3}"/>
              </a:ext>
            </a:extLst>
          </p:cNvPr>
          <p:cNvSpPr>
            <a:spLocks noGrp="1"/>
          </p:cNvSpPr>
          <p:nvPr>
            <p:ph type="subTitle" idx="1"/>
          </p:nvPr>
        </p:nvSpPr>
        <p:spPr/>
        <p:txBody>
          <a:bodyPr/>
          <a:lstStyle/>
          <a:p>
            <a:r>
              <a:rPr lang="en-US" dirty="0"/>
              <a:t>A Data Analysis Report</a:t>
            </a:r>
          </a:p>
        </p:txBody>
      </p:sp>
    </p:spTree>
    <p:extLst>
      <p:ext uri="{BB962C8B-B14F-4D97-AF65-F5344CB8AC3E}">
        <p14:creationId xmlns:p14="http://schemas.microsoft.com/office/powerpoint/2010/main" val="838661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589D87-D839-481F-A34B-EAB2E3C413A3}"/>
              </a:ext>
            </a:extLst>
          </p:cNvPr>
          <p:cNvSpPr>
            <a:spLocks noGrp="1"/>
          </p:cNvSpPr>
          <p:nvPr>
            <p:ph type="title"/>
          </p:nvPr>
        </p:nvSpPr>
        <p:spPr>
          <a:xfrm>
            <a:off x="2297898" y="2963162"/>
            <a:ext cx="7596203" cy="1400530"/>
          </a:xfrm>
        </p:spPr>
        <p:txBody>
          <a:bodyPr/>
          <a:lstStyle/>
          <a:p>
            <a:pPr algn="ctr"/>
            <a:r>
              <a:rPr lang="en-US" dirty="0"/>
              <a:t>Initial Overview of the data</a:t>
            </a:r>
            <a:br>
              <a:rPr lang="en-US" dirty="0"/>
            </a:br>
            <a:r>
              <a:rPr lang="en-US" dirty="0"/>
              <a:t> - Drug Use Percentage</a:t>
            </a:r>
          </a:p>
        </p:txBody>
      </p:sp>
    </p:spTree>
    <p:extLst>
      <p:ext uri="{BB962C8B-B14F-4D97-AF65-F5344CB8AC3E}">
        <p14:creationId xmlns:p14="http://schemas.microsoft.com/office/powerpoint/2010/main" val="301218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14D8-6BE9-49C4-9024-07A4E607C04A}"/>
              </a:ext>
            </a:extLst>
          </p:cNvPr>
          <p:cNvSpPr>
            <a:spLocks noGrp="1"/>
          </p:cNvSpPr>
          <p:nvPr>
            <p:ph type="title"/>
          </p:nvPr>
        </p:nvSpPr>
        <p:spPr/>
        <p:txBody>
          <a:bodyPr/>
          <a:lstStyle/>
          <a:p>
            <a:endParaRPr lang="en-US"/>
          </a:p>
        </p:txBody>
      </p:sp>
      <p:pic>
        <p:nvPicPr>
          <p:cNvPr id="5" name="Content Placeholder 4" descr="A close up of a pencil&#10;&#10;Description generated with high confidence">
            <a:extLst>
              <a:ext uri="{FF2B5EF4-FFF2-40B4-BE49-F238E27FC236}">
                <a16:creationId xmlns:a16="http://schemas.microsoft.com/office/drawing/2014/main" id="{2CDE153A-ACD6-4019-830A-6ABB09098E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334" t="9648" r="8907" b="7859"/>
          <a:stretch/>
        </p:blipFill>
        <p:spPr>
          <a:xfrm rot="5400000">
            <a:off x="2666999" y="-2667001"/>
            <a:ext cx="6858000" cy="12192001"/>
          </a:xfrm>
        </p:spPr>
      </p:pic>
    </p:spTree>
    <p:extLst>
      <p:ext uri="{BB962C8B-B14F-4D97-AF65-F5344CB8AC3E}">
        <p14:creationId xmlns:p14="http://schemas.microsoft.com/office/powerpoint/2010/main" val="3640727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589D87-D839-481F-A34B-EAB2E3C413A3}"/>
              </a:ext>
            </a:extLst>
          </p:cNvPr>
          <p:cNvSpPr>
            <a:spLocks noGrp="1"/>
          </p:cNvSpPr>
          <p:nvPr>
            <p:ph type="title"/>
          </p:nvPr>
        </p:nvSpPr>
        <p:spPr>
          <a:xfrm>
            <a:off x="2297898" y="2963162"/>
            <a:ext cx="7596203" cy="1400530"/>
          </a:xfrm>
        </p:spPr>
        <p:txBody>
          <a:bodyPr/>
          <a:lstStyle/>
          <a:p>
            <a:pPr algn="ctr"/>
            <a:r>
              <a:rPr lang="en-US" dirty="0"/>
              <a:t>Initial Overview of the data</a:t>
            </a:r>
            <a:br>
              <a:rPr lang="en-US" dirty="0"/>
            </a:br>
            <a:r>
              <a:rPr lang="en-US" dirty="0"/>
              <a:t> - Drug Use Amount </a:t>
            </a:r>
          </a:p>
        </p:txBody>
      </p:sp>
    </p:spTree>
    <p:extLst>
      <p:ext uri="{BB962C8B-B14F-4D97-AF65-F5344CB8AC3E}">
        <p14:creationId xmlns:p14="http://schemas.microsoft.com/office/powerpoint/2010/main" val="1592135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0FFA-F430-4981-B9EB-8DDB150E3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643A1D-0ECB-4470-B077-B47F6344A47F}"/>
              </a:ext>
            </a:extLst>
          </p:cNvPr>
          <p:cNvSpPr>
            <a:spLocks noGrp="1"/>
          </p:cNvSpPr>
          <p:nvPr>
            <p:ph idx="1"/>
          </p:nvPr>
        </p:nvSpPr>
        <p:spPr/>
        <p:txBody>
          <a:bodyPr/>
          <a:lstStyle/>
          <a:p>
            <a:endParaRPr lang="en-US"/>
          </a:p>
        </p:txBody>
      </p:sp>
      <p:pic>
        <p:nvPicPr>
          <p:cNvPr id="4" name="Picture 3" descr="A picture containing writing implement, stationary, pencil&#10;&#10;Description generated with very high confidence">
            <a:extLst>
              <a:ext uri="{FF2B5EF4-FFF2-40B4-BE49-F238E27FC236}">
                <a16:creationId xmlns:a16="http://schemas.microsoft.com/office/drawing/2014/main" id="{3F5B0EF1-1C4F-4162-938B-E0E9898BC153}"/>
              </a:ext>
            </a:extLst>
          </p:cNvPr>
          <p:cNvPicPr>
            <a:picLocks noChangeAspect="1"/>
          </p:cNvPicPr>
          <p:nvPr/>
        </p:nvPicPr>
        <p:blipFill rotWithShape="1">
          <a:blip r:embed="rId2">
            <a:extLst>
              <a:ext uri="{28A0092B-C50C-407E-A947-70E740481C1C}">
                <a14:useLocalDpi xmlns:a14="http://schemas.microsoft.com/office/drawing/2010/main" val="0"/>
              </a:ext>
            </a:extLst>
          </a:blip>
          <a:srcRect l="8566" t="10666" r="8707" b="8888"/>
          <a:stretch/>
        </p:blipFill>
        <p:spPr>
          <a:xfrm rot="5400000">
            <a:off x="2661893" y="-2658957"/>
            <a:ext cx="6868212" cy="12192001"/>
          </a:xfrm>
          <a:prstGeom prst="rect">
            <a:avLst/>
          </a:prstGeom>
        </p:spPr>
      </p:pic>
    </p:spTree>
    <p:extLst>
      <p:ext uri="{BB962C8B-B14F-4D97-AF65-F5344CB8AC3E}">
        <p14:creationId xmlns:p14="http://schemas.microsoft.com/office/powerpoint/2010/main" val="122441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EE58-906B-4E87-A01E-62CC525D8014}"/>
              </a:ext>
            </a:extLst>
          </p:cNvPr>
          <p:cNvSpPr>
            <a:spLocks noGrp="1"/>
          </p:cNvSpPr>
          <p:nvPr>
            <p:ph type="title"/>
          </p:nvPr>
        </p:nvSpPr>
        <p:spPr/>
        <p:txBody>
          <a:bodyPr/>
          <a:lstStyle/>
          <a:p>
            <a:r>
              <a:rPr lang="en-US" dirty="0"/>
              <a:t>Drug Amount Inference</a:t>
            </a:r>
          </a:p>
        </p:txBody>
      </p:sp>
      <p:sp>
        <p:nvSpPr>
          <p:cNvPr id="3" name="Content Placeholder 2">
            <a:extLst>
              <a:ext uri="{FF2B5EF4-FFF2-40B4-BE49-F238E27FC236}">
                <a16:creationId xmlns:a16="http://schemas.microsoft.com/office/drawing/2014/main" id="{74C39276-17C4-4361-AAB8-AA9FF44F7C9F}"/>
              </a:ext>
            </a:extLst>
          </p:cNvPr>
          <p:cNvSpPr>
            <a:spLocks noGrp="1"/>
          </p:cNvSpPr>
          <p:nvPr>
            <p:ph idx="1"/>
          </p:nvPr>
        </p:nvSpPr>
        <p:spPr/>
        <p:txBody>
          <a:bodyPr/>
          <a:lstStyle/>
          <a:p>
            <a:r>
              <a:rPr lang="en-US" dirty="0"/>
              <a:t>The amount of drug use, i.e. number of users X median frequency of usage shows that the age group of 22 -25 highly abuses majority of drugs that include marijuana, heroine, hallucinogens, pain-relievers, oxycontin, tranquilizers, stimulant, and meth.</a:t>
            </a:r>
          </a:p>
          <a:p>
            <a:r>
              <a:rPr lang="en-US" dirty="0"/>
              <a:t>The maximum amount inhalants is consumed by 12-15 year old minors.</a:t>
            </a:r>
          </a:p>
          <a:p>
            <a:r>
              <a:rPr lang="en-US" dirty="0"/>
              <a:t>Cocaine and Crack is highly abused by people in 35 - 49 age group.</a:t>
            </a:r>
          </a:p>
        </p:txBody>
      </p:sp>
    </p:spTree>
    <p:extLst>
      <p:ext uri="{BB962C8B-B14F-4D97-AF65-F5344CB8AC3E}">
        <p14:creationId xmlns:p14="http://schemas.microsoft.com/office/powerpoint/2010/main" val="3482890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A9F2-9684-4EAD-9860-2F56261AA25B}"/>
              </a:ext>
            </a:extLst>
          </p:cNvPr>
          <p:cNvSpPr>
            <a:spLocks noGrp="1"/>
          </p:cNvSpPr>
          <p:nvPr>
            <p:ph type="title"/>
          </p:nvPr>
        </p:nvSpPr>
        <p:spPr/>
        <p:txBody>
          <a:bodyPr/>
          <a:lstStyle/>
          <a:p>
            <a:r>
              <a:rPr lang="en-US" dirty="0"/>
              <a:t>Drug Average Statistics – Use </a:t>
            </a:r>
          </a:p>
        </p:txBody>
      </p:sp>
      <p:pic>
        <p:nvPicPr>
          <p:cNvPr id="4" name="Picture 3">
            <a:extLst>
              <a:ext uri="{FF2B5EF4-FFF2-40B4-BE49-F238E27FC236}">
                <a16:creationId xmlns:a16="http://schemas.microsoft.com/office/drawing/2014/main" id="{5F5EA976-9922-49CA-86C6-C7582FE7FF40}"/>
              </a:ext>
            </a:extLst>
          </p:cNvPr>
          <p:cNvPicPr>
            <a:picLocks noChangeAspect="1"/>
          </p:cNvPicPr>
          <p:nvPr/>
        </p:nvPicPr>
        <p:blipFill>
          <a:blip r:embed="rId2"/>
          <a:stretch>
            <a:fillRect/>
          </a:stretch>
        </p:blipFill>
        <p:spPr>
          <a:xfrm>
            <a:off x="809625" y="1404417"/>
            <a:ext cx="10391180" cy="5148783"/>
          </a:xfrm>
          <a:prstGeom prst="rect">
            <a:avLst/>
          </a:prstGeom>
        </p:spPr>
      </p:pic>
    </p:spTree>
    <p:extLst>
      <p:ext uri="{BB962C8B-B14F-4D97-AF65-F5344CB8AC3E}">
        <p14:creationId xmlns:p14="http://schemas.microsoft.com/office/powerpoint/2010/main" val="2140934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A9F2-9684-4EAD-9860-2F56261AA25B}"/>
              </a:ext>
            </a:extLst>
          </p:cNvPr>
          <p:cNvSpPr>
            <a:spLocks noGrp="1"/>
          </p:cNvSpPr>
          <p:nvPr>
            <p:ph type="title"/>
          </p:nvPr>
        </p:nvSpPr>
        <p:spPr>
          <a:xfrm>
            <a:off x="646111" y="452718"/>
            <a:ext cx="9827925" cy="1400530"/>
          </a:xfrm>
        </p:spPr>
        <p:txBody>
          <a:bodyPr/>
          <a:lstStyle/>
          <a:p>
            <a:r>
              <a:rPr lang="en-US" dirty="0"/>
              <a:t>Drug Average Statistics – Frequency </a:t>
            </a:r>
          </a:p>
        </p:txBody>
      </p:sp>
      <p:pic>
        <p:nvPicPr>
          <p:cNvPr id="3" name="Picture 2">
            <a:extLst>
              <a:ext uri="{FF2B5EF4-FFF2-40B4-BE49-F238E27FC236}">
                <a16:creationId xmlns:a16="http://schemas.microsoft.com/office/drawing/2014/main" id="{9E129B73-3B29-4C06-8A48-97609401EEBD}"/>
              </a:ext>
            </a:extLst>
          </p:cNvPr>
          <p:cNvPicPr>
            <a:picLocks noChangeAspect="1"/>
          </p:cNvPicPr>
          <p:nvPr/>
        </p:nvPicPr>
        <p:blipFill>
          <a:blip r:embed="rId2"/>
          <a:stretch>
            <a:fillRect/>
          </a:stretch>
        </p:blipFill>
        <p:spPr>
          <a:xfrm>
            <a:off x="646111" y="1364550"/>
            <a:ext cx="10062999" cy="5040732"/>
          </a:xfrm>
          <a:prstGeom prst="rect">
            <a:avLst/>
          </a:prstGeom>
        </p:spPr>
      </p:pic>
    </p:spTree>
    <p:extLst>
      <p:ext uri="{BB962C8B-B14F-4D97-AF65-F5344CB8AC3E}">
        <p14:creationId xmlns:p14="http://schemas.microsoft.com/office/powerpoint/2010/main" val="2650536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A9F2-9684-4EAD-9860-2F56261AA25B}"/>
              </a:ext>
            </a:extLst>
          </p:cNvPr>
          <p:cNvSpPr>
            <a:spLocks noGrp="1"/>
          </p:cNvSpPr>
          <p:nvPr>
            <p:ph type="title"/>
          </p:nvPr>
        </p:nvSpPr>
        <p:spPr>
          <a:xfrm>
            <a:off x="646111" y="452718"/>
            <a:ext cx="9827925" cy="1400530"/>
          </a:xfrm>
        </p:spPr>
        <p:txBody>
          <a:bodyPr/>
          <a:lstStyle/>
          <a:p>
            <a:r>
              <a:rPr lang="en-US" dirty="0"/>
              <a:t>Drug Average Statistics – Amount</a:t>
            </a:r>
          </a:p>
        </p:txBody>
      </p:sp>
      <p:pic>
        <p:nvPicPr>
          <p:cNvPr id="4" name="Picture 3">
            <a:extLst>
              <a:ext uri="{FF2B5EF4-FFF2-40B4-BE49-F238E27FC236}">
                <a16:creationId xmlns:a16="http://schemas.microsoft.com/office/drawing/2014/main" id="{F9E09208-677C-4FF0-A775-342C8A1C4813}"/>
              </a:ext>
            </a:extLst>
          </p:cNvPr>
          <p:cNvPicPr>
            <a:picLocks noChangeAspect="1"/>
          </p:cNvPicPr>
          <p:nvPr/>
        </p:nvPicPr>
        <p:blipFill>
          <a:blip r:embed="rId2"/>
          <a:stretch>
            <a:fillRect/>
          </a:stretch>
        </p:blipFill>
        <p:spPr>
          <a:xfrm>
            <a:off x="646110" y="1152983"/>
            <a:ext cx="10071613" cy="5252299"/>
          </a:xfrm>
          <a:prstGeom prst="rect">
            <a:avLst/>
          </a:prstGeom>
        </p:spPr>
      </p:pic>
    </p:spTree>
    <p:extLst>
      <p:ext uri="{BB962C8B-B14F-4D97-AF65-F5344CB8AC3E}">
        <p14:creationId xmlns:p14="http://schemas.microsoft.com/office/powerpoint/2010/main" val="227141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506F-6F96-4A35-A191-D2D14E3FDBAB}"/>
              </a:ext>
            </a:extLst>
          </p:cNvPr>
          <p:cNvSpPr>
            <a:spLocks noGrp="1"/>
          </p:cNvSpPr>
          <p:nvPr>
            <p:ph type="title"/>
          </p:nvPr>
        </p:nvSpPr>
        <p:spPr>
          <a:xfrm>
            <a:off x="646111" y="452718"/>
            <a:ext cx="9404723" cy="821900"/>
          </a:xfrm>
        </p:spPr>
        <p:txBody>
          <a:bodyPr/>
          <a:lstStyle/>
          <a:p>
            <a:r>
              <a:rPr lang="en-US" sz="4400" dirty="0">
                <a:solidFill>
                  <a:srgbClr val="FFFF00"/>
                </a:solidFill>
              </a:rPr>
              <a:t>Drug Classification</a:t>
            </a:r>
            <a:br>
              <a:rPr lang="en-US" sz="4400" dirty="0">
                <a:solidFill>
                  <a:srgbClr val="FFFF00"/>
                </a:solidFill>
              </a:rPr>
            </a:br>
            <a:endParaRPr lang="en-US" dirty="0"/>
          </a:p>
        </p:txBody>
      </p:sp>
      <p:sp>
        <p:nvSpPr>
          <p:cNvPr id="3" name="Content Placeholder 2">
            <a:extLst>
              <a:ext uri="{FF2B5EF4-FFF2-40B4-BE49-F238E27FC236}">
                <a16:creationId xmlns:a16="http://schemas.microsoft.com/office/drawing/2014/main" id="{3C1F0C4D-354C-462E-BD92-04DF7A0C7095}"/>
              </a:ext>
            </a:extLst>
          </p:cNvPr>
          <p:cNvSpPr>
            <a:spLocks noGrp="1"/>
          </p:cNvSpPr>
          <p:nvPr>
            <p:ph idx="1"/>
          </p:nvPr>
        </p:nvSpPr>
        <p:spPr>
          <a:xfrm>
            <a:off x="645132" y="1274618"/>
            <a:ext cx="9745777" cy="4765963"/>
          </a:xfrm>
        </p:spPr>
        <p:txBody>
          <a:bodyPr>
            <a:normAutofit lnSpcReduction="10000"/>
          </a:bodyPr>
          <a:lstStyle/>
          <a:p>
            <a:pPr marL="0" indent="0">
              <a:buNone/>
            </a:pPr>
            <a:r>
              <a:rPr lang="en-US" sz="3200" dirty="0"/>
              <a:t>The data on 13 drugs is available in the dataset.</a:t>
            </a:r>
          </a:p>
          <a:p>
            <a:pPr marL="0" indent="0">
              <a:buNone/>
            </a:pPr>
            <a:r>
              <a:rPr lang="en-US" sz="3200" dirty="0"/>
              <a:t>They can be broadly classified into 3 groups</a:t>
            </a:r>
          </a:p>
          <a:p>
            <a:r>
              <a:rPr lang="en-US" sz="3200" dirty="0">
                <a:solidFill>
                  <a:srgbClr val="FFFF00"/>
                </a:solidFill>
              </a:rPr>
              <a:t>Nerve Depressants </a:t>
            </a:r>
            <a:r>
              <a:rPr lang="en-US" sz="3200" dirty="0"/>
              <a:t>- Alcohol, Heroin, Pain relievers, Oxycontin, tranquilizers, and sedatives.</a:t>
            </a:r>
          </a:p>
          <a:p>
            <a:r>
              <a:rPr lang="en-US" sz="3200" dirty="0">
                <a:solidFill>
                  <a:srgbClr val="FFFF00"/>
                </a:solidFill>
              </a:rPr>
              <a:t>Nerve Stimulants </a:t>
            </a:r>
            <a:r>
              <a:rPr lang="en-US" sz="3200" dirty="0"/>
              <a:t>- Meth, cocaine, crack and stimulant.</a:t>
            </a:r>
          </a:p>
          <a:p>
            <a:r>
              <a:rPr lang="en-US" sz="3200" dirty="0">
                <a:solidFill>
                  <a:srgbClr val="FFFF00"/>
                </a:solidFill>
              </a:rPr>
              <a:t>Hallucinogens</a:t>
            </a:r>
            <a:r>
              <a:rPr lang="en-US" sz="3200" dirty="0"/>
              <a:t> - Inhalants, Marijuana and other hallucinogens.</a:t>
            </a:r>
          </a:p>
          <a:p>
            <a:endParaRPr lang="en-US" dirty="0"/>
          </a:p>
        </p:txBody>
      </p:sp>
    </p:spTree>
    <p:extLst>
      <p:ext uri="{BB962C8B-B14F-4D97-AF65-F5344CB8AC3E}">
        <p14:creationId xmlns:p14="http://schemas.microsoft.com/office/powerpoint/2010/main" val="3490161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7FF53-5849-4008-A97A-9D3E9C61F6D2}"/>
              </a:ext>
            </a:extLst>
          </p:cNvPr>
          <p:cNvSpPr>
            <a:spLocks noGrp="1"/>
          </p:cNvSpPr>
          <p:nvPr>
            <p:ph idx="1"/>
          </p:nvPr>
        </p:nvSpPr>
        <p:spPr>
          <a:xfrm>
            <a:off x="1103312" y="4466726"/>
            <a:ext cx="10019117" cy="2376351"/>
          </a:xfrm>
        </p:spPr>
        <p:txBody>
          <a:bodyPr>
            <a:normAutofit/>
          </a:bodyPr>
          <a:lstStyle/>
          <a:p>
            <a:r>
              <a:rPr lang="en-US" dirty="0"/>
              <a:t>There are large number of people who use Nerve depressants followed by Hallucinogens and a small amount of people use nerve stimulants.</a:t>
            </a:r>
          </a:p>
          <a:p>
            <a:r>
              <a:rPr lang="en-US" dirty="0"/>
              <a:t>The frequency of use of nerve depressants is highest, followed by almost equal frequency for nerve stimulants and hallucinogens.</a:t>
            </a:r>
          </a:p>
          <a:p>
            <a:r>
              <a:rPr lang="en-US" dirty="0"/>
              <a:t>Why people want to suppress the intelligence developed through millions of years of evolution? </a:t>
            </a:r>
          </a:p>
          <a:p>
            <a:endParaRPr lang="en-US" dirty="0"/>
          </a:p>
        </p:txBody>
      </p:sp>
      <p:pic>
        <p:nvPicPr>
          <p:cNvPr id="4" name="Picture 3">
            <a:extLst>
              <a:ext uri="{FF2B5EF4-FFF2-40B4-BE49-F238E27FC236}">
                <a16:creationId xmlns:a16="http://schemas.microsoft.com/office/drawing/2014/main" id="{A3997D55-A423-4BEE-9C33-E604C90BFE0E}"/>
              </a:ext>
            </a:extLst>
          </p:cNvPr>
          <p:cNvPicPr>
            <a:picLocks noChangeAspect="1"/>
          </p:cNvPicPr>
          <p:nvPr/>
        </p:nvPicPr>
        <p:blipFill>
          <a:blip r:embed="rId2"/>
          <a:stretch>
            <a:fillRect/>
          </a:stretch>
        </p:blipFill>
        <p:spPr>
          <a:xfrm>
            <a:off x="797318" y="0"/>
            <a:ext cx="4735740" cy="4436883"/>
          </a:xfrm>
          <a:prstGeom prst="rect">
            <a:avLst/>
          </a:prstGeom>
        </p:spPr>
      </p:pic>
      <p:pic>
        <p:nvPicPr>
          <p:cNvPr id="5" name="Picture 4">
            <a:extLst>
              <a:ext uri="{FF2B5EF4-FFF2-40B4-BE49-F238E27FC236}">
                <a16:creationId xmlns:a16="http://schemas.microsoft.com/office/drawing/2014/main" id="{69E55850-1E5E-4B8D-A33A-C972F33DD2C1}"/>
              </a:ext>
            </a:extLst>
          </p:cNvPr>
          <p:cNvPicPr>
            <a:picLocks noChangeAspect="1"/>
          </p:cNvPicPr>
          <p:nvPr/>
        </p:nvPicPr>
        <p:blipFill>
          <a:blip r:embed="rId3"/>
          <a:stretch>
            <a:fillRect/>
          </a:stretch>
        </p:blipFill>
        <p:spPr>
          <a:xfrm>
            <a:off x="5857523" y="14923"/>
            <a:ext cx="4978254" cy="4436883"/>
          </a:xfrm>
          <a:prstGeom prst="rect">
            <a:avLst/>
          </a:prstGeom>
        </p:spPr>
      </p:pic>
    </p:spTree>
    <p:extLst>
      <p:ext uri="{BB962C8B-B14F-4D97-AF65-F5344CB8AC3E}">
        <p14:creationId xmlns:p14="http://schemas.microsoft.com/office/powerpoint/2010/main" val="243976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26A6-7900-4E9F-9CD5-D4807FB736FA}"/>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6D9BD04-7B0F-426A-BC0D-C0C9C4BF6BCB}"/>
              </a:ext>
            </a:extLst>
          </p:cNvPr>
          <p:cNvSpPr>
            <a:spLocks noGrp="1"/>
          </p:cNvSpPr>
          <p:nvPr>
            <p:ph idx="1"/>
          </p:nvPr>
        </p:nvSpPr>
        <p:spPr>
          <a:xfrm>
            <a:off x="445626" y="1587406"/>
            <a:ext cx="11546868" cy="4195481"/>
          </a:xfrm>
        </p:spPr>
        <p:txBody>
          <a:bodyPr>
            <a:normAutofit/>
          </a:bodyPr>
          <a:lstStyle/>
          <a:p>
            <a:pPr marL="0" indent="0">
              <a:buNone/>
            </a:pPr>
            <a:r>
              <a:rPr lang="en-US" sz="2800" dirty="0"/>
              <a:t>The dataset has 52 data rows and 4 columns</a:t>
            </a:r>
          </a:p>
          <a:p>
            <a:r>
              <a:rPr lang="en-US" sz="2800" dirty="0"/>
              <a:t>State Datatype - Object - The Abbreviation of the State in USA. </a:t>
            </a:r>
          </a:p>
          <a:p>
            <a:r>
              <a:rPr lang="en-US" sz="2800" dirty="0"/>
              <a:t>Rate Datatype - Integer - Standardized SAT participation.</a:t>
            </a:r>
          </a:p>
          <a:p>
            <a:r>
              <a:rPr lang="en-US" sz="2800" dirty="0"/>
              <a:t>Verbal Datatype - Integer - Average Scores for Verbal Tests.</a:t>
            </a:r>
          </a:p>
          <a:p>
            <a:r>
              <a:rPr lang="en-US" sz="2800" dirty="0"/>
              <a:t>Math Datatype - Integer - Average Scores for Math Test. </a:t>
            </a:r>
          </a:p>
        </p:txBody>
      </p:sp>
    </p:spTree>
    <p:extLst>
      <p:ext uri="{BB962C8B-B14F-4D97-AF65-F5344CB8AC3E}">
        <p14:creationId xmlns:p14="http://schemas.microsoft.com/office/powerpoint/2010/main" val="4025409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6893-BAE0-4E86-A26F-A305B79F9433}"/>
              </a:ext>
            </a:extLst>
          </p:cNvPr>
          <p:cNvSpPr>
            <a:spLocks noGrp="1"/>
          </p:cNvSpPr>
          <p:nvPr>
            <p:ph type="title"/>
          </p:nvPr>
        </p:nvSpPr>
        <p:spPr>
          <a:xfrm>
            <a:off x="2990301" y="2936837"/>
            <a:ext cx="6070572" cy="827442"/>
          </a:xfrm>
        </p:spPr>
        <p:txBody>
          <a:bodyPr/>
          <a:lstStyle/>
          <a:p>
            <a:r>
              <a:rPr lang="en-US" dirty="0"/>
              <a:t>Drug Correlation - Use</a:t>
            </a:r>
          </a:p>
        </p:txBody>
      </p:sp>
    </p:spTree>
    <p:extLst>
      <p:ext uri="{BB962C8B-B14F-4D97-AF65-F5344CB8AC3E}">
        <p14:creationId xmlns:p14="http://schemas.microsoft.com/office/powerpoint/2010/main" val="2200087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512EFF88-0072-4C6A-ADEF-CC1BB5BF8923}"/>
              </a:ext>
            </a:extLst>
          </p:cNvPr>
          <p:cNvPicPr>
            <a:picLocks noChangeAspect="1"/>
          </p:cNvPicPr>
          <p:nvPr/>
        </p:nvPicPr>
        <p:blipFill rotWithShape="1">
          <a:blip r:embed="rId2">
            <a:extLst>
              <a:ext uri="{28A0092B-C50C-407E-A947-70E740481C1C}">
                <a14:useLocalDpi xmlns:a14="http://schemas.microsoft.com/office/drawing/2010/main" val="0"/>
              </a:ext>
            </a:extLst>
          </a:blip>
          <a:srcRect t="10182" r="12344"/>
          <a:stretch/>
        </p:blipFill>
        <p:spPr>
          <a:xfrm>
            <a:off x="0" y="0"/>
            <a:ext cx="6708280" cy="6873708"/>
          </a:xfrm>
          <a:prstGeom prst="rect">
            <a:avLst/>
          </a:prstGeom>
        </p:spPr>
      </p:pic>
      <p:sp>
        <p:nvSpPr>
          <p:cNvPr id="6" name="TextBox 5">
            <a:extLst>
              <a:ext uri="{FF2B5EF4-FFF2-40B4-BE49-F238E27FC236}">
                <a16:creationId xmlns:a16="http://schemas.microsoft.com/office/drawing/2014/main" id="{761953C0-FF40-4415-8CAB-C987E1BD22DC}"/>
              </a:ext>
            </a:extLst>
          </p:cNvPr>
          <p:cNvSpPr txBox="1"/>
          <p:nvPr/>
        </p:nvSpPr>
        <p:spPr>
          <a:xfrm>
            <a:off x="6708280" y="1313411"/>
            <a:ext cx="5483720"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Inhalant use is not correlated with others as it is frequently used by minors as opposed to the adults.</a:t>
            </a:r>
          </a:p>
          <a:p>
            <a:pPr marL="285750" indent="-285750" algn="just">
              <a:buFont typeface="Wingdings" panose="05000000000000000000" pitchFamily="2" charset="2"/>
              <a:buChar char="Ø"/>
            </a:pPr>
            <a:r>
              <a:rPr lang="en-US" dirty="0"/>
              <a:t>Use of all other drugs are positively correlated. This means that people using one type of drug are also prone to use other drugs as well. </a:t>
            </a:r>
          </a:p>
          <a:p>
            <a:pPr marL="285750" indent="-285750" algn="just">
              <a:buFont typeface="Wingdings" panose="05000000000000000000" pitchFamily="2" charset="2"/>
              <a:buChar char="Ø"/>
            </a:pPr>
            <a:r>
              <a:rPr lang="en-US" dirty="0"/>
              <a:t>Tranquilizers use is highly correlated with pain-relievers, oxycontin, meth, marijuana, cocaine and stimulants. </a:t>
            </a:r>
          </a:p>
          <a:p>
            <a:pPr marL="285750" indent="-285750" algn="just">
              <a:buFont typeface="Wingdings" panose="05000000000000000000" pitchFamily="2" charset="2"/>
              <a:buChar char="Ø"/>
            </a:pPr>
            <a:r>
              <a:rPr lang="en-US" dirty="0"/>
              <a:t>Marijuana use is highly correlated (&gt; 0.95) with hallucinogens, tranquilizers, Oxycontin, Pain-reliever, and stimulant.</a:t>
            </a:r>
          </a:p>
          <a:p>
            <a:pPr marL="285750" indent="-285750" algn="just">
              <a:buFont typeface="Wingdings" panose="05000000000000000000" pitchFamily="2" charset="2"/>
              <a:buChar char="Ø"/>
            </a:pPr>
            <a:r>
              <a:rPr lang="en-US" dirty="0"/>
              <a:t>Alcohol and sedative use is not correlated so highly with other drugs. </a:t>
            </a:r>
          </a:p>
        </p:txBody>
      </p:sp>
    </p:spTree>
    <p:extLst>
      <p:ext uri="{BB962C8B-B14F-4D97-AF65-F5344CB8AC3E}">
        <p14:creationId xmlns:p14="http://schemas.microsoft.com/office/powerpoint/2010/main" val="3227247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document&#10;&#10;Description generated with high confidence">
            <a:extLst>
              <a:ext uri="{FF2B5EF4-FFF2-40B4-BE49-F238E27FC236}">
                <a16:creationId xmlns:a16="http://schemas.microsoft.com/office/drawing/2014/main" id="{A5903875-36CD-481A-80AC-676F884905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080" y="-4338"/>
            <a:ext cx="6877050" cy="6862338"/>
          </a:xfrm>
        </p:spPr>
      </p:pic>
    </p:spTree>
    <p:extLst>
      <p:ext uri="{BB962C8B-B14F-4D97-AF65-F5344CB8AC3E}">
        <p14:creationId xmlns:p14="http://schemas.microsoft.com/office/powerpoint/2010/main" val="3886653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6893-BAE0-4E86-A26F-A305B79F9433}"/>
              </a:ext>
            </a:extLst>
          </p:cNvPr>
          <p:cNvSpPr>
            <a:spLocks noGrp="1"/>
          </p:cNvSpPr>
          <p:nvPr>
            <p:ph type="title"/>
          </p:nvPr>
        </p:nvSpPr>
        <p:spPr>
          <a:xfrm>
            <a:off x="2246067" y="3015279"/>
            <a:ext cx="7699866" cy="827442"/>
          </a:xfrm>
        </p:spPr>
        <p:txBody>
          <a:bodyPr/>
          <a:lstStyle/>
          <a:p>
            <a:r>
              <a:rPr lang="en-US" dirty="0"/>
              <a:t>Drug Correlation - Frequency</a:t>
            </a:r>
          </a:p>
        </p:txBody>
      </p:sp>
    </p:spTree>
    <p:extLst>
      <p:ext uri="{BB962C8B-B14F-4D97-AF65-F5344CB8AC3E}">
        <p14:creationId xmlns:p14="http://schemas.microsoft.com/office/powerpoint/2010/main" val="788303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1953C0-FF40-4415-8CAB-C987E1BD22DC}"/>
              </a:ext>
            </a:extLst>
          </p:cNvPr>
          <p:cNvSpPr txBox="1"/>
          <p:nvPr/>
        </p:nvSpPr>
        <p:spPr>
          <a:xfrm>
            <a:off x="6708280" y="1313411"/>
            <a:ext cx="5483720" cy="5632311"/>
          </a:xfrm>
          <a:prstGeom prst="rect">
            <a:avLst/>
          </a:prstGeom>
          <a:noFill/>
        </p:spPr>
        <p:txBody>
          <a:bodyPr wrap="square" rtlCol="0">
            <a:spAutoFit/>
          </a:bodyPr>
          <a:lstStyle/>
          <a:p>
            <a:r>
              <a:rPr lang="en-US" sz="2400" dirty="0"/>
              <a:t>The maximum correlation for drug frequency is seen for following drugs. </a:t>
            </a:r>
          </a:p>
          <a:p>
            <a:endParaRPr lang="en-US" sz="2400" dirty="0"/>
          </a:p>
          <a:p>
            <a:pPr marL="342900" indent="-342900">
              <a:buFont typeface="Arial" panose="020B0604020202020204" pitchFamily="34" charset="0"/>
              <a:buChar char="•"/>
            </a:pPr>
            <a:r>
              <a:rPr lang="en-US" sz="2400" dirty="0"/>
              <a:t>Crack - Cocaine - 0.87 </a:t>
            </a:r>
          </a:p>
          <a:p>
            <a:pPr marL="342900" indent="-342900">
              <a:buFont typeface="Arial" panose="020B0604020202020204" pitchFamily="34" charset="0"/>
              <a:buChar char="•"/>
            </a:pPr>
            <a:r>
              <a:rPr lang="en-US" sz="2400" dirty="0"/>
              <a:t>Cocaine - Sedative – 0.76</a:t>
            </a:r>
          </a:p>
          <a:p>
            <a:pPr marL="342900" indent="-342900">
              <a:buFont typeface="Arial" panose="020B0604020202020204" pitchFamily="34" charset="0"/>
              <a:buChar char="•"/>
            </a:pPr>
            <a:r>
              <a:rPr lang="en-US" sz="2400" dirty="0"/>
              <a:t>Crack –Sedative – 0.6</a:t>
            </a:r>
          </a:p>
          <a:p>
            <a:endParaRPr lang="en-US" sz="2400" dirty="0"/>
          </a:p>
          <a:p>
            <a:pPr marL="342900" indent="-342900">
              <a:buFont typeface="Arial" panose="020B0604020202020204" pitchFamily="34" charset="0"/>
              <a:buChar char="•"/>
            </a:pPr>
            <a:r>
              <a:rPr lang="en-US" sz="2400" dirty="0"/>
              <a:t>Alcohol - Marijuana  - 0.82 </a:t>
            </a:r>
          </a:p>
          <a:p>
            <a:pPr marL="342900" indent="-342900">
              <a:buFont typeface="Arial" panose="020B0604020202020204" pitchFamily="34" charset="0"/>
              <a:buChar char="•"/>
            </a:pPr>
            <a:r>
              <a:rPr lang="en-US" sz="2400" dirty="0"/>
              <a:t>Marijuana - Hallucinogen - (-0.73)</a:t>
            </a:r>
          </a:p>
          <a:p>
            <a:pPr marL="342900" indent="-342900">
              <a:buFont typeface="Arial" panose="020B0604020202020204" pitchFamily="34" charset="0"/>
              <a:buChar char="•"/>
            </a:pPr>
            <a:r>
              <a:rPr lang="en-US" sz="2400" dirty="0"/>
              <a:t>Alcohol – Hallucinogen – (-0.65)</a:t>
            </a:r>
          </a:p>
          <a:p>
            <a:endParaRPr lang="en-US" sz="2400" dirty="0"/>
          </a:p>
          <a:p>
            <a:pPr marL="342900" indent="-342900">
              <a:buFont typeface="Arial" panose="020B0604020202020204" pitchFamily="34" charset="0"/>
              <a:buChar char="•"/>
            </a:pPr>
            <a:r>
              <a:rPr lang="en-US" sz="2400" dirty="0"/>
              <a:t>Meth - Heroin - 0.78 </a:t>
            </a:r>
          </a:p>
          <a:p>
            <a:pPr marL="342900" indent="-342900">
              <a:buFont typeface="Arial" panose="020B0604020202020204" pitchFamily="34" charset="0"/>
              <a:buChar char="•"/>
            </a:pPr>
            <a:endParaRPr lang="en-US" sz="2400" dirty="0"/>
          </a:p>
          <a:p>
            <a:pPr marL="285750" indent="-285750" algn="just">
              <a:buFont typeface="Wingdings" panose="05000000000000000000" pitchFamily="2" charset="2"/>
              <a:buChar char="Ø"/>
            </a:pPr>
            <a:endParaRPr lang="en-US" sz="2400" dirty="0"/>
          </a:p>
        </p:txBody>
      </p:sp>
      <p:pic>
        <p:nvPicPr>
          <p:cNvPr id="7" name="Picture 6" descr="A close up of a logo&#10;&#10;Description generated with high confidence">
            <a:extLst>
              <a:ext uri="{FF2B5EF4-FFF2-40B4-BE49-F238E27FC236}">
                <a16:creationId xmlns:a16="http://schemas.microsoft.com/office/drawing/2014/main" id="{09FA635B-BADC-4079-AAA9-4DBAD657C065}"/>
              </a:ext>
            </a:extLst>
          </p:cNvPr>
          <p:cNvPicPr>
            <a:picLocks noChangeAspect="1"/>
          </p:cNvPicPr>
          <p:nvPr/>
        </p:nvPicPr>
        <p:blipFill rotWithShape="1">
          <a:blip r:embed="rId2">
            <a:extLst>
              <a:ext uri="{28A0092B-C50C-407E-A947-70E740481C1C}">
                <a14:useLocalDpi xmlns:a14="http://schemas.microsoft.com/office/drawing/2010/main" val="0"/>
              </a:ext>
            </a:extLst>
          </a:blip>
          <a:srcRect t="10278" r="13313"/>
          <a:stretch/>
        </p:blipFill>
        <p:spPr>
          <a:xfrm>
            <a:off x="0" y="0"/>
            <a:ext cx="6708280" cy="6943172"/>
          </a:xfrm>
          <a:prstGeom prst="rect">
            <a:avLst/>
          </a:prstGeom>
        </p:spPr>
      </p:pic>
    </p:spTree>
    <p:extLst>
      <p:ext uri="{BB962C8B-B14F-4D97-AF65-F5344CB8AC3E}">
        <p14:creationId xmlns:p14="http://schemas.microsoft.com/office/powerpoint/2010/main" val="858462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a:extLst>
              <a:ext uri="{FF2B5EF4-FFF2-40B4-BE49-F238E27FC236}">
                <a16:creationId xmlns:a16="http://schemas.microsoft.com/office/drawing/2014/main" id="{D4AD5002-3E72-48E8-9717-5EEA51AAB5A6}"/>
              </a:ext>
            </a:extLst>
          </p:cNvPr>
          <p:cNvPicPr>
            <a:picLocks noGrp="1" noChangeAspect="1"/>
          </p:cNvPicPr>
          <p:nvPr>
            <p:ph idx="1"/>
          </p:nvPr>
        </p:nvPicPr>
        <p:blipFill>
          <a:blip r:embed="rId7"/>
          <a:stretch>
            <a:fillRect/>
          </a:stretch>
        </p:blipFill>
        <p:spPr>
          <a:xfrm>
            <a:off x="1777344" y="643467"/>
            <a:ext cx="8637312" cy="5571066"/>
          </a:xfrm>
          <a:prstGeom prst="rect">
            <a:avLst/>
          </a:prstGeom>
        </p:spPr>
      </p:pic>
      <p:sp>
        <p:nvSpPr>
          <p:cNvPr id="25" name="Rectangle 24">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80528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high confidence">
            <a:extLst>
              <a:ext uri="{FF2B5EF4-FFF2-40B4-BE49-F238E27FC236}">
                <a16:creationId xmlns:a16="http://schemas.microsoft.com/office/drawing/2014/main" id="{C1B07662-F41F-4016-833C-777EB9BF4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707" y="0"/>
            <a:ext cx="6878586" cy="6858000"/>
          </a:xfrm>
          <a:prstGeom prst="rect">
            <a:avLst/>
          </a:prstGeom>
        </p:spPr>
      </p:pic>
    </p:spTree>
    <p:extLst>
      <p:ext uri="{BB962C8B-B14F-4D97-AF65-F5344CB8AC3E}">
        <p14:creationId xmlns:p14="http://schemas.microsoft.com/office/powerpoint/2010/main" val="1071205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3730-5E9F-4698-B70D-9BA01C83C9D9}"/>
              </a:ext>
            </a:extLst>
          </p:cNvPr>
          <p:cNvSpPr>
            <a:spLocks noGrp="1"/>
          </p:cNvSpPr>
          <p:nvPr>
            <p:ph type="title"/>
          </p:nvPr>
        </p:nvSpPr>
        <p:spPr/>
        <p:txBody>
          <a:bodyPr/>
          <a:lstStyle/>
          <a:p>
            <a:r>
              <a:rPr lang="en-US" sz="4400" dirty="0">
                <a:solidFill>
                  <a:srgbClr val="FFFF00"/>
                </a:solidFill>
              </a:rPr>
              <a:t>Demographic Classification</a:t>
            </a:r>
            <a:br>
              <a:rPr lang="en-US" sz="4400" dirty="0">
                <a:solidFill>
                  <a:srgbClr val="FFFF00"/>
                </a:solidFill>
              </a:rPr>
            </a:br>
            <a:endParaRPr lang="en-US" dirty="0"/>
          </a:p>
        </p:txBody>
      </p:sp>
      <p:sp>
        <p:nvSpPr>
          <p:cNvPr id="3" name="Content Placeholder 2">
            <a:extLst>
              <a:ext uri="{FF2B5EF4-FFF2-40B4-BE49-F238E27FC236}">
                <a16:creationId xmlns:a16="http://schemas.microsoft.com/office/drawing/2014/main" id="{152A803F-3DCD-4AC2-887F-FFAC00678FED}"/>
              </a:ext>
            </a:extLst>
          </p:cNvPr>
          <p:cNvSpPr>
            <a:spLocks noGrp="1"/>
          </p:cNvSpPr>
          <p:nvPr>
            <p:ph idx="1"/>
          </p:nvPr>
        </p:nvSpPr>
        <p:spPr>
          <a:xfrm>
            <a:off x="457200" y="1233056"/>
            <a:ext cx="11208327" cy="5015344"/>
          </a:xfrm>
        </p:spPr>
        <p:txBody>
          <a:bodyPr>
            <a:normAutofit fontScale="85000" lnSpcReduction="20000"/>
          </a:bodyPr>
          <a:lstStyle/>
          <a:p>
            <a:endParaRPr lang="en-US" dirty="0"/>
          </a:p>
          <a:p>
            <a:pPr marL="0" indent="0">
              <a:buNone/>
            </a:pPr>
            <a:r>
              <a:rPr lang="en-US" sz="3400" dirty="0"/>
              <a:t>The demographic data is available for ages ranging from 12 years to 65+ years. It can be  divided into 4 groups –</a:t>
            </a:r>
          </a:p>
          <a:p>
            <a:pPr marL="285750" indent="-285750">
              <a:buFont typeface="Arial" panose="020B0604020202020204" pitchFamily="34" charset="0"/>
              <a:buChar char="•"/>
            </a:pPr>
            <a:endParaRPr lang="en-US" sz="3400" dirty="0"/>
          </a:p>
          <a:p>
            <a:pPr>
              <a:buFont typeface="Wingdings" panose="05000000000000000000" pitchFamily="2" charset="2"/>
              <a:buChar char="Ø"/>
            </a:pPr>
            <a:r>
              <a:rPr lang="en-US" sz="3400" dirty="0">
                <a:solidFill>
                  <a:srgbClr val="FFFF00"/>
                </a:solidFill>
              </a:rPr>
              <a:t>Minors</a:t>
            </a:r>
            <a:r>
              <a:rPr lang="en-US" sz="3400" dirty="0"/>
              <a:t> – 12-21 years</a:t>
            </a:r>
          </a:p>
          <a:p>
            <a:pPr marL="0" indent="0">
              <a:buNone/>
            </a:pPr>
            <a:r>
              <a:rPr lang="en-US" sz="3400" dirty="0"/>
              <a:t> </a:t>
            </a:r>
          </a:p>
          <a:p>
            <a:pPr>
              <a:buFont typeface="Wingdings" panose="05000000000000000000" pitchFamily="2" charset="2"/>
              <a:buChar char="Ø"/>
            </a:pPr>
            <a:r>
              <a:rPr lang="en-US" sz="3400" dirty="0">
                <a:solidFill>
                  <a:srgbClr val="FFFF00"/>
                </a:solidFill>
              </a:rPr>
              <a:t>Young Adults </a:t>
            </a:r>
            <a:r>
              <a:rPr lang="en-US" sz="3400" dirty="0"/>
              <a:t>– 22 -35 Years</a:t>
            </a:r>
          </a:p>
          <a:p>
            <a:pPr>
              <a:buFont typeface="Wingdings" panose="05000000000000000000" pitchFamily="2" charset="2"/>
              <a:buChar char="Ø"/>
            </a:pPr>
            <a:endParaRPr lang="en-US" sz="3400" dirty="0"/>
          </a:p>
          <a:p>
            <a:pPr>
              <a:buFont typeface="Wingdings" panose="05000000000000000000" pitchFamily="2" charset="2"/>
              <a:buChar char="Ø"/>
            </a:pPr>
            <a:r>
              <a:rPr lang="en-US" sz="3400" dirty="0">
                <a:solidFill>
                  <a:srgbClr val="FFFF00"/>
                </a:solidFill>
              </a:rPr>
              <a:t>Middle Age Adults </a:t>
            </a:r>
            <a:r>
              <a:rPr lang="en-US" sz="3400" dirty="0"/>
              <a:t>– 35 – 65 Years</a:t>
            </a:r>
          </a:p>
          <a:p>
            <a:endParaRPr lang="en-US" sz="3400" dirty="0"/>
          </a:p>
          <a:p>
            <a:pPr>
              <a:buFont typeface="Wingdings" panose="05000000000000000000" pitchFamily="2" charset="2"/>
              <a:buChar char="Ø"/>
            </a:pPr>
            <a:r>
              <a:rPr lang="en-US" sz="3400" dirty="0">
                <a:solidFill>
                  <a:srgbClr val="FFFF00"/>
                </a:solidFill>
              </a:rPr>
              <a:t>Old Adults </a:t>
            </a:r>
            <a:r>
              <a:rPr lang="en-US" sz="3400" dirty="0"/>
              <a:t>– 65 + years</a:t>
            </a:r>
          </a:p>
          <a:p>
            <a:endParaRPr lang="en-US" dirty="0"/>
          </a:p>
        </p:txBody>
      </p:sp>
    </p:spTree>
    <p:extLst>
      <p:ext uri="{BB962C8B-B14F-4D97-AF65-F5344CB8AC3E}">
        <p14:creationId xmlns:p14="http://schemas.microsoft.com/office/powerpoint/2010/main" val="213791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528885-5B3E-492C-95D6-FF2F103042FF}"/>
              </a:ext>
            </a:extLst>
          </p:cNvPr>
          <p:cNvPicPr>
            <a:picLocks noChangeAspect="1"/>
          </p:cNvPicPr>
          <p:nvPr/>
        </p:nvPicPr>
        <p:blipFill>
          <a:blip r:embed="rId2"/>
          <a:stretch>
            <a:fillRect/>
          </a:stretch>
        </p:blipFill>
        <p:spPr>
          <a:xfrm>
            <a:off x="0" y="0"/>
            <a:ext cx="7738672" cy="6858000"/>
          </a:xfrm>
          <a:prstGeom prst="rect">
            <a:avLst/>
          </a:prstGeom>
        </p:spPr>
      </p:pic>
      <p:sp>
        <p:nvSpPr>
          <p:cNvPr id="7" name="TextBox 6">
            <a:extLst>
              <a:ext uri="{FF2B5EF4-FFF2-40B4-BE49-F238E27FC236}">
                <a16:creationId xmlns:a16="http://schemas.microsoft.com/office/drawing/2014/main" id="{65F7A33F-A846-461E-83CC-18A92DE85CDF}"/>
              </a:ext>
            </a:extLst>
          </p:cNvPr>
          <p:cNvSpPr txBox="1"/>
          <p:nvPr/>
        </p:nvSpPr>
        <p:spPr>
          <a:xfrm>
            <a:off x="7738673" y="1130532"/>
            <a:ext cx="4453328" cy="4770537"/>
          </a:xfrm>
          <a:prstGeom prst="rect">
            <a:avLst/>
          </a:prstGeom>
          <a:noFill/>
        </p:spPr>
        <p:txBody>
          <a:bodyPr wrap="square" rtlCol="0">
            <a:spAutoFit/>
          </a:bodyPr>
          <a:lstStyle/>
          <a:p>
            <a:r>
              <a:rPr lang="en-US" sz="3200" dirty="0">
                <a:solidFill>
                  <a:srgbClr val="FFFF00"/>
                </a:solidFill>
              </a:rPr>
              <a:t>Drug use by percentage</a:t>
            </a:r>
          </a:p>
          <a:p>
            <a:pPr marL="285750" indent="-285750">
              <a:buFont typeface="Arial" panose="020B0604020202020204" pitchFamily="34" charset="0"/>
              <a:buChar char="•"/>
            </a:pPr>
            <a:r>
              <a:rPr lang="en-US" sz="2400" dirty="0">
                <a:solidFill>
                  <a:srgbClr val="FFFF00"/>
                </a:solidFill>
              </a:rPr>
              <a:t>Minors</a:t>
            </a:r>
            <a:r>
              <a:rPr lang="en-US" sz="2400" dirty="0"/>
              <a:t> – Marijuana, hallucinogens, inhalants, and stimulants.</a:t>
            </a:r>
          </a:p>
          <a:p>
            <a:pPr marL="285750" indent="-285750">
              <a:buFont typeface="Arial" panose="020B0604020202020204" pitchFamily="34" charset="0"/>
              <a:buChar char="•"/>
            </a:pPr>
            <a:r>
              <a:rPr lang="en-US" sz="2400" dirty="0">
                <a:solidFill>
                  <a:srgbClr val="FFFF00"/>
                </a:solidFill>
              </a:rPr>
              <a:t>Young - Adults</a:t>
            </a:r>
            <a:r>
              <a:rPr lang="en-US" sz="2400" dirty="0"/>
              <a:t>: - Heroin, Cocaine, Tranquilizers , oxycontin, Meth and Pain-reliever. </a:t>
            </a:r>
          </a:p>
          <a:p>
            <a:pPr marL="285750" indent="-285750">
              <a:buFont typeface="Arial" panose="020B0604020202020204" pitchFamily="34" charset="0"/>
              <a:buChar char="•"/>
            </a:pPr>
            <a:r>
              <a:rPr lang="en-US" sz="2400" dirty="0">
                <a:solidFill>
                  <a:srgbClr val="FFFF00"/>
                </a:solidFill>
              </a:rPr>
              <a:t>Middle-Age:</a:t>
            </a:r>
            <a:r>
              <a:rPr lang="en-US" sz="2400" dirty="0"/>
              <a:t> - Crack, and sedatives</a:t>
            </a:r>
          </a:p>
          <a:p>
            <a:pPr marL="285750" indent="-285750">
              <a:buFont typeface="Arial" panose="020B0604020202020204" pitchFamily="34" charset="0"/>
              <a:buChar char="•"/>
            </a:pPr>
            <a:r>
              <a:rPr lang="en-US" sz="2400" dirty="0">
                <a:solidFill>
                  <a:srgbClr val="FFFF00"/>
                </a:solidFill>
              </a:rPr>
              <a:t>Equal Share: </a:t>
            </a:r>
            <a:r>
              <a:rPr lang="en-US" sz="2400" dirty="0"/>
              <a:t>- Alcohol</a:t>
            </a:r>
          </a:p>
        </p:txBody>
      </p:sp>
    </p:spTree>
    <p:extLst>
      <p:ext uri="{BB962C8B-B14F-4D97-AF65-F5344CB8AC3E}">
        <p14:creationId xmlns:p14="http://schemas.microsoft.com/office/powerpoint/2010/main" val="817589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469E52-5B22-4DBB-A186-83C29BC38303}"/>
              </a:ext>
            </a:extLst>
          </p:cNvPr>
          <p:cNvSpPr>
            <a:spLocks noGrp="1"/>
          </p:cNvSpPr>
          <p:nvPr>
            <p:ph idx="1"/>
          </p:nvPr>
        </p:nvSpPr>
        <p:spPr>
          <a:xfrm>
            <a:off x="7764086" y="1197034"/>
            <a:ext cx="4427913" cy="5051366"/>
          </a:xfrm>
        </p:spPr>
        <p:txBody>
          <a:bodyPr>
            <a:normAutofit lnSpcReduction="10000"/>
          </a:bodyPr>
          <a:lstStyle/>
          <a:p>
            <a:pPr marL="0" indent="0">
              <a:buNone/>
            </a:pPr>
            <a:r>
              <a:rPr lang="en-US" sz="3200" dirty="0">
                <a:solidFill>
                  <a:srgbClr val="FFFF00"/>
                </a:solidFill>
              </a:rPr>
              <a:t>Drug Use by Frequency</a:t>
            </a:r>
          </a:p>
          <a:p>
            <a:pPr marL="285750" indent="-285750">
              <a:buFont typeface="Arial" panose="020B0604020202020204" pitchFamily="34" charset="0"/>
              <a:buChar char="•"/>
            </a:pPr>
            <a:r>
              <a:rPr lang="en-US" sz="2400" dirty="0">
                <a:solidFill>
                  <a:srgbClr val="FFFF00"/>
                </a:solidFill>
              </a:rPr>
              <a:t>Minors: </a:t>
            </a:r>
            <a:r>
              <a:rPr lang="en-US" sz="2400" dirty="0"/>
              <a:t>– Tranquilizers, inhalant</a:t>
            </a:r>
          </a:p>
          <a:p>
            <a:pPr marL="285750" indent="-285750">
              <a:buFont typeface="Arial" panose="020B0604020202020204" pitchFamily="34" charset="0"/>
              <a:buChar char="•"/>
            </a:pPr>
            <a:r>
              <a:rPr lang="en-US" sz="2400" dirty="0">
                <a:solidFill>
                  <a:srgbClr val="FFFF00"/>
                </a:solidFill>
              </a:rPr>
              <a:t>Young-Adult: </a:t>
            </a:r>
            <a:r>
              <a:rPr lang="en-US" sz="2400" dirty="0"/>
              <a:t>- Oxycontin, Alcohol, Meth.</a:t>
            </a:r>
          </a:p>
          <a:p>
            <a:pPr marL="285750" indent="-285750">
              <a:buFont typeface="Arial" panose="020B0604020202020204" pitchFamily="34" charset="0"/>
              <a:buChar char="•"/>
            </a:pPr>
            <a:r>
              <a:rPr lang="en-US" sz="2400" dirty="0">
                <a:solidFill>
                  <a:srgbClr val="FFFF00"/>
                </a:solidFill>
              </a:rPr>
              <a:t>Middle-Age:- </a:t>
            </a:r>
            <a:r>
              <a:rPr lang="en-US" sz="2400" dirty="0"/>
              <a:t>Cocaine, Crack, Heroin, Inhalants, Sedatives, Meth, Stimulants</a:t>
            </a:r>
          </a:p>
          <a:p>
            <a:pPr marL="285750" indent="-285750">
              <a:buFont typeface="Arial" panose="020B0604020202020204" pitchFamily="34" charset="0"/>
              <a:buChar char="•"/>
            </a:pPr>
            <a:r>
              <a:rPr lang="en-US" sz="2400" dirty="0">
                <a:solidFill>
                  <a:srgbClr val="FFFF00"/>
                </a:solidFill>
              </a:rPr>
              <a:t>Old-Age: </a:t>
            </a:r>
            <a:r>
              <a:rPr lang="en-US" sz="2400" dirty="0"/>
              <a:t>- Pain-reliever, Alcohol</a:t>
            </a:r>
          </a:p>
          <a:p>
            <a:endParaRPr lang="en-US" sz="2400" dirty="0"/>
          </a:p>
        </p:txBody>
      </p:sp>
      <p:pic>
        <p:nvPicPr>
          <p:cNvPr id="4" name="Picture 3">
            <a:extLst>
              <a:ext uri="{FF2B5EF4-FFF2-40B4-BE49-F238E27FC236}">
                <a16:creationId xmlns:a16="http://schemas.microsoft.com/office/drawing/2014/main" id="{B499CA47-4194-482F-8E13-E4FC20CF810A}"/>
              </a:ext>
            </a:extLst>
          </p:cNvPr>
          <p:cNvPicPr>
            <a:picLocks noChangeAspect="1"/>
          </p:cNvPicPr>
          <p:nvPr/>
        </p:nvPicPr>
        <p:blipFill>
          <a:blip r:embed="rId2"/>
          <a:stretch>
            <a:fillRect/>
          </a:stretch>
        </p:blipFill>
        <p:spPr>
          <a:xfrm>
            <a:off x="0" y="0"/>
            <a:ext cx="7555623" cy="6858000"/>
          </a:xfrm>
          <a:prstGeom prst="rect">
            <a:avLst/>
          </a:prstGeom>
        </p:spPr>
      </p:pic>
    </p:spTree>
    <p:extLst>
      <p:ext uri="{BB962C8B-B14F-4D97-AF65-F5344CB8AC3E}">
        <p14:creationId xmlns:p14="http://schemas.microsoft.com/office/powerpoint/2010/main" val="13392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1C56-6858-401B-8B0A-4674681D0513}"/>
              </a:ext>
            </a:extLst>
          </p:cNvPr>
          <p:cNvSpPr>
            <a:spLocks noGrp="1"/>
          </p:cNvSpPr>
          <p:nvPr>
            <p:ph type="title"/>
          </p:nvPr>
        </p:nvSpPr>
        <p:spPr>
          <a:xfrm>
            <a:off x="646111" y="452718"/>
            <a:ext cx="9404723" cy="877318"/>
          </a:xfrm>
        </p:spPr>
        <p:txBody>
          <a:bodyPr/>
          <a:lstStyle/>
          <a:p>
            <a:r>
              <a:rPr lang="en-US" dirty="0"/>
              <a:t>Distribution Plots</a:t>
            </a:r>
          </a:p>
        </p:txBody>
      </p:sp>
      <p:sp>
        <p:nvSpPr>
          <p:cNvPr id="3" name="Content Placeholder 2">
            <a:extLst>
              <a:ext uri="{FF2B5EF4-FFF2-40B4-BE49-F238E27FC236}">
                <a16:creationId xmlns:a16="http://schemas.microsoft.com/office/drawing/2014/main" id="{7A27F3CB-4021-4A7B-A5D1-28DABEBFF305}"/>
              </a:ext>
            </a:extLst>
          </p:cNvPr>
          <p:cNvSpPr>
            <a:spLocks noGrp="1"/>
          </p:cNvSpPr>
          <p:nvPr>
            <p:ph idx="1"/>
          </p:nvPr>
        </p:nvSpPr>
        <p:spPr>
          <a:xfrm>
            <a:off x="1103312" y="4305993"/>
            <a:ext cx="8946541" cy="1942406"/>
          </a:xfrm>
        </p:spPr>
        <p:txBody>
          <a:bodyPr>
            <a:normAutofit lnSpcReduction="10000"/>
          </a:bodyPr>
          <a:lstStyle/>
          <a:p>
            <a:r>
              <a:rPr lang="en-US" dirty="0"/>
              <a:t>There are about 22 states with participation rate less than 20.</a:t>
            </a:r>
          </a:p>
          <a:p>
            <a:r>
              <a:rPr lang="en-US" dirty="0"/>
              <a:t>The maximum number of states have verbal score from 500-525. </a:t>
            </a:r>
          </a:p>
          <a:p>
            <a:r>
              <a:rPr lang="en-US" dirty="0"/>
              <a:t>The maximum number of states have math score between 500 – 525. </a:t>
            </a:r>
          </a:p>
          <a:p>
            <a:r>
              <a:rPr lang="en-US" dirty="0"/>
              <a:t>The range of scores for Verbal is less than Mathematics.</a:t>
            </a:r>
          </a:p>
        </p:txBody>
      </p:sp>
      <p:pic>
        <p:nvPicPr>
          <p:cNvPr id="13" name="Picture 12">
            <a:extLst>
              <a:ext uri="{FF2B5EF4-FFF2-40B4-BE49-F238E27FC236}">
                <a16:creationId xmlns:a16="http://schemas.microsoft.com/office/drawing/2014/main" id="{B4A024FF-A6B3-4BC1-926B-1127C8797A1D}"/>
              </a:ext>
            </a:extLst>
          </p:cNvPr>
          <p:cNvPicPr>
            <a:picLocks noChangeAspect="1"/>
          </p:cNvPicPr>
          <p:nvPr/>
        </p:nvPicPr>
        <p:blipFill>
          <a:blip r:embed="rId2"/>
          <a:stretch>
            <a:fillRect/>
          </a:stretch>
        </p:blipFill>
        <p:spPr>
          <a:xfrm>
            <a:off x="34419" y="1379823"/>
            <a:ext cx="4038600" cy="2790825"/>
          </a:xfrm>
          <a:prstGeom prst="rect">
            <a:avLst/>
          </a:prstGeom>
        </p:spPr>
      </p:pic>
      <p:pic>
        <p:nvPicPr>
          <p:cNvPr id="14" name="Picture 13">
            <a:extLst>
              <a:ext uri="{FF2B5EF4-FFF2-40B4-BE49-F238E27FC236}">
                <a16:creationId xmlns:a16="http://schemas.microsoft.com/office/drawing/2014/main" id="{A91CE005-0391-46CB-B33F-48AFB9ABABC3}"/>
              </a:ext>
            </a:extLst>
          </p:cNvPr>
          <p:cNvPicPr>
            <a:picLocks noChangeAspect="1"/>
          </p:cNvPicPr>
          <p:nvPr/>
        </p:nvPicPr>
        <p:blipFill>
          <a:blip r:embed="rId3"/>
          <a:stretch>
            <a:fillRect/>
          </a:stretch>
        </p:blipFill>
        <p:spPr>
          <a:xfrm>
            <a:off x="4073019" y="1379823"/>
            <a:ext cx="3990975" cy="2800350"/>
          </a:xfrm>
          <a:prstGeom prst="rect">
            <a:avLst/>
          </a:prstGeom>
        </p:spPr>
      </p:pic>
      <p:pic>
        <p:nvPicPr>
          <p:cNvPr id="15" name="Picture 14">
            <a:extLst>
              <a:ext uri="{FF2B5EF4-FFF2-40B4-BE49-F238E27FC236}">
                <a16:creationId xmlns:a16="http://schemas.microsoft.com/office/drawing/2014/main" id="{8A2315DE-7779-443C-8F55-67E78D4EE0D1}"/>
              </a:ext>
            </a:extLst>
          </p:cNvPr>
          <p:cNvPicPr>
            <a:picLocks noChangeAspect="1"/>
          </p:cNvPicPr>
          <p:nvPr/>
        </p:nvPicPr>
        <p:blipFill>
          <a:blip r:embed="rId4"/>
          <a:stretch>
            <a:fillRect/>
          </a:stretch>
        </p:blipFill>
        <p:spPr>
          <a:xfrm>
            <a:off x="8092465" y="1379823"/>
            <a:ext cx="3914775" cy="2809875"/>
          </a:xfrm>
          <a:prstGeom prst="rect">
            <a:avLst/>
          </a:prstGeom>
        </p:spPr>
      </p:pic>
    </p:spTree>
    <p:extLst>
      <p:ext uri="{BB962C8B-B14F-4D97-AF65-F5344CB8AC3E}">
        <p14:creationId xmlns:p14="http://schemas.microsoft.com/office/powerpoint/2010/main" val="3360441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A2F9-CF3C-440C-9546-02137EB1093D}"/>
              </a:ext>
            </a:extLst>
          </p:cNvPr>
          <p:cNvSpPr>
            <a:spLocks noGrp="1"/>
          </p:cNvSpPr>
          <p:nvPr>
            <p:ph type="title"/>
          </p:nvPr>
        </p:nvSpPr>
        <p:spPr>
          <a:xfrm>
            <a:off x="3983426" y="2464398"/>
            <a:ext cx="4225147" cy="964602"/>
          </a:xfrm>
        </p:spPr>
        <p:txBody>
          <a:bodyPr/>
          <a:lstStyle/>
          <a:p>
            <a:r>
              <a:rPr lang="en-US" dirty="0"/>
              <a:t>Any Questions?</a:t>
            </a:r>
          </a:p>
        </p:txBody>
      </p:sp>
    </p:spTree>
    <p:extLst>
      <p:ext uri="{BB962C8B-B14F-4D97-AF65-F5344CB8AC3E}">
        <p14:creationId xmlns:p14="http://schemas.microsoft.com/office/powerpoint/2010/main" val="39700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0B6C-B7DA-4652-9A7F-82A4F155CDBB}"/>
              </a:ext>
            </a:extLst>
          </p:cNvPr>
          <p:cNvSpPr>
            <a:spLocks noGrp="1"/>
          </p:cNvSpPr>
          <p:nvPr>
            <p:ph type="title"/>
          </p:nvPr>
        </p:nvSpPr>
        <p:spPr/>
        <p:txBody>
          <a:bodyPr/>
          <a:lstStyle/>
          <a:p>
            <a:r>
              <a:rPr lang="en-US" dirty="0"/>
              <a:t>Stacked Histogram</a:t>
            </a:r>
          </a:p>
        </p:txBody>
      </p:sp>
      <p:sp>
        <p:nvSpPr>
          <p:cNvPr id="3" name="Content Placeholder 2">
            <a:extLst>
              <a:ext uri="{FF2B5EF4-FFF2-40B4-BE49-F238E27FC236}">
                <a16:creationId xmlns:a16="http://schemas.microsoft.com/office/drawing/2014/main" id="{5BA892AA-680E-4029-A8E6-4719AD6B9E52}"/>
              </a:ext>
            </a:extLst>
          </p:cNvPr>
          <p:cNvSpPr>
            <a:spLocks noGrp="1"/>
          </p:cNvSpPr>
          <p:nvPr>
            <p:ph idx="1"/>
          </p:nvPr>
        </p:nvSpPr>
        <p:spPr>
          <a:xfrm>
            <a:off x="7414558" y="1943102"/>
            <a:ext cx="4777442" cy="4884052"/>
          </a:xfrm>
        </p:spPr>
        <p:txBody>
          <a:bodyPr>
            <a:normAutofit/>
          </a:bodyPr>
          <a:lstStyle/>
          <a:p>
            <a:r>
              <a:rPr lang="en-US" sz="2400" dirty="0"/>
              <a:t>The stacked histogram shows how the behavior of Verbal score is similar to that of the math score, i.e. they are highly correlated.</a:t>
            </a:r>
          </a:p>
          <a:p>
            <a:r>
              <a:rPr lang="en-US" sz="2400" dirty="0"/>
              <a:t>The math score is more range but the frequency of operation beyond the range of  475 – 600 is negligible (3 states outside this range).</a:t>
            </a:r>
          </a:p>
        </p:txBody>
      </p:sp>
      <p:pic>
        <p:nvPicPr>
          <p:cNvPr id="4" name="Picture 3">
            <a:extLst>
              <a:ext uri="{FF2B5EF4-FFF2-40B4-BE49-F238E27FC236}">
                <a16:creationId xmlns:a16="http://schemas.microsoft.com/office/drawing/2014/main" id="{D3FCEE59-5505-4954-9BC6-7A62B434E4F9}"/>
              </a:ext>
            </a:extLst>
          </p:cNvPr>
          <p:cNvPicPr>
            <a:picLocks noChangeAspect="1"/>
          </p:cNvPicPr>
          <p:nvPr/>
        </p:nvPicPr>
        <p:blipFill>
          <a:blip r:embed="rId2"/>
          <a:stretch>
            <a:fillRect/>
          </a:stretch>
        </p:blipFill>
        <p:spPr>
          <a:xfrm>
            <a:off x="0" y="1943101"/>
            <a:ext cx="7414559" cy="4884053"/>
          </a:xfrm>
          <a:prstGeom prst="rect">
            <a:avLst/>
          </a:prstGeom>
        </p:spPr>
      </p:pic>
    </p:spTree>
    <p:extLst>
      <p:ext uri="{BB962C8B-B14F-4D97-AF65-F5344CB8AC3E}">
        <p14:creationId xmlns:p14="http://schemas.microsoft.com/office/powerpoint/2010/main" val="31886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EE1F1-C70B-4418-8396-0668D6CC11A2}"/>
              </a:ext>
            </a:extLst>
          </p:cNvPr>
          <p:cNvSpPr>
            <a:spLocks noGrp="1"/>
          </p:cNvSpPr>
          <p:nvPr>
            <p:ph idx="1"/>
          </p:nvPr>
        </p:nvSpPr>
        <p:spPr>
          <a:xfrm>
            <a:off x="6832218" y="1662545"/>
            <a:ext cx="5359782" cy="5195454"/>
          </a:xfrm>
        </p:spPr>
        <p:txBody>
          <a:bodyPr>
            <a:normAutofit/>
          </a:bodyPr>
          <a:lstStyle/>
          <a:p>
            <a:r>
              <a:rPr lang="en-US" sz="2800" dirty="0"/>
              <a:t>Both verbal and math abilities are inversely related to the rate. </a:t>
            </a:r>
          </a:p>
          <a:p>
            <a:r>
              <a:rPr lang="en-US" sz="2800" dirty="0"/>
              <a:t>The math skill is directly proportional to the verbal skill with very high linear relation and low spread.</a:t>
            </a:r>
          </a:p>
          <a:p>
            <a:r>
              <a:rPr lang="en-US" sz="2800" dirty="0"/>
              <a:t>The rate and verbal skills have bimodal distributions whereas </a:t>
            </a:r>
            <a:r>
              <a:rPr lang="en-US" sz="2800" dirty="0" err="1"/>
              <a:t>maths</a:t>
            </a:r>
            <a:r>
              <a:rPr lang="en-US" sz="2800" dirty="0"/>
              <a:t> has a log -normal distribution. </a:t>
            </a:r>
          </a:p>
        </p:txBody>
      </p:sp>
      <p:pic>
        <p:nvPicPr>
          <p:cNvPr id="4" name="Picture 3" descr="A close up of a map&#10;&#10;Description generated with very high confidence">
            <a:extLst>
              <a:ext uri="{FF2B5EF4-FFF2-40B4-BE49-F238E27FC236}">
                <a16:creationId xmlns:a16="http://schemas.microsoft.com/office/drawing/2014/main" id="{8DC757FA-0C95-4CE1-A76C-D66E6EEF4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2218" cy="6858000"/>
          </a:xfrm>
          <a:prstGeom prst="rect">
            <a:avLst/>
          </a:prstGeom>
        </p:spPr>
      </p:pic>
      <p:sp>
        <p:nvSpPr>
          <p:cNvPr id="40" name="Title 1">
            <a:extLst>
              <a:ext uri="{FF2B5EF4-FFF2-40B4-BE49-F238E27FC236}">
                <a16:creationId xmlns:a16="http://schemas.microsoft.com/office/drawing/2014/main" id="{444A9CEB-5DC5-4956-A6A8-01A50CA62405}"/>
              </a:ext>
            </a:extLst>
          </p:cNvPr>
          <p:cNvSpPr>
            <a:spLocks noGrp="1"/>
          </p:cNvSpPr>
          <p:nvPr>
            <p:ph type="title"/>
          </p:nvPr>
        </p:nvSpPr>
        <p:spPr>
          <a:xfrm>
            <a:off x="6832218" y="0"/>
            <a:ext cx="3391593" cy="877318"/>
          </a:xfrm>
        </p:spPr>
        <p:txBody>
          <a:bodyPr/>
          <a:lstStyle/>
          <a:p>
            <a:r>
              <a:rPr lang="en-US" dirty="0" err="1"/>
              <a:t>Pairplot</a:t>
            </a:r>
            <a:endParaRPr lang="en-US" dirty="0"/>
          </a:p>
        </p:txBody>
      </p:sp>
    </p:spTree>
    <p:extLst>
      <p:ext uri="{BB962C8B-B14F-4D97-AF65-F5344CB8AC3E}">
        <p14:creationId xmlns:p14="http://schemas.microsoft.com/office/powerpoint/2010/main" val="47321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223D-95DF-47DC-882B-DE5AB0B46B75}"/>
              </a:ext>
            </a:extLst>
          </p:cNvPr>
          <p:cNvSpPr>
            <a:spLocks noGrp="1"/>
          </p:cNvSpPr>
          <p:nvPr>
            <p:ph type="title"/>
          </p:nvPr>
        </p:nvSpPr>
        <p:spPr/>
        <p:txBody>
          <a:bodyPr/>
          <a:lstStyle/>
          <a:p>
            <a:r>
              <a:rPr lang="en-US" dirty="0"/>
              <a:t>Boxplots</a:t>
            </a:r>
          </a:p>
        </p:txBody>
      </p:sp>
      <p:sp>
        <p:nvSpPr>
          <p:cNvPr id="3" name="Content Placeholder 2">
            <a:extLst>
              <a:ext uri="{FF2B5EF4-FFF2-40B4-BE49-F238E27FC236}">
                <a16:creationId xmlns:a16="http://schemas.microsoft.com/office/drawing/2014/main" id="{1AB29244-388F-41C9-B6BB-286CA2B3664E}"/>
              </a:ext>
            </a:extLst>
          </p:cNvPr>
          <p:cNvSpPr>
            <a:spLocks noGrp="1"/>
          </p:cNvSpPr>
          <p:nvPr>
            <p:ph idx="1"/>
          </p:nvPr>
        </p:nvSpPr>
        <p:spPr>
          <a:xfrm>
            <a:off x="7489254" y="1853248"/>
            <a:ext cx="4702746" cy="5004752"/>
          </a:xfrm>
        </p:spPr>
        <p:txBody>
          <a:bodyPr>
            <a:normAutofit/>
          </a:bodyPr>
          <a:lstStyle/>
          <a:p>
            <a:pPr marL="0" indent="0">
              <a:buNone/>
            </a:pPr>
            <a:r>
              <a:rPr lang="en-US" sz="2800" dirty="0"/>
              <a:t>The range in math scores is larger than that of verbal score whereas the IQR is smaller for math score than verbal score. </a:t>
            </a:r>
          </a:p>
          <a:p>
            <a:pPr marL="0" indent="0">
              <a:buNone/>
            </a:pPr>
            <a:endParaRPr lang="en-US" sz="2800" dirty="0"/>
          </a:p>
          <a:p>
            <a:pPr marL="0" indent="0">
              <a:buNone/>
            </a:pPr>
            <a:r>
              <a:rPr lang="en-US" sz="2800" dirty="0"/>
              <a:t>Also, the average of Verbal Score is higher than the math score.</a:t>
            </a:r>
          </a:p>
        </p:txBody>
      </p:sp>
      <p:pic>
        <p:nvPicPr>
          <p:cNvPr id="4" name="Picture 3">
            <a:extLst>
              <a:ext uri="{FF2B5EF4-FFF2-40B4-BE49-F238E27FC236}">
                <a16:creationId xmlns:a16="http://schemas.microsoft.com/office/drawing/2014/main" id="{D9A576C9-E384-4632-A80F-33AA11817FC9}"/>
              </a:ext>
            </a:extLst>
          </p:cNvPr>
          <p:cNvPicPr>
            <a:picLocks noChangeAspect="1"/>
          </p:cNvPicPr>
          <p:nvPr/>
        </p:nvPicPr>
        <p:blipFill>
          <a:blip r:embed="rId2"/>
          <a:stretch>
            <a:fillRect/>
          </a:stretch>
        </p:blipFill>
        <p:spPr>
          <a:xfrm>
            <a:off x="0" y="1853248"/>
            <a:ext cx="7489254" cy="5004752"/>
          </a:xfrm>
          <a:prstGeom prst="rect">
            <a:avLst/>
          </a:prstGeom>
        </p:spPr>
      </p:pic>
    </p:spTree>
    <p:extLst>
      <p:ext uri="{BB962C8B-B14F-4D97-AF65-F5344CB8AC3E}">
        <p14:creationId xmlns:p14="http://schemas.microsoft.com/office/powerpoint/2010/main" val="295052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C5D2-0970-42F8-995B-EEF188B5D605}"/>
              </a:ext>
            </a:extLst>
          </p:cNvPr>
          <p:cNvSpPr>
            <a:spLocks noGrp="1"/>
          </p:cNvSpPr>
          <p:nvPr>
            <p:ph type="title"/>
          </p:nvPr>
        </p:nvSpPr>
        <p:spPr/>
        <p:txBody>
          <a:bodyPr/>
          <a:lstStyle/>
          <a:p>
            <a:r>
              <a:rPr lang="en-US" dirty="0"/>
              <a:t>Normalized Boxplot</a:t>
            </a:r>
          </a:p>
        </p:txBody>
      </p:sp>
      <p:sp>
        <p:nvSpPr>
          <p:cNvPr id="3" name="Content Placeholder 2">
            <a:extLst>
              <a:ext uri="{FF2B5EF4-FFF2-40B4-BE49-F238E27FC236}">
                <a16:creationId xmlns:a16="http://schemas.microsoft.com/office/drawing/2014/main" id="{A754AC03-5D11-483B-AA1E-A670285F9343}"/>
              </a:ext>
            </a:extLst>
          </p:cNvPr>
          <p:cNvSpPr>
            <a:spLocks noGrp="1"/>
          </p:cNvSpPr>
          <p:nvPr>
            <p:ph idx="1"/>
          </p:nvPr>
        </p:nvSpPr>
        <p:spPr>
          <a:xfrm>
            <a:off x="8384954" y="1152984"/>
            <a:ext cx="3807046" cy="5705016"/>
          </a:xfrm>
        </p:spPr>
        <p:txBody>
          <a:bodyPr>
            <a:normAutofit/>
          </a:bodyPr>
          <a:lstStyle/>
          <a:p>
            <a:pPr marL="0" indent="0">
              <a:buNone/>
            </a:pPr>
            <a:r>
              <a:rPr lang="en-US" sz="2400" dirty="0"/>
              <a:t>The verbal and Math scores are normalized for scores between 200 - 800 and converted to percentages to enable boxplot comparison with Rate.</a:t>
            </a:r>
          </a:p>
          <a:p>
            <a:pPr marL="0" indent="0">
              <a:buNone/>
            </a:pPr>
            <a:endParaRPr lang="en-US" sz="2400" dirty="0"/>
          </a:p>
          <a:p>
            <a:pPr marL="0" indent="0">
              <a:buNone/>
            </a:pPr>
            <a:r>
              <a:rPr lang="en-US" sz="2400" dirty="0"/>
              <a:t>The spread and IQR of participation rate is much higher than the scores but the average is small (about 32)  </a:t>
            </a:r>
          </a:p>
        </p:txBody>
      </p:sp>
      <p:pic>
        <p:nvPicPr>
          <p:cNvPr id="4" name="Picture 3">
            <a:extLst>
              <a:ext uri="{FF2B5EF4-FFF2-40B4-BE49-F238E27FC236}">
                <a16:creationId xmlns:a16="http://schemas.microsoft.com/office/drawing/2014/main" id="{2C1115BC-3D13-475E-86F4-16F9C228104E}"/>
              </a:ext>
            </a:extLst>
          </p:cNvPr>
          <p:cNvPicPr>
            <a:picLocks noChangeAspect="1"/>
          </p:cNvPicPr>
          <p:nvPr/>
        </p:nvPicPr>
        <p:blipFill>
          <a:blip r:embed="rId2"/>
          <a:stretch>
            <a:fillRect/>
          </a:stretch>
        </p:blipFill>
        <p:spPr>
          <a:xfrm>
            <a:off x="0" y="1152983"/>
            <a:ext cx="8384954" cy="5705017"/>
          </a:xfrm>
          <a:prstGeom prst="rect">
            <a:avLst/>
          </a:prstGeom>
        </p:spPr>
      </p:pic>
    </p:spTree>
    <p:extLst>
      <p:ext uri="{BB962C8B-B14F-4D97-AF65-F5344CB8AC3E}">
        <p14:creationId xmlns:p14="http://schemas.microsoft.com/office/powerpoint/2010/main" val="353788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A889-E328-4507-8951-3E94F5D0C6D1}"/>
              </a:ext>
            </a:extLst>
          </p:cNvPr>
          <p:cNvSpPr>
            <a:spLocks noGrp="1"/>
          </p:cNvSpPr>
          <p:nvPr>
            <p:ph type="title"/>
          </p:nvPr>
        </p:nvSpPr>
        <p:spPr/>
        <p:txBody>
          <a:bodyPr/>
          <a:lstStyle/>
          <a:p>
            <a:r>
              <a:rPr lang="en-US" dirty="0"/>
              <a:t>Conclusion on SAT score</a:t>
            </a:r>
          </a:p>
        </p:txBody>
      </p:sp>
      <p:sp>
        <p:nvSpPr>
          <p:cNvPr id="3" name="Content Placeholder 2">
            <a:extLst>
              <a:ext uri="{FF2B5EF4-FFF2-40B4-BE49-F238E27FC236}">
                <a16:creationId xmlns:a16="http://schemas.microsoft.com/office/drawing/2014/main" id="{9A94C297-C4F4-4172-95A7-2915DB72AD81}"/>
              </a:ext>
            </a:extLst>
          </p:cNvPr>
          <p:cNvSpPr>
            <a:spLocks noGrp="1"/>
          </p:cNvSpPr>
          <p:nvPr>
            <p:ph idx="1"/>
          </p:nvPr>
        </p:nvSpPr>
        <p:spPr/>
        <p:txBody>
          <a:bodyPr/>
          <a:lstStyle/>
          <a:p>
            <a:r>
              <a:rPr lang="en-US" dirty="0"/>
              <a:t>The EDA on SAT scores dataset suggests that the verbal and math score are highly correlated. Therefore, to increase one, other has to be increased as well.</a:t>
            </a:r>
          </a:p>
          <a:p>
            <a:r>
              <a:rPr lang="en-US" dirty="0"/>
              <a:t>The average verbal and math scores are 532 and 531.5, While their median scores are 527 and 525, respectively.</a:t>
            </a:r>
          </a:p>
          <a:p>
            <a:r>
              <a:rPr lang="en-US" dirty="0"/>
              <a:t>The Math score has higher standard deviation than the Verbal Score.</a:t>
            </a:r>
          </a:p>
          <a:p>
            <a:r>
              <a:rPr lang="en-US" dirty="0"/>
              <a:t>It is interesting to note that the minimum math score is 43 less than minimum verbal score across the USA, but the minimum difference between two scores is 30.</a:t>
            </a:r>
          </a:p>
          <a:p>
            <a:endParaRPr lang="en-US" dirty="0"/>
          </a:p>
          <a:p>
            <a:endParaRPr lang="en-US" dirty="0"/>
          </a:p>
        </p:txBody>
      </p:sp>
    </p:spTree>
    <p:extLst>
      <p:ext uri="{BB962C8B-B14F-4D97-AF65-F5344CB8AC3E}">
        <p14:creationId xmlns:p14="http://schemas.microsoft.com/office/powerpoint/2010/main" val="2320703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11771</TotalTime>
  <Words>1451</Words>
  <Application>Microsoft Office PowerPoint</Application>
  <PresentationFormat>Widescreen</PresentationFormat>
  <Paragraphs>126</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Century Gothic</vt:lpstr>
      <vt:lpstr>Wingdings</vt:lpstr>
      <vt:lpstr>Wingdings 3</vt:lpstr>
      <vt:lpstr>Ion</vt:lpstr>
      <vt:lpstr>Project II Exploratory Data Analysis </vt:lpstr>
      <vt:lpstr>High School Education in USA</vt:lpstr>
      <vt:lpstr>Data Description</vt:lpstr>
      <vt:lpstr>Distribution Plots</vt:lpstr>
      <vt:lpstr>Stacked Histogram</vt:lpstr>
      <vt:lpstr>Pairplot</vt:lpstr>
      <vt:lpstr>Boxplots</vt:lpstr>
      <vt:lpstr>Normalized Boxplot</vt:lpstr>
      <vt:lpstr>Conclusion on SAT score</vt:lpstr>
      <vt:lpstr>Drug Abuse in USA</vt:lpstr>
      <vt:lpstr>Data Overview</vt:lpstr>
      <vt:lpstr>Data Description</vt:lpstr>
      <vt:lpstr>Deliverables</vt:lpstr>
      <vt:lpstr>Initial Overview of the data  - Drug Frequency</vt:lpstr>
      <vt:lpstr>PowerPoint Presentation</vt:lpstr>
      <vt:lpstr>PowerPoint Presentation</vt:lpstr>
      <vt:lpstr>PowerPoint Presentation</vt:lpstr>
      <vt:lpstr>PowerPoint Presentation</vt:lpstr>
      <vt:lpstr>Drug Frequency</vt:lpstr>
      <vt:lpstr>Initial Overview of the data  - Drug Use Percentage</vt:lpstr>
      <vt:lpstr>PowerPoint Presentation</vt:lpstr>
      <vt:lpstr>Initial Overview of the data  - Drug Use Amount </vt:lpstr>
      <vt:lpstr>PowerPoint Presentation</vt:lpstr>
      <vt:lpstr>Drug Amount Inference</vt:lpstr>
      <vt:lpstr>Drug Average Statistics – Use </vt:lpstr>
      <vt:lpstr>Drug Average Statistics – Frequency </vt:lpstr>
      <vt:lpstr>Drug Average Statistics – Amount</vt:lpstr>
      <vt:lpstr>Drug Classification </vt:lpstr>
      <vt:lpstr>PowerPoint Presentation</vt:lpstr>
      <vt:lpstr>Drug Correlation - Use</vt:lpstr>
      <vt:lpstr>PowerPoint Presentation</vt:lpstr>
      <vt:lpstr>PowerPoint Presentation</vt:lpstr>
      <vt:lpstr>Drug Correlation - Frequency</vt:lpstr>
      <vt:lpstr>PowerPoint Presentation</vt:lpstr>
      <vt:lpstr>PowerPoint Presentation</vt:lpstr>
      <vt:lpstr>PowerPoint Presentation</vt:lpstr>
      <vt:lpstr>Demographic Classification </vt:lpstr>
      <vt:lpstr>PowerPoint Presentation</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Abuse in USA</dc:title>
  <dc:creator>Rajas</dc:creator>
  <cp:lastModifiedBy>Rajas</cp:lastModifiedBy>
  <cp:revision>63</cp:revision>
  <dcterms:created xsi:type="dcterms:W3CDTF">2018-12-29T01:07:21Z</dcterms:created>
  <dcterms:modified xsi:type="dcterms:W3CDTF">2019-01-06T10:48:41Z</dcterms:modified>
</cp:coreProperties>
</file>