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4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8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77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079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5208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137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4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430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14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1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5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40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5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1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7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2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44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64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84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362C-DC66-4FEA-BF94-7D248436F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734436"/>
            <a:ext cx="8791575" cy="23876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Project Artemis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5C9FA-DC96-4400-9372-031010D268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C000"/>
                </a:solidFill>
              </a:rPr>
              <a:t>the job hunt by a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4205474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4ADA-D205-4765-AF39-DB2220EAC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9088"/>
            <a:ext cx="9905998" cy="778439"/>
          </a:xfrm>
        </p:spPr>
        <p:txBody>
          <a:bodyPr/>
          <a:lstStyle/>
          <a:p>
            <a:r>
              <a:rPr lang="en-US" dirty="0"/>
              <a:t>Bernoulli Naïve </a:t>
            </a:r>
            <a:r>
              <a:rPr lang="en-US" dirty="0" err="1"/>
              <a:t>bayes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4D4D55E-2C36-4B59-998A-01134CDC4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692" y="1115767"/>
            <a:ext cx="7418615" cy="489908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839567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3565-686E-41D9-89DF-B94753BF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2602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3038CFCD-0366-41E3-B2B7-CF7CA9C08F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360" y="1310781"/>
            <a:ext cx="8038011" cy="530812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58826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7E699-3FD7-4CB2-B1CC-2643128B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95942"/>
            <a:ext cx="9905998" cy="1478570"/>
          </a:xfrm>
        </p:spPr>
        <p:txBody>
          <a:bodyPr/>
          <a:lstStyle/>
          <a:p>
            <a:r>
              <a:rPr lang="en-US" dirty="0"/>
              <a:t>Effect of Changing Features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9090561-0EDE-4B09-A52D-903FD6096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35" y="1204686"/>
            <a:ext cx="7547990" cy="494891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9CD36E-7CC0-41D0-8F32-CA6677C6B35F}"/>
              </a:ext>
            </a:extLst>
          </p:cNvPr>
          <p:cNvSpPr txBox="1"/>
          <p:nvPr/>
        </p:nvSpPr>
        <p:spPr>
          <a:xfrm>
            <a:off x="8420325" y="1204686"/>
            <a:ext cx="31765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FFFF00"/>
                </a:solidFill>
              </a:rPr>
              <a:t>However, it is better to choose a high accuracy model, predict probabilities and then choose a proper threshold for changing the classification ratios.</a:t>
            </a:r>
          </a:p>
        </p:txBody>
      </p:sp>
    </p:spTree>
    <p:extLst>
      <p:ext uri="{BB962C8B-B14F-4D97-AF65-F5344CB8AC3E}">
        <p14:creationId xmlns:p14="http://schemas.microsoft.com/office/powerpoint/2010/main" val="4125443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3B0D-972E-4946-A004-230EECD8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0398"/>
            <a:ext cx="9905998" cy="84575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Predict the Job Title – Confusion Matrix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01AE31-D35E-4B64-BFAC-1175BA583D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425170"/>
              </p:ext>
            </p:extLst>
          </p:nvPr>
        </p:nvGraphicFramePr>
        <p:xfrm>
          <a:off x="1141413" y="1233714"/>
          <a:ext cx="9906000" cy="2724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530">
                  <a:extLst>
                    <a:ext uri="{9D8B030D-6E8A-4147-A177-3AD203B41FA5}">
                      <a16:colId xmlns:a16="http://schemas.microsoft.com/office/drawing/2014/main" val="2228952073"/>
                    </a:ext>
                  </a:extLst>
                </a:gridCol>
                <a:gridCol w="1605870">
                  <a:extLst>
                    <a:ext uri="{9D8B030D-6E8A-4147-A177-3AD203B41FA5}">
                      <a16:colId xmlns:a16="http://schemas.microsoft.com/office/drawing/2014/main" val="24774585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68264550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1142175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87459124"/>
                    </a:ext>
                  </a:extLst>
                </a:gridCol>
              </a:tblGrid>
              <a:tr h="475298">
                <a:tc>
                  <a:txBody>
                    <a:bodyPr/>
                    <a:lstStyle/>
                    <a:p>
                      <a:r>
                        <a:rPr kumimoji="0" 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Business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Business</a:t>
                      </a:r>
                    </a:p>
                    <a:p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Analyst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Data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Data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Data Scientist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775506"/>
                  </a:ext>
                </a:extLst>
              </a:tr>
              <a:tr h="475298">
                <a:tc>
                  <a:txBody>
                    <a:bodyPr/>
                    <a:lstStyle/>
                    <a:p>
                      <a:r>
                        <a:rPr lang="en-US" sz="2400" dirty="0"/>
                        <a:t>Business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860003"/>
                  </a:ext>
                </a:extLst>
              </a:tr>
              <a:tr h="475298">
                <a:tc>
                  <a:txBody>
                    <a:bodyPr/>
                    <a:lstStyle/>
                    <a:p>
                      <a:r>
                        <a:rPr lang="en-US" sz="2400" dirty="0"/>
                        <a:t>Data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815806"/>
                  </a:ext>
                </a:extLst>
              </a:tr>
              <a:tr h="475298">
                <a:tc>
                  <a:txBody>
                    <a:bodyPr/>
                    <a:lstStyle/>
                    <a:p>
                      <a:r>
                        <a:rPr lang="en-US" sz="2400" dirty="0"/>
                        <a:t>Data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827090"/>
                  </a:ext>
                </a:extLst>
              </a:tr>
              <a:tr h="475298">
                <a:tc>
                  <a:txBody>
                    <a:bodyPr/>
                    <a:lstStyle/>
                    <a:p>
                      <a:r>
                        <a:rPr lang="en-US" sz="2400" dirty="0"/>
                        <a:t>Data 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575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16FEAD6-BDFA-458C-B0CF-3F0E3E3F1130}"/>
              </a:ext>
            </a:extLst>
          </p:cNvPr>
          <p:cNvSpPr txBox="1"/>
          <p:nvPr/>
        </p:nvSpPr>
        <p:spPr>
          <a:xfrm>
            <a:off x="1141413" y="4135430"/>
            <a:ext cx="71845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Baseline: 0.35</a:t>
            </a:r>
          </a:p>
          <a:p>
            <a:r>
              <a:rPr lang="en-US" sz="3600" dirty="0"/>
              <a:t>Naïve Bayes : 0.61 (Naïve Bayes)</a:t>
            </a:r>
          </a:p>
          <a:p>
            <a:r>
              <a:rPr lang="en-US" sz="3600" dirty="0"/>
              <a:t>Accuracy Score: 0.86 (Random Forest)</a:t>
            </a:r>
          </a:p>
        </p:txBody>
      </p:sp>
    </p:spTree>
    <p:extLst>
      <p:ext uri="{BB962C8B-B14F-4D97-AF65-F5344CB8AC3E}">
        <p14:creationId xmlns:p14="http://schemas.microsoft.com/office/powerpoint/2010/main" val="3952267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C884-72AB-4558-94E4-97001CF7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WANT Determines Who you Want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915B2-E68F-4450-B221-3260C914A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Python, SQL, regression, classification, machine learning, modelling – Data Scientist</a:t>
            </a:r>
          </a:p>
          <a:p>
            <a:r>
              <a:rPr lang="en-US" sz="3600" dirty="0"/>
              <a:t>Model, </a:t>
            </a:r>
            <a:r>
              <a:rPr lang="en-US" sz="3600" dirty="0" err="1"/>
              <a:t>hadoop</a:t>
            </a:r>
            <a:r>
              <a:rPr lang="en-US" sz="3600" dirty="0"/>
              <a:t>, spark, cloud – Data Engineer</a:t>
            </a:r>
          </a:p>
          <a:p>
            <a:r>
              <a:rPr lang="en-US" sz="3600" dirty="0"/>
              <a:t>Finance, </a:t>
            </a:r>
            <a:r>
              <a:rPr lang="en-US" sz="3600" dirty="0" err="1"/>
              <a:t>tabase</a:t>
            </a:r>
            <a:r>
              <a:rPr lang="en-US" sz="3600" dirty="0"/>
              <a:t>, SQL, Business – Data Analyst</a:t>
            </a:r>
          </a:p>
        </p:txBody>
      </p:sp>
    </p:spTree>
    <p:extLst>
      <p:ext uri="{BB962C8B-B14F-4D97-AF65-F5344CB8AC3E}">
        <p14:creationId xmlns:p14="http://schemas.microsoft.com/office/powerpoint/2010/main" val="3867941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65E-90CF-4BA8-8158-9C915C963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257" y="1950430"/>
            <a:ext cx="5793240" cy="1478570"/>
          </a:xfrm>
        </p:spPr>
        <p:txBody>
          <a:bodyPr/>
          <a:lstStyle/>
          <a:p>
            <a:pPr algn="ctr"/>
            <a:r>
              <a:rPr lang="en-US" dirty="0" err="1"/>
              <a:t>ThAnk</a:t>
            </a:r>
            <a:r>
              <a:rPr lang="en-US" dirty="0"/>
              <a:t> You !</a:t>
            </a:r>
          </a:p>
        </p:txBody>
      </p:sp>
    </p:spTree>
    <p:extLst>
      <p:ext uri="{BB962C8B-B14F-4D97-AF65-F5344CB8AC3E}">
        <p14:creationId xmlns:p14="http://schemas.microsoft.com/office/powerpoint/2010/main" val="418602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47C0-F747-4F5D-A8D9-125431759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54727"/>
            <a:ext cx="9905998" cy="40455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</a:t>
            </a:r>
            <a:br>
              <a:rPr lang="en-US" dirty="0"/>
            </a:br>
            <a:r>
              <a:rPr lang="en-US" sz="9800" dirty="0">
                <a:solidFill>
                  <a:srgbClr val="FFFF00"/>
                </a:solidFill>
              </a:rPr>
              <a:t>7</a:t>
            </a:r>
            <a:r>
              <a:rPr lang="en-US" sz="9800" dirty="0"/>
              <a:t> </a:t>
            </a:r>
            <a:br>
              <a:rPr lang="en-US" dirty="0"/>
            </a:br>
            <a:r>
              <a:rPr lang="en-US" dirty="0"/>
              <a:t>Characteristics of</a:t>
            </a:r>
            <a:br>
              <a:rPr lang="en-US" dirty="0"/>
            </a:br>
            <a:r>
              <a:rPr lang="en-US" dirty="0"/>
              <a:t> </a:t>
            </a:r>
            <a:r>
              <a:rPr lang="en-US" sz="4400" dirty="0">
                <a:solidFill>
                  <a:srgbClr val="FFFF00"/>
                </a:solidFill>
              </a:rPr>
              <a:t>highly paid </a:t>
            </a:r>
            <a:r>
              <a:rPr lang="en-US" sz="4400" i="1" dirty="0">
                <a:solidFill>
                  <a:srgbClr val="FFFF00"/>
                </a:solidFill>
              </a:rPr>
              <a:t>data scientist</a:t>
            </a:r>
            <a:br>
              <a:rPr lang="en-US" i="1" dirty="0"/>
            </a:br>
            <a:r>
              <a:rPr lang="en-US" i="1" dirty="0"/>
              <a:t>(</a:t>
            </a:r>
            <a:r>
              <a:rPr lang="en-US" i="1" dirty="0" err="1"/>
              <a:t>a.k.a</a:t>
            </a:r>
            <a:r>
              <a:rPr lang="en-US" i="1" dirty="0"/>
              <a:t> The Conclusion)</a:t>
            </a:r>
            <a:br>
              <a:rPr lang="en-US" i="1" dirty="0"/>
            </a:b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2370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28FBF-1AA2-4D7A-8B7C-E185E5847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837" y="581892"/>
            <a:ext cx="7592290" cy="5375564"/>
          </a:xfrm>
        </p:spPr>
        <p:txBody>
          <a:bodyPr>
            <a:normAutofit/>
          </a:bodyPr>
          <a:lstStyle/>
          <a:p>
            <a:r>
              <a:rPr lang="en-US" sz="3200" dirty="0"/>
              <a:t>Problem Solving Skills		17 %</a:t>
            </a:r>
          </a:p>
          <a:p>
            <a:r>
              <a:rPr lang="en-US" sz="3200" dirty="0"/>
              <a:t>Verbal Communication Skills	14 %</a:t>
            </a:r>
          </a:p>
          <a:p>
            <a:r>
              <a:rPr lang="en-US" sz="3200" dirty="0"/>
              <a:t>Experience				11 %</a:t>
            </a:r>
          </a:p>
          <a:p>
            <a:r>
              <a:rPr lang="en-US" sz="3200" dirty="0"/>
              <a:t>Business Process			10 %</a:t>
            </a:r>
          </a:p>
          <a:p>
            <a:r>
              <a:rPr lang="en-US" sz="3200" dirty="0"/>
              <a:t>Machine Learning			9 %</a:t>
            </a:r>
          </a:p>
          <a:p>
            <a:r>
              <a:rPr lang="en-US" sz="3200" dirty="0"/>
              <a:t>Contract Based Jobs			8 %</a:t>
            </a:r>
          </a:p>
          <a:p>
            <a:r>
              <a:rPr lang="en-US" sz="3200" dirty="0"/>
              <a:t>Stakeholder Management		7 %</a:t>
            </a:r>
          </a:p>
        </p:txBody>
      </p:sp>
    </p:spTree>
    <p:extLst>
      <p:ext uri="{BB962C8B-B14F-4D97-AF65-F5344CB8AC3E}">
        <p14:creationId xmlns:p14="http://schemas.microsoft.com/office/powerpoint/2010/main" val="3648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CF34D-DB0B-4701-B026-307802EAF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5539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Crawl The </a:t>
            </a:r>
            <a:r>
              <a:rPr lang="en-US" dirty="0" err="1"/>
              <a:t>WeB</a:t>
            </a:r>
            <a:r>
              <a:rPr lang="en-US" dirty="0"/>
              <a:t> and Clean The Mess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D672E-B68B-4FAB-AACF-B23DADBF6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4109"/>
            <a:ext cx="9905999" cy="456606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The Job ads for pulled from </a:t>
            </a:r>
            <a:r>
              <a:rPr lang="en-US" sz="2800" dirty="0">
                <a:solidFill>
                  <a:srgbClr val="FFFF00"/>
                </a:solidFill>
              </a:rPr>
              <a:t>Indeed.com </a:t>
            </a:r>
            <a:r>
              <a:rPr lang="en-US" sz="2800" dirty="0"/>
              <a:t>spanning the search terms, </a:t>
            </a:r>
            <a:r>
              <a:rPr lang="en-US" sz="2800" i="1" dirty="0">
                <a:solidFill>
                  <a:srgbClr val="FFFF00"/>
                </a:solidFill>
              </a:rPr>
              <a:t>Data Scientist, Data Engineer, Data Analysts and Business Analysts</a:t>
            </a:r>
            <a:r>
              <a:rPr lang="en-US" sz="2800" i="1" dirty="0"/>
              <a:t> </a:t>
            </a:r>
            <a:r>
              <a:rPr lang="en-US" sz="2800" dirty="0"/>
              <a:t>From Sydney, Melbourne, Brisbane, Perth and Adelaide.  </a:t>
            </a:r>
          </a:p>
          <a:p>
            <a:r>
              <a:rPr lang="en-US" sz="2800" dirty="0"/>
              <a:t>There are 1065 rows out of which only </a:t>
            </a:r>
            <a:r>
              <a:rPr lang="en-US" sz="2800" dirty="0">
                <a:solidFill>
                  <a:srgbClr val="FFFF00"/>
                </a:solidFill>
              </a:rPr>
              <a:t>335</a:t>
            </a:r>
            <a:r>
              <a:rPr lang="en-US" sz="2800" dirty="0"/>
              <a:t> had any information about </a:t>
            </a:r>
            <a:r>
              <a:rPr lang="en-US" sz="2800" dirty="0">
                <a:solidFill>
                  <a:srgbClr val="FFFF00"/>
                </a:solidFill>
              </a:rPr>
              <a:t>salary</a:t>
            </a:r>
            <a:r>
              <a:rPr lang="en-US" sz="2800" dirty="0"/>
              <a:t>.</a:t>
            </a:r>
          </a:p>
          <a:p>
            <a:r>
              <a:rPr lang="en-US" sz="2800" dirty="0"/>
              <a:t>A combination of regular expression and mathematical logic is used to clean the obtained dataset. The Daily, Hourly, and Weekly rates are converted into yearly rates. We consider 50 Weeks a year, 250 days an year (50 x 5) and  2000 Hours an year (250 X 8).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735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E0D17-7CE2-449C-948A-916F6F7D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6937"/>
          </a:xfrm>
        </p:spPr>
        <p:txBody>
          <a:bodyPr/>
          <a:lstStyle/>
          <a:p>
            <a:pPr algn="ctr"/>
            <a:r>
              <a:rPr lang="en-US" dirty="0"/>
              <a:t>Initial Information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E57B8F-FBB4-4C3B-B638-5EEEC4C291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23" y="1798410"/>
            <a:ext cx="5220889" cy="4153846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A80736-6867-4B41-BAB7-55191ACB7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837" y="1798410"/>
            <a:ext cx="5368650" cy="4153846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90367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8B3B086-39FD-45A8-AE53-7A15FB6999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188" y="151410"/>
            <a:ext cx="4059011" cy="296948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1553FDE-C245-4A14-B06D-3E7C4F25E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9" y="151410"/>
            <a:ext cx="4238172" cy="296948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411CE9F-7D8B-4E0F-9F34-4B09E0076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188" y="3120896"/>
            <a:ext cx="4363812" cy="314284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26D1BD3-3337-454C-82EC-72029F302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20895"/>
            <a:ext cx="3933371" cy="3142849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06574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B0CF-B734-4514-B276-E407D66E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992" y="326571"/>
            <a:ext cx="5898016" cy="740229"/>
          </a:xfrm>
        </p:spPr>
        <p:txBody>
          <a:bodyPr/>
          <a:lstStyle/>
          <a:p>
            <a:r>
              <a:rPr lang="en-US" dirty="0"/>
              <a:t>The Classification Models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8B1249B-0837-425B-843C-F28AB674EF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1066800"/>
            <a:ext cx="8026400" cy="571266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926908-E9CF-4BAD-941F-4A8BC7C8A480}"/>
              </a:ext>
            </a:extLst>
          </p:cNvPr>
          <p:cNvSpPr txBox="1"/>
          <p:nvPr/>
        </p:nvSpPr>
        <p:spPr>
          <a:xfrm>
            <a:off x="5764779" y="1349829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Base Line = 55%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707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D737-8F52-4235-AC86-648F8DF56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339387" cy="1137711"/>
          </a:xfrm>
        </p:spPr>
        <p:txBody>
          <a:bodyPr/>
          <a:lstStyle/>
          <a:p>
            <a:r>
              <a:rPr lang="en-US" dirty="0"/>
              <a:t>Feature Selection and 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964B-018B-4BD9-9EBC-5DB970A9B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56228"/>
            <a:ext cx="10150702" cy="4833257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/>
              <a:t>Use Random Forest Classifier – Use Different N Grams</a:t>
            </a:r>
          </a:p>
          <a:p>
            <a:r>
              <a:rPr lang="en-US" sz="3500" dirty="0"/>
              <a:t>Find the similar meaning and sounding words or unmeaningful words.</a:t>
            </a:r>
          </a:p>
          <a:p>
            <a:r>
              <a:rPr lang="en-US" sz="3500" dirty="0"/>
              <a:t>Remove them from corpus using the stop list.</a:t>
            </a:r>
          </a:p>
          <a:p>
            <a:pPr marL="0" indent="0">
              <a:buNone/>
            </a:pPr>
            <a:r>
              <a:rPr lang="en-US" dirty="0" err="1"/>
              <a:t>newstopwords</a:t>
            </a:r>
            <a:r>
              <a:rPr lang="en-US" dirty="0"/>
              <a:t> = [</a:t>
            </a:r>
            <a:r>
              <a:rPr lang="en-US" dirty="0">
                <a:solidFill>
                  <a:srgbClr val="FFFF00"/>
                </a:solidFill>
              </a:rPr>
              <a:t>'terms','conditions','work','qualification','staff','us','date','time','year’,                		'role','skill','support','ability','click','apply','please','contact’,                		'applicant','application','close','position','description','button’,                		'job','today','send','post','australian','rights','opportunity','process’,                		'client','system','include','provide','cover','letter','candidate','need',                		'midnight','day','data','daylight','skill','south','sydney','western','analyst</a:t>
            </a:r>
            <a:r>
              <a:rPr lang="en-US" dirty="0"/>
              <a:t>']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95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68FBA-22FB-4F52-B548-F8067D1DC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0339"/>
          </a:xfrm>
        </p:spPr>
        <p:txBody>
          <a:bodyPr/>
          <a:lstStyle/>
          <a:p>
            <a:r>
              <a:rPr lang="en-US" dirty="0"/>
              <a:t>Lets Classify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96EE607-49D2-470B-ACD9-F4717E5AB9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25134"/>
              </p:ext>
            </p:extLst>
          </p:nvPr>
        </p:nvGraphicFramePr>
        <p:xfrm>
          <a:off x="1141413" y="1378857"/>
          <a:ext cx="10179730" cy="4601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6815">
                  <a:extLst>
                    <a:ext uri="{9D8B030D-6E8A-4147-A177-3AD203B41FA5}">
                      <a16:colId xmlns:a16="http://schemas.microsoft.com/office/drawing/2014/main" val="3053823880"/>
                    </a:ext>
                  </a:extLst>
                </a:gridCol>
                <a:gridCol w="1857828">
                  <a:extLst>
                    <a:ext uri="{9D8B030D-6E8A-4147-A177-3AD203B41FA5}">
                      <a16:colId xmlns:a16="http://schemas.microsoft.com/office/drawing/2014/main" val="4056949919"/>
                    </a:ext>
                  </a:extLst>
                </a:gridCol>
                <a:gridCol w="3135087">
                  <a:extLst>
                    <a:ext uri="{9D8B030D-6E8A-4147-A177-3AD203B41FA5}">
                      <a16:colId xmlns:a16="http://schemas.microsoft.com/office/drawing/2014/main" val="1232428577"/>
                    </a:ext>
                  </a:extLst>
                </a:gridCol>
              </a:tblGrid>
              <a:tr h="7668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Method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Accuracy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Standard Deviation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240006"/>
                  </a:ext>
                </a:extLst>
              </a:tr>
              <a:tr h="7668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Logistic Regression (1500 Features)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0.81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0.06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363762"/>
                  </a:ext>
                </a:extLst>
              </a:tr>
              <a:tr h="7668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Random Forest (10  Features)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0.85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0.08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547883"/>
                  </a:ext>
                </a:extLst>
              </a:tr>
              <a:tr h="7668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Bernoulli Naïve Bayes (4000)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0.85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0.09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802738"/>
                  </a:ext>
                </a:extLst>
              </a:tr>
              <a:tr h="7668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KNN (neighbors = 100)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0.88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0.03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482560"/>
                  </a:ext>
                </a:extLst>
              </a:tr>
              <a:tr h="7668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>
                          <a:effectLst/>
                        </a:rPr>
                        <a:t>SVM (Degree =100)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0.89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800" dirty="0">
                          <a:effectLst/>
                        </a:rPr>
                        <a:t>0.01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971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397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1250</TotalTime>
  <Words>377</Words>
  <Application>Microsoft Office PowerPoint</Application>
  <PresentationFormat>Widescreen</PresentationFormat>
  <Paragraphs>80</Paragraphs>
  <Slides>15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Mangal</vt:lpstr>
      <vt:lpstr>Trebuchet MS</vt:lpstr>
      <vt:lpstr>Tw Cen MT</vt:lpstr>
      <vt:lpstr>Circuit</vt:lpstr>
      <vt:lpstr>Project Artemis</vt:lpstr>
      <vt:lpstr>The  7  Characteristics of  highly paid data scientist (a.k.a The Conclusion) </vt:lpstr>
      <vt:lpstr>PowerPoint Presentation</vt:lpstr>
      <vt:lpstr>Crawl The WeB and Clean The Mess</vt:lpstr>
      <vt:lpstr>Initial Information</vt:lpstr>
      <vt:lpstr>PowerPoint Presentation</vt:lpstr>
      <vt:lpstr>The Classification Models</vt:lpstr>
      <vt:lpstr>Feature Selection and Hyperparameter Tuning</vt:lpstr>
      <vt:lpstr>Lets Classify</vt:lpstr>
      <vt:lpstr>Bernoulli Naïve bayes</vt:lpstr>
      <vt:lpstr>Logistic Regression</vt:lpstr>
      <vt:lpstr>Effect of Changing Features </vt:lpstr>
      <vt:lpstr>Predict the Job Title – Confusion Matrix</vt:lpstr>
      <vt:lpstr>What you WANT Determines Who you Want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Artemis</dc:title>
  <dc:creator>Rajas</dc:creator>
  <cp:lastModifiedBy>Rajas</cp:lastModifiedBy>
  <cp:revision>23</cp:revision>
  <dcterms:created xsi:type="dcterms:W3CDTF">2019-02-17T05:02:41Z</dcterms:created>
  <dcterms:modified xsi:type="dcterms:W3CDTF">2019-02-19T02:54:55Z</dcterms:modified>
</cp:coreProperties>
</file>