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3" r:id="rId3"/>
    <p:sldId id="257" r:id="rId4"/>
    <p:sldId id="258" r:id="rId5"/>
    <p:sldId id="265" r:id="rId6"/>
    <p:sldId id="264" r:id="rId7"/>
    <p:sldId id="259" r:id="rId8"/>
    <p:sldId id="277" r:id="rId9"/>
    <p:sldId id="266" r:id="rId10"/>
    <p:sldId id="267" r:id="rId11"/>
    <p:sldId id="268" r:id="rId12"/>
    <p:sldId id="271" r:id="rId13"/>
    <p:sldId id="276" r:id="rId14"/>
    <p:sldId id="269" r:id="rId15"/>
    <p:sldId id="270" r:id="rId16"/>
    <p:sldId id="274"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719E22-AA6E-4528-8A47-AE1E63D05E48}" type="doc">
      <dgm:prSet loTypeId="urn:microsoft.com/office/officeart/2016/7/layout/VerticalHollowActionList" loCatId="List" qsTypeId="urn:microsoft.com/office/officeart/2005/8/quickstyle/simple2" qsCatId="simple" csTypeId="urn:microsoft.com/office/officeart/2005/8/colors/colorful5" csCatId="colorful" phldr="1"/>
      <dgm:spPr/>
      <dgm:t>
        <a:bodyPr/>
        <a:lstStyle/>
        <a:p>
          <a:endParaRPr lang="en-US"/>
        </a:p>
      </dgm:t>
    </dgm:pt>
    <dgm:pt modelId="{FB623C0E-86D9-41FF-B428-68F223663941}">
      <dgm:prSet/>
      <dgm:spPr/>
      <dgm:t>
        <a:bodyPr/>
        <a:lstStyle/>
        <a:p>
          <a:r>
            <a:rPr lang="en-US" dirty="0"/>
            <a:t>Predict</a:t>
          </a:r>
        </a:p>
      </dgm:t>
    </dgm:pt>
    <dgm:pt modelId="{5C98887D-0467-48E5-B6E3-514090014631}" type="parTrans" cxnId="{5BB8FB5C-18B9-4CCE-B51E-F87719233696}">
      <dgm:prSet/>
      <dgm:spPr/>
      <dgm:t>
        <a:bodyPr/>
        <a:lstStyle/>
        <a:p>
          <a:endParaRPr lang="en-US"/>
        </a:p>
      </dgm:t>
    </dgm:pt>
    <dgm:pt modelId="{0BA15B70-9780-46E9-B09E-93D959566625}" type="sibTrans" cxnId="{5BB8FB5C-18B9-4CCE-B51E-F87719233696}">
      <dgm:prSet/>
      <dgm:spPr/>
      <dgm:t>
        <a:bodyPr/>
        <a:lstStyle/>
        <a:p>
          <a:endParaRPr lang="en-US"/>
        </a:p>
      </dgm:t>
    </dgm:pt>
    <dgm:pt modelId="{27F3387F-C78F-46CE-92ED-72D78B282D8F}">
      <dgm:prSet/>
      <dgm:spPr/>
      <dgm:t>
        <a:bodyPr/>
        <a:lstStyle/>
        <a:p>
          <a:r>
            <a:rPr lang="en-US" dirty="0"/>
            <a:t>Develop an automated valuation model for housing data from Ames using fixed features.</a:t>
          </a:r>
        </a:p>
      </dgm:t>
    </dgm:pt>
    <dgm:pt modelId="{592F7D59-1F10-4D0D-88EA-BE189F09F14C}" type="parTrans" cxnId="{E2CB4B91-913A-46D3-9443-BFC8D26388EE}">
      <dgm:prSet/>
      <dgm:spPr/>
      <dgm:t>
        <a:bodyPr/>
        <a:lstStyle/>
        <a:p>
          <a:endParaRPr lang="en-US"/>
        </a:p>
      </dgm:t>
    </dgm:pt>
    <dgm:pt modelId="{7C0DA306-0A7A-46BA-80CC-A804D7F4D6BB}" type="sibTrans" cxnId="{E2CB4B91-913A-46D3-9443-BFC8D26388EE}">
      <dgm:prSet/>
      <dgm:spPr/>
      <dgm:t>
        <a:bodyPr/>
        <a:lstStyle/>
        <a:p>
          <a:endParaRPr lang="en-US"/>
        </a:p>
      </dgm:t>
    </dgm:pt>
    <dgm:pt modelId="{7E560DDF-531F-49D8-A404-16A99DF461AA}">
      <dgm:prSet/>
      <dgm:spPr/>
      <dgm:t>
        <a:bodyPr/>
        <a:lstStyle/>
        <a:p>
          <a:r>
            <a:rPr lang="en-US" dirty="0"/>
            <a:t>Predict</a:t>
          </a:r>
        </a:p>
      </dgm:t>
    </dgm:pt>
    <dgm:pt modelId="{95AE6474-651F-4703-ABBA-D1CA96A231C4}" type="parTrans" cxnId="{04B93D7F-7430-457F-87FB-BA63A9FE1BC3}">
      <dgm:prSet/>
      <dgm:spPr/>
      <dgm:t>
        <a:bodyPr/>
        <a:lstStyle/>
        <a:p>
          <a:endParaRPr lang="en-US"/>
        </a:p>
      </dgm:t>
    </dgm:pt>
    <dgm:pt modelId="{64E46260-1DCA-4183-BAC7-AF0DBC5ED811}" type="sibTrans" cxnId="{04B93D7F-7430-457F-87FB-BA63A9FE1BC3}">
      <dgm:prSet/>
      <dgm:spPr/>
      <dgm:t>
        <a:bodyPr/>
        <a:lstStyle/>
        <a:p>
          <a:endParaRPr lang="en-US"/>
        </a:p>
      </dgm:t>
    </dgm:pt>
    <dgm:pt modelId="{0AC6B4DB-11CC-4164-BF7D-70E2A2ACE3DE}">
      <dgm:prSet/>
      <dgm:spPr/>
      <dgm:t>
        <a:bodyPr/>
        <a:lstStyle/>
        <a:p>
          <a:r>
            <a:rPr lang="en-US"/>
            <a:t>Develop an automated model that can help in making the decision if a particular house should be bought and renovated for making extra profit.</a:t>
          </a:r>
        </a:p>
      </dgm:t>
    </dgm:pt>
    <dgm:pt modelId="{7CAAD436-459A-45E3-80D2-4D19F6F8E59E}" type="parTrans" cxnId="{2E00833A-365C-4984-8DAC-C9AAC789CA41}">
      <dgm:prSet/>
      <dgm:spPr/>
      <dgm:t>
        <a:bodyPr/>
        <a:lstStyle/>
        <a:p>
          <a:endParaRPr lang="en-US"/>
        </a:p>
      </dgm:t>
    </dgm:pt>
    <dgm:pt modelId="{189DE982-BC3B-45F1-8705-BE28D698E11A}" type="sibTrans" cxnId="{2E00833A-365C-4984-8DAC-C9AAC789CA41}">
      <dgm:prSet/>
      <dgm:spPr/>
      <dgm:t>
        <a:bodyPr/>
        <a:lstStyle/>
        <a:p>
          <a:endParaRPr lang="en-US"/>
        </a:p>
      </dgm:t>
    </dgm:pt>
    <dgm:pt modelId="{C6BF4940-C924-4837-A324-E4DA699EBBBE}" type="pres">
      <dgm:prSet presAssocID="{BD719E22-AA6E-4528-8A47-AE1E63D05E48}" presName="Name0" presStyleCnt="0">
        <dgm:presLayoutVars>
          <dgm:dir/>
          <dgm:animLvl val="lvl"/>
          <dgm:resizeHandles val="exact"/>
        </dgm:presLayoutVars>
      </dgm:prSet>
      <dgm:spPr/>
    </dgm:pt>
    <dgm:pt modelId="{8C0A5E49-7D4F-484F-A1BC-1D15ECE087C0}" type="pres">
      <dgm:prSet presAssocID="{FB623C0E-86D9-41FF-B428-68F223663941}" presName="linNode" presStyleCnt="0"/>
      <dgm:spPr/>
    </dgm:pt>
    <dgm:pt modelId="{8D31A5DE-56C5-4414-A015-5EA9A7B19119}" type="pres">
      <dgm:prSet presAssocID="{FB623C0E-86D9-41FF-B428-68F223663941}" presName="parentText" presStyleLbl="solidFgAcc1" presStyleIdx="0" presStyleCnt="2">
        <dgm:presLayoutVars>
          <dgm:chMax val="1"/>
          <dgm:bulletEnabled/>
        </dgm:presLayoutVars>
      </dgm:prSet>
      <dgm:spPr/>
    </dgm:pt>
    <dgm:pt modelId="{1E12FFB7-7755-490A-B85F-CF15EA452345}" type="pres">
      <dgm:prSet presAssocID="{FB623C0E-86D9-41FF-B428-68F223663941}" presName="descendantText" presStyleLbl="alignNode1" presStyleIdx="0" presStyleCnt="2">
        <dgm:presLayoutVars>
          <dgm:bulletEnabled/>
        </dgm:presLayoutVars>
      </dgm:prSet>
      <dgm:spPr/>
    </dgm:pt>
    <dgm:pt modelId="{5DD668C3-3A5B-4F4A-BB8D-508761E3D4A7}" type="pres">
      <dgm:prSet presAssocID="{0BA15B70-9780-46E9-B09E-93D959566625}" presName="sp" presStyleCnt="0"/>
      <dgm:spPr/>
    </dgm:pt>
    <dgm:pt modelId="{C61DA669-7CF4-45A4-AB95-FF397A72196E}" type="pres">
      <dgm:prSet presAssocID="{7E560DDF-531F-49D8-A404-16A99DF461AA}" presName="linNode" presStyleCnt="0"/>
      <dgm:spPr/>
    </dgm:pt>
    <dgm:pt modelId="{6B7230FD-71C9-4E5B-A972-140FEAE0FF84}" type="pres">
      <dgm:prSet presAssocID="{7E560DDF-531F-49D8-A404-16A99DF461AA}" presName="parentText" presStyleLbl="solidFgAcc1" presStyleIdx="1" presStyleCnt="2">
        <dgm:presLayoutVars>
          <dgm:chMax val="1"/>
          <dgm:bulletEnabled/>
        </dgm:presLayoutVars>
      </dgm:prSet>
      <dgm:spPr/>
    </dgm:pt>
    <dgm:pt modelId="{818FD83D-3F16-4A04-8753-5B9BFE51EE41}" type="pres">
      <dgm:prSet presAssocID="{7E560DDF-531F-49D8-A404-16A99DF461AA}" presName="descendantText" presStyleLbl="alignNode1" presStyleIdx="1" presStyleCnt="2">
        <dgm:presLayoutVars>
          <dgm:bulletEnabled/>
        </dgm:presLayoutVars>
      </dgm:prSet>
      <dgm:spPr/>
    </dgm:pt>
  </dgm:ptLst>
  <dgm:cxnLst>
    <dgm:cxn modelId="{2E00833A-365C-4984-8DAC-C9AAC789CA41}" srcId="{7E560DDF-531F-49D8-A404-16A99DF461AA}" destId="{0AC6B4DB-11CC-4164-BF7D-70E2A2ACE3DE}" srcOrd="0" destOrd="0" parTransId="{7CAAD436-459A-45E3-80D2-4D19F6F8E59E}" sibTransId="{189DE982-BC3B-45F1-8705-BE28D698E11A}"/>
    <dgm:cxn modelId="{5BB8FB5C-18B9-4CCE-B51E-F87719233696}" srcId="{BD719E22-AA6E-4528-8A47-AE1E63D05E48}" destId="{FB623C0E-86D9-41FF-B428-68F223663941}" srcOrd="0" destOrd="0" parTransId="{5C98887D-0467-48E5-B6E3-514090014631}" sibTransId="{0BA15B70-9780-46E9-B09E-93D959566625}"/>
    <dgm:cxn modelId="{8FA4E869-879A-460D-859F-3F62FB808D47}" type="presOf" srcId="{27F3387F-C78F-46CE-92ED-72D78B282D8F}" destId="{1E12FFB7-7755-490A-B85F-CF15EA452345}" srcOrd="0" destOrd="0" presId="urn:microsoft.com/office/officeart/2016/7/layout/VerticalHollowActionList"/>
    <dgm:cxn modelId="{04B93D7F-7430-457F-87FB-BA63A9FE1BC3}" srcId="{BD719E22-AA6E-4528-8A47-AE1E63D05E48}" destId="{7E560DDF-531F-49D8-A404-16A99DF461AA}" srcOrd="1" destOrd="0" parTransId="{95AE6474-651F-4703-ABBA-D1CA96A231C4}" sibTransId="{64E46260-1DCA-4183-BAC7-AF0DBC5ED811}"/>
    <dgm:cxn modelId="{E2CB4B91-913A-46D3-9443-BFC8D26388EE}" srcId="{FB623C0E-86D9-41FF-B428-68F223663941}" destId="{27F3387F-C78F-46CE-92ED-72D78B282D8F}" srcOrd="0" destOrd="0" parTransId="{592F7D59-1F10-4D0D-88EA-BE189F09F14C}" sibTransId="{7C0DA306-0A7A-46BA-80CC-A804D7F4D6BB}"/>
    <dgm:cxn modelId="{64DA5AA7-6835-4FFD-8BF9-BE902175545F}" type="presOf" srcId="{0AC6B4DB-11CC-4164-BF7D-70E2A2ACE3DE}" destId="{818FD83D-3F16-4A04-8753-5B9BFE51EE41}" srcOrd="0" destOrd="0" presId="urn:microsoft.com/office/officeart/2016/7/layout/VerticalHollowActionList"/>
    <dgm:cxn modelId="{2B3495B3-258C-4957-BB90-42AEF65394E0}" type="presOf" srcId="{BD719E22-AA6E-4528-8A47-AE1E63D05E48}" destId="{C6BF4940-C924-4837-A324-E4DA699EBBBE}" srcOrd="0" destOrd="0" presId="urn:microsoft.com/office/officeart/2016/7/layout/VerticalHollowActionList"/>
    <dgm:cxn modelId="{44DF69C4-DAB3-4B42-A61F-F29DA8C372FC}" type="presOf" srcId="{FB623C0E-86D9-41FF-B428-68F223663941}" destId="{8D31A5DE-56C5-4414-A015-5EA9A7B19119}" srcOrd="0" destOrd="0" presId="urn:microsoft.com/office/officeart/2016/7/layout/VerticalHollowActionList"/>
    <dgm:cxn modelId="{665AFEF2-6A5E-4164-90C4-F32A236B933E}" type="presOf" srcId="{7E560DDF-531F-49D8-A404-16A99DF461AA}" destId="{6B7230FD-71C9-4E5B-A972-140FEAE0FF84}" srcOrd="0" destOrd="0" presId="urn:microsoft.com/office/officeart/2016/7/layout/VerticalHollowActionList"/>
    <dgm:cxn modelId="{97CC1530-FC49-46E5-B49E-B091F82E3824}" type="presParOf" srcId="{C6BF4940-C924-4837-A324-E4DA699EBBBE}" destId="{8C0A5E49-7D4F-484F-A1BC-1D15ECE087C0}" srcOrd="0" destOrd="0" presId="urn:microsoft.com/office/officeart/2016/7/layout/VerticalHollowActionList"/>
    <dgm:cxn modelId="{CD96EA33-7033-48D8-9C49-0911E17D30F6}" type="presParOf" srcId="{8C0A5E49-7D4F-484F-A1BC-1D15ECE087C0}" destId="{8D31A5DE-56C5-4414-A015-5EA9A7B19119}" srcOrd="0" destOrd="0" presId="urn:microsoft.com/office/officeart/2016/7/layout/VerticalHollowActionList"/>
    <dgm:cxn modelId="{09E21A9A-A136-4428-B642-0ADF1C60EA99}" type="presParOf" srcId="{8C0A5E49-7D4F-484F-A1BC-1D15ECE087C0}" destId="{1E12FFB7-7755-490A-B85F-CF15EA452345}" srcOrd="1" destOrd="0" presId="urn:microsoft.com/office/officeart/2016/7/layout/VerticalHollowActionList"/>
    <dgm:cxn modelId="{0CF51E25-371F-4CEA-A7C2-309411CF22C0}" type="presParOf" srcId="{C6BF4940-C924-4837-A324-E4DA699EBBBE}" destId="{5DD668C3-3A5B-4F4A-BB8D-508761E3D4A7}" srcOrd="1" destOrd="0" presId="urn:microsoft.com/office/officeart/2016/7/layout/VerticalHollowActionList"/>
    <dgm:cxn modelId="{194FBB0B-FB91-48EF-93DB-49A49B3DE89F}" type="presParOf" srcId="{C6BF4940-C924-4837-A324-E4DA699EBBBE}" destId="{C61DA669-7CF4-45A4-AB95-FF397A72196E}" srcOrd="2" destOrd="0" presId="urn:microsoft.com/office/officeart/2016/7/layout/VerticalHollowActionList"/>
    <dgm:cxn modelId="{9E1DC180-1488-4983-9204-AFABED0441BD}" type="presParOf" srcId="{C61DA669-7CF4-45A4-AB95-FF397A72196E}" destId="{6B7230FD-71C9-4E5B-A972-140FEAE0FF84}" srcOrd="0" destOrd="0" presId="urn:microsoft.com/office/officeart/2016/7/layout/VerticalHollowActionList"/>
    <dgm:cxn modelId="{463756B8-EDBF-4F97-B347-6C2497440DB7}" type="presParOf" srcId="{C61DA669-7CF4-45A4-AB95-FF397A72196E}" destId="{818FD83D-3F16-4A04-8753-5B9BFE51EE41}"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C33F27-7E7B-4777-B324-D4ABDC2CD082}"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A35F0060-B676-4E07-8A83-DD48A6092DC0}">
      <dgm:prSet/>
      <dgm:spPr/>
      <dgm:t>
        <a:bodyPr/>
        <a:lstStyle/>
        <a:p>
          <a:r>
            <a:rPr lang="en-US"/>
            <a:t>Decide the Fixed and renovatable features.</a:t>
          </a:r>
        </a:p>
      </dgm:t>
    </dgm:pt>
    <dgm:pt modelId="{E212D1C0-888F-46C2-B859-CF10E3DEF52E}" type="parTrans" cxnId="{ADD0663F-BDD9-4890-9F6E-E1AE9FAE62DF}">
      <dgm:prSet/>
      <dgm:spPr/>
      <dgm:t>
        <a:bodyPr/>
        <a:lstStyle/>
        <a:p>
          <a:endParaRPr lang="en-US"/>
        </a:p>
      </dgm:t>
    </dgm:pt>
    <dgm:pt modelId="{1957A4D5-3519-4070-8674-536C2F40D012}" type="sibTrans" cxnId="{ADD0663F-BDD9-4890-9F6E-E1AE9FAE62DF}">
      <dgm:prSet/>
      <dgm:spPr/>
      <dgm:t>
        <a:bodyPr/>
        <a:lstStyle/>
        <a:p>
          <a:endParaRPr lang="en-US"/>
        </a:p>
      </dgm:t>
    </dgm:pt>
    <dgm:pt modelId="{FBDF9992-14CF-4178-AFF7-1BD35A8B45F0}">
      <dgm:prSet/>
      <dgm:spPr/>
      <dgm:t>
        <a:bodyPr/>
        <a:lstStyle/>
        <a:p>
          <a:r>
            <a:rPr lang="en-US"/>
            <a:t>Dummyfy the Categorical Variables and Standardize the Numerical Variables.  </a:t>
          </a:r>
        </a:p>
      </dgm:t>
    </dgm:pt>
    <dgm:pt modelId="{09362112-14B5-4A07-8A82-A4A7B5DF9C5E}" type="parTrans" cxnId="{C8C82AB4-2EEB-49B2-9335-F6AFD37C8395}">
      <dgm:prSet/>
      <dgm:spPr/>
      <dgm:t>
        <a:bodyPr/>
        <a:lstStyle/>
        <a:p>
          <a:endParaRPr lang="en-US"/>
        </a:p>
      </dgm:t>
    </dgm:pt>
    <dgm:pt modelId="{447188E1-BDE1-4AFF-9D13-826F2A30CE91}" type="sibTrans" cxnId="{C8C82AB4-2EEB-49B2-9335-F6AFD37C8395}">
      <dgm:prSet/>
      <dgm:spPr/>
      <dgm:t>
        <a:bodyPr/>
        <a:lstStyle/>
        <a:p>
          <a:endParaRPr lang="en-US"/>
        </a:p>
      </dgm:t>
    </dgm:pt>
    <dgm:pt modelId="{C914628D-0248-4F46-A331-B50877C34F22}">
      <dgm:prSet/>
      <dgm:spPr/>
      <dgm:t>
        <a:bodyPr/>
        <a:lstStyle/>
        <a:p>
          <a:r>
            <a:rPr lang="en-US" dirty="0"/>
            <a:t>This gives 181 variables for creating the predictive model.</a:t>
          </a:r>
        </a:p>
      </dgm:t>
    </dgm:pt>
    <dgm:pt modelId="{35D1D543-BC3C-4359-AB58-649F2C5F9A3C}" type="parTrans" cxnId="{21F2DD54-5DCB-4CA7-ADEC-93B301A6EF2E}">
      <dgm:prSet/>
      <dgm:spPr/>
      <dgm:t>
        <a:bodyPr/>
        <a:lstStyle/>
        <a:p>
          <a:endParaRPr lang="en-US"/>
        </a:p>
      </dgm:t>
    </dgm:pt>
    <dgm:pt modelId="{1EB58F8A-A668-423F-847E-D5DBD9ECD34D}" type="sibTrans" cxnId="{21F2DD54-5DCB-4CA7-ADEC-93B301A6EF2E}">
      <dgm:prSet/>
      <dgm:spPr/>
      <dgm:t>
        <a:bodyPr/>
        <a:lstStyle/>
        <a:p>
          <a:endParaRPr lang="en-US"/>
        </a:p>
      </dgm:t>
    </dgm:pt>
    <dgm:pt modelId="{52E2BCA9-1FD3-4B7B-9D0F-5DABB85C4663}" type="pres">
      <dgm:prSet presAssocID="{32C33F27-7E7B-4777-B324-D4ABDC2CD082}" presName="linear" presStyleCnt="0">
        <dgm:presLayoutVars>
          <dgm:animLvl val="lvl"/>
          <dgm:resizeHandles val="exact"/>
        </dgm:presLayoutVars>
      </dgm:prSet>
      <dgm:spPr/>
    </dgm:pt>
    <dgm:pt modelId="{0A3C7E8D-62A5-4DBC-809E-CB468B456E83}" type="pres">
      <dgm:prSet presAssocID="{A35F0060-B676-4E07-8A83-DD48A6092DC0}" presName="parentText" presStyleLbl="node1" presStyleIdx="0" presStyleCnt="3">
        <dgm:presLayoutVars>
          <dgm:chMax val="0"/>
          <dgm:bulletEnabled val="1"/>
        </dgm:presLayoutVars>
      </dgm:prSet>
      <dgm:spPr/>
    </dgm:pt>
    <dgm:pt modelId="{BD536BDA-8BE4-4A12-A241-2744F52D22E3}" type="pres">
      <dgm:prSet presAssocID="{1957A4D5-3519-4070-8674-536C2F40D012}" presName="spacer" presStyleCnt="0"/>
      <dgm:spPr/>
    </dgm:pt>
    <dgm:pt modelId="{D19B6CDD-8D3F-4AC3-9C50-62EF6FE733D4}" type="pres">
      <dgm:prSet presAssocID="{FBDF9992-14CF-4178-AFF7-1BD35A8B45F0}" presName="parentText" presStyleLbl="node1" presStyleIdx="1" presStyleCnt="3">
        <dgm:presLayoutVars>
          <dgm:chMax val="0"/>
          <dgm:bulletEnabled val="1"/>
        </dgm:presLayoutVars>
      </dgm:prSet>
      <dgm:spPr/>
    </dgm:pt>
    <dgm:pt modelId="{EDE1A35B-3FDA-498A-B5B2-712564220E1D}" type="pres">
      <dgm:prSet presAssocID="{447188E1-BDE1-4AFF-9D13-826F2A30CE91}" presName="spacer" presStyleCnt="0"/>
      <dgm:spPr/>
    </dgm:pt>
    <dgm:pt modelId="{AD5DF4C8-1175-4171-8BE7-A468BB390808}" type="pres">
      <dgm:prSet presAssocID="{C914628D-0248-4F46-A331-B50877C34F22}" presName="parentText" presStyleLbl="node1" presStyleIdx="2" presStyleCnt="3">
        <dgm:presLayoutVars>
          <dgm:chMax val="0"/>
          <dgm:bulletEnabled val="1"/>
        </dgm:presLayoutVars>
      </dgm:prSet>
      <dgm:spPr/>
    </dgm:pt>
  </dgm:ptLst>
  <dgm:cxnLst>
    <dgm:cxn modelId="{6F148E01-702D-438E-96C7-502EB7893630}" type="presOf" srcId="{32C33F27-7E7B-4777-B324-D4ABDC2CD082}" destId="{52E2BCA9-1FD3-4B7B-9D0F-5DABB85C4663}" srcOrd="0" destOrd="0" presId="urn:microsoft.com/office/officeart/2005/8/layout/vList2"/>
    <dgm:cxn modelId="{ADD0663F-BDD9-4890-9F6E-E1AE9FAE62DF}" srcId="{32C33F27-7E7B-4777-B324-D4ABDC2CD082}" destId="{A35F0060-B676-4E07-8A83-DD48A6092DC0}" srcOrd="0" destOrd="0" parTransId="{E212D1C0-888F-46C2-B859-CF10E3DEF52E}" sibTransId="{1957A4D5-3519-4070-8674-536C2F40D012}"/>
    <dgm:cxn modelId="{21F2DD54-5DCB-4CA7-ADEC-93B301A6EF2E}" srcId="{32C33F27-7E7B-4777-B324-D4ABDC2CD082}" destId="{C914628D-0248-4F46-A331-B50877C34F22}" srcOrd="2" destOrd="0" parTransId="{35D1D543-BC3C-4359-AB58-649F2C5F9A3C}" sibTransId="{1EB58F8A-A668-423F-847E-D5DBD9ECD34D}"/>
    <dgm:cxn modelId="{A95A5784-B5A4-43CA-9E31-779D94211B3E}" type="presOf" srcId="{C914628D-0248-4F46-A331-B50877C34F22}" destId="{AD5DF4C8-1175-4171-8BE7-A468BB390808}" srcOrd="0" destOrd="0" presId="urn:microsoft.com/office/officeart/2005/8/layout/vList2"/>
    <dgm:cxn modelId="{DB7D70B3-0338-47E0-8A13-052E080D73F1}" type="presOf" srcId="{FBDF9992-14CF-4178-AFF7-1BD35A8B45F0}" destId="{D19B6CDD-8D3F-4AC3-9C50-62EF6FE733D4}" srcOrd="0" destOrd="0" presId="urn:microsoft.com/office/officeart/2005/8/layout/vList2"/>
    <dgm:cxn modelId="{C8C82AB4-2EEB-49B2-9335-F6AFD37C8395}" srcId="{32C33F27-7E7B-4777-B324-D4ABDC2CD082}" destId="{FBDF9992-14CF-4178-AFF7-1BD35A8B45F0}" srcOrd="1" destOrd="0" parTransId="{09362112-14B5-4A07-8A82-A4A7B5DF9C5E}" sibTransId="{447188E1-BDE1-4AFF-9D13-826F2A30CE91}"/>
    <dgm:cxn modelId="{50C542E0-52D3-4481-8B08-E7D715BF8B23}" type="presOf" srcId="{A35F0060-B676-4E07-8A83-DD48A6092DC0}" destId="{0A3C7E8D-62A5-4DBC-809E-CB468B456E83}" srcOrd="0" destOrd="0" presId="urn:microsoft.com/office/officeart/2005/8/layout/vList2"/>
    <dgm:cxn modelId="{12FEACB9-EB5F-4923-9355-16F899ACEC6E}" type="presParOf" srcId="{52E2BCA9-1FD3-4B7B-9D0F-5DABB85C4663}" destId="{0A3C7E8D-62A5-4DBC-809E-CB468B456E83}" srcOrd="0" destOrd="0" presId="urn:microsoft.com/office/officeart/2005/8/layout/vList2"/>
    <dgm:cxn modelId="{E162C334-BFA4-4A4A-9E36-AB1A1169234E}" type="presParOf" srcId="{52E2BCA9-1FD3-4B7B-9D0F-5DABB85C4663}" destId="{BD536BDA-8BE4-4A12-A241-2744F52D22E3}" srcOrd="1" destOrd="0" presId="urn:microsoft.com/office/officeart/2005/8/layout/vList2"/>
    <dgm:cxn modelId="{75CB3708-0EFD-4CC6-BE1A-18E2E7BB9C7E}" type="presParOf" srcId="{52E2BCA9-1FD3-4B7B-9D0F-5DABB85C4663}" destId="{D19B6CDD-8D3F-4AC3-9C50-62EF6FE733D4}" srcOrd="2" destOrd="0" presId="urn:microsoft.com/office/officeart/2005/8/layout/vList2"/>
    <dgm:cxn modelId="{72693E43-B4A1-4AA9-82E9-3F9CE13B2F51}" type="presParOf" srcId="{52E2BCA9-1FD3-4B7B-9D0F-5DABB85C4663}" destId="{EDE1A35B-3FDA-498A-B5B2-712564220E1D}" srcOrd="3" destOrd="0" presId="urn:microsoft.com/office/officeart/2005/8/layout/vList2"/>
    <dgm:cxn modelId="{0C8D5869-6E0A-4741-9861-05E201EAF1BE}" type="presParOf" srcId="{52E2BCA9-1FD3-4B7B-9D0F-5DABB85C4663}" destId="{AD5DF4C8-1175-4171-8BE7-A468BB39080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2FFB7-7755-490A-B85F-CF15EA452345}">
      <dsp:nvSpPr>
        <dsp:cNvPr id="0" name=""/>
        <dsp:cNvSpPr/>
      </dsp:nvSpPr>
      <dsp:spPr>
        <a:xfrm>
          <a:off x="1302720" y="517"/>
          <a:ext cx="5210883" cy="28565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106" tIns="725551" rIns="101106" bIns="725551" numCol="1" spcCol="1270" anchor="ctr" anchorCtr="0">
          <a:noAutofit/>
        </a:bodyPr>
        <a:lstStyle/>
        <a:p>
          <a:pPr marL="0" lvl="0" indent="0" algn="l" defTabSz="1066800">
            <a:lnSpc>
              <a:spcPct val="90000"/>
            </a:lnSpc>
            <a:spcBef>
              <a:spcPct val="0"/>
            </a:spcBef>
            <a:spcAft>
              <a:spcPct val="35000"/>
            </a:spcAft>
            <a:buNone/>
          </a:pPr>
          <a:r>
            <a:rPr lang="en-US" sz="2400" kern="1200" dirty="0"/>
            <a:t>Develop an automated valuation model for housing data from Ames using fixed features.</a:t>
          </a:r>
        </a:p>
      </dsp:txBody>
      <dsp:txXfrm>
        <a:off x="1302720" y="517"/>
        <a:ext cx="5210883" cy="2856500"/>
      </dsp:txXfrm>
    </dsp:sp>
    <dsp:sp modelId="{8D31A5DE-56C5-4414-A015-5EA9A7B19119}">
      <dsp:nvSpPr>
        <dsp:cNvPr id="0" name=""/>
        <dsp:cNvSpPr/>
      </dsp:nvSpPr>
      <dsp:spPr>
        <a:xfrm>
          <a:off x="0" y="517"/>
          <a:ext cx="1302720" cy="2856500"/>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36" tIns="282159" rIns="68936" bIns="282159" numCol="1" spcCol="1270" anchor="ctr" anchorCtr="0">
          <a:noAutofit/>
        </a:bodyPr>
        <a:lstStyle/>
        <a:p>
          <a:pPr marL="0" lvl="0" indent="0" algn="ctr" defTabSz="1244600">
            <a:lnSpc>
              <a:spcPct val="90000"/>
            </a:lnSpc>
            <a:spcBef>
              <a:spcPct val="0"/>
            </a:spcBef>
            <a:spcAft>
              <a:spcPct val="35000"/>
            </a:spcAft>
            <a:buNone/>
          </a:pPr>
          <a:r>
            <a:rPr lang="en-US" sz="2800" kern="1200" dirty="0"/>
            <a:t>Predict</a:t>
          </a:r>
        </a:p>
      </dsp:txBody>
      <dsp:txXfrm>
        <a:off x="0" y="517"/>
        <a:ext cx="1302720" cy="2856500"/>
      </dsp:txXfrm>
    </dsp:sp>
    <dsp:sp modelId="{818FD83D-3F16-4A04-8753-5B9BFE51EE41}">
      <dsp:nvSpPr>
        <dsp:cNvPr id="0" name=""/>
        <dsp:cNvSpPr/>
      </dsp:nvSpPr>
      <dsp:spPr>
        <a:xfrm>
          <a:off x="1302720" y="3028408"/>
          <a:ext cx="5210883" cy="28565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106" tIns="725551" rIns="101106" bIns="725551" numCol="1" spcCol="1270" anchor="ctr" anchorCtr="0">
          <a:noAutofit/>
        </a:bodyPr>
        <a:lstStyle/>
        <a:p>
          <a:pPr marL="0" lvl="0" indent="0" algn="l" defTabSz="1066800">
            <a:lnSpc>
              <a:spcPct val="90000"/>
            </a:lnSpc>
            <a:spcBef>
              <a:spcPct val="0"/>
            </a:spcBef>
            <a:spcAft>
              <a:spcPct val="35000"/>
            </a:spcAft>
            <a:buNone/>
          </a:pPr>
          <a:r>
            <a:rPr lang="en-US" sz="2400" kern="1200"/>
            <a:t>Develop an automated model that can help in making the decision if a particular house should be bought and renovated for making extra profit.</a:t>
          </a:r>
        </a:p>
      </dsp:txBody>
      <dsp:txXfrm>
        <a:off x="1302720" y="3028408"/>
        <a:ext cx="5210883" cy="2856500"/>
      </dsp:txXfrm>
    </dsp:sp>
    <dsp:sp modelId="{6B7230FD-71C9-4E5B-A972-140FEAE0FF84}">
      <dsp:nvSpPr>
        <dsp:cNvPr id="0" name=""/>
        <dsp:cNvSpPr/>
      </dsp:nvSpPr>
      <dsp:spPr>
        <a:xfrm>
          <a:off x="0" y="3028408"/>
          <a:ext cx="1302720" cy="2856500"/>
        </a:xfrm>
        <a:prstGeom prst="rect">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36" tIns="282159" rIns="68936" bIns="282159" numCol="1" spcCol="1270" anchor="ctr" anchorCtr="0">
          <a:noAutofit/>
        </a:bodyPr>
        <a:lstStyle/>
        <a:p>
          <a:pPr marL="0" lvl="0" indent="0" algn="ctr" defTabSz="1244600">
            <a:lnSpc>
              <a:spcPct val="90000"/>
            </a:lnSpc>
            <a:spcBef>
              <a:spcPct val="0"/>
            </a:spcBef>
            <a:spcAft>
              <a:spcPct val="35000"/>
            </a:spcAft>
            <a:buNone/>
          </a:pPr>
          <a:r>
            <a:rPr lang="en-US" sz="2800" kern="1200" dirty="0"/>
            <a:t>Predict</a:t>
          </a:r>
        </a:p>
      </dsp:txBody>
      <dsp:txXfrm>
        <a:off x="0" y="3028408"/>
        <a:ext cx="1302720" cy="2856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C7E8D-62A5-4DBC-809E-CB468B456E83}">
      <dsp:nvSpPr>
        <dsp:cNvPr id="0" name=""/>
        <dsp:cNvSpPr/>
      </dsp:nvSpPr>
      <dsp:spPr>
        <a:xfrm>
          <a:off x="0" y="78612"/>
          <a:ext cx="6513603" cy="18460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Decide the Fixed and renovatable features.</a:t>
          </a:r>
        </a:p>
      </dsp:txBody>
      <dsp:txXfrm>
        <a:off x="90116" y="168728"/>
        <a:ext cx="6333371" cy="1665808"/>
      </dsp:txXfrm>
    </dsp:sp>
    <dsp:sp modelId="{D19B6CDD-8D3F-4AC3-9C50-62EF6FE733D4}">
      <dsp:nvSpPr>
        <dsp:cNvPr id="0" name=""/>
        <dsp:cNvSpPr/>
      </dsp:nvSpPr>
      <dsp:spPr>
        <a:xfrm>
          <a:off x="0" y="2019692"/>
          <a:ext cx="6513603" cy="184604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Dummyfy the Categorical Variables and Standardize the Numerical Variables.  </a:t>
          </a:r>
        </a:p>
      </dsp:txBody>
      <dsp:txXfrm>
        <a:off x="90116" y="2109808"/>
        <a:ext cx="6333371" cy="1665808"/>
      </dsp:txXfrm>
    </dsp:sp>
    <dsp:sp modelId="{AD5DF4C8-1175-4171-8BE7-A468BB390808}">
      <dsp:nvSpPr>
        <dsp:cNvPr id="0" name=""/>
        <dsp:cNvSpPr/>
      </dsp:nvSpPr>
      <dsp:spPr>
        <a:xfrm>
          <a:off x="0" y="3960773"/>
          <a:ext cx="6513603" cy="184604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This gives 181 variables for creating the predictive model.</a:t>
          </a:r>
        </a:p>
      </dsp:txBody>
      <dsp:txXfrm>
        <a:off x="90116" y="4050889"/>
        <a:ext cx="6333371" cy="166580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9-01-29T00:25:15.847"/>
    </inkml:context>
    <inkml:brush xml:id="br0">
      <inkml:brushProperty name="width" value="0.05292" units="cm"/>
      <inkml:brushProperty name="height" value="0.05292" units="cm"/>
      <inkml:brushProperty name="color" value="#FF0000"/>
    </inkml:brush>
  </inkml:definitions>
  <inkml:trace contextRef="#ctx0" brushRef="#br0">13370 10740 0,'0'0'31,"-25"0"0,25-24 0,0 24-15,-25 0 31,0 0-1,-24 0-30,24 24 0,-25-24-16,-24 0 15,24 25 1,-24-25-1,24 25 1,1 0-16,-26 0 16,50 24-1,-24-49 1,-1 25-1,1 25-15,24-50 16,-25 49 0,1-24-1,-51 74-15,26 50 16,0 25-1,-1-25 1,25-25 0,26-25-16,24-25 15,-25 25 1,0-24-1,25-1 1,0 26-16,0-1 16,0-50-1,0 26 1,0-26-16,25 1 15,24 0 1,26 24 0,-1-49-1,-24 24-15,24-24 16,-24-25-1,0 0 1,24 25 0,-24 0-16,-1-25 15,1 25 1,24-25-1,-24 0 1,24 0-16,25 0 16,1 0-1,-26 0 1,1 0-16,24-50 15,-74 50 1,-1-50 0,26 26-1,-25-51-15,0 26 16,24-26-1,26-74 1,49-49 0,99 49-16,-99-25 15,0 50 1,-50 50-1,-49 24 1,0-24-16,-25 24 16,0 1-1,0 24 1,0-99-16,0 74 15,-50-49 1,-24-25 0,-1 50-1,26-50-15,-26 49 16,51 1-1,-1-25 1,-25-50 0,1 50-16,-1 24 15,-24 1 1,24 49-1,0 0-15,26 0 16,-26 25 0,25 0-1,-24-24 1,-1 24-16,0 0 15,26 0 1,-26 0 0,-49 74-1,49 0-15,0 1 16,1-26-1,24 1 1,0 0-16,25-26 16,-25 26-1,1-25 1,24-25-1,0 25-15,0-1 16,0-24 46</inkml:trace>
  <inkml:trace contextRef="#ctx0" brushRef="#br0" timeOffset="2521.82">5011 5904 0,'49'24'15,"1"-24"1,-1 25-1,100-25-15,74 75 16,75-1 0,25 100-1,396 173 1,-173-49-16,-249-50 15,-98-124 1,98 24 0,125-48-16,-100-1 15,-49 25 1,-49-25-1,-51-25 1,-24-24-16,-25 0 16,-50 24-1,51 1 1,-1 49-1,-25 0-15,25 24 16,-25-48 0,-25 24-1,-24-75 1,24-24-16,-24 74 15,24-49 1,1 24 0,49 50-16,50 25 15,-26 74 1,-24 1-1,-24-76 1,-26 1-16,-24-49 16,-1-26-1,1 50 1,-1-50-1,-24 50-15,25 50 16,24 74 0,-24-74-1,24-25 1,1-25-16,-26-50 15,51 50 1,24 0 0,24 74-16,-73-24 15,-1-50 1,-74-74-1,0-100 1,0-24 0,0 24-1,-25 0 1</inkml:trace>
  <inkml:trace contextRef="#ctx0" brushRef="#br0" timeOffset="9281.178">16966 13295 0,'-24'0'0,"-1"0"15,-25 0 1,50 0 0,-25 0-1,1 0-15,-1 0 16,25 0-1,-25 0 1,-25 0 0,26 0-16,-26 25 15,-24-25 1,-1 0-1,50 0 1,1 25-16,-26-25 16,50 0-1,-25 25 1,25 0-16,-25-25 15,25 24 1,-25 1 0,1 0-1,-1 49-15,25-49 16,-25 0-1,25 49 1,-25-74 0,25 25-16,0 0 15,0 0 1,0-25-1,0 25 1,0-25 0,0 24-1,0 1 1,0-25-16,25 0 15,-25 25 1,0-25 0,25 25-1,-25-25-15,25 0 16,-1 25-1,-24-1 1,25-24 0,-25 0-16,25 25 15,-25-25 1,25 0-1,0 0-15,49 25 16,-49-25 0,0 0-1,0 0 1,-1 0-16,1 0 15,0 0 1,-25 0 0,25 0-1,0 0-15,-1 0 16,-24 0-1,25 0 1,0 0 0,0 0-1,-25 0 1,49 0-1,1-25-15,-25 0 16,49 25 0,-49-24-1,0-1 1,0 25-16,-1 0 15,1 0 1,-25 0 0,50-25-1,-50 25-15,0-25 16,25 25-1,-25-25 1,0 25 0,0 0-16,0-24 78,0 24-47,0-25-31,0 0 15,0 0 1,0-24 0,0-1-1,0 0-15,-25-24 16,0 49-1,-25-24 1,26 24-16,-26-25 16,25 50-1,0 0 1,25 0-1,-24 0-15,24 0 16,-25 0 0,25 0-1,-25 0 1,0 0 15,25-25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9-01-29T00:25:53.261"/>
    </inkml:context>
    <inkml:brush xml:id="br0">
      <inkml:brushProperty name="width" value="0.05292" units="cm"/>
      <inkml:brushProperty name="height" value="0.05292" units="cm"/>
      <inkml:brushProperty name="color" value="#FF0000"/>
    </inkml:brush>
  </inkml:definitions>
  <inkml:trace contextRef="#ctx0" brushRef="#br0">20762 17115 0,'0'0'47,"0"0"62,0 0-93,24 0 15,1 0-15,-25 0 15,50 0 0,-25 0-15,-1 0-1,26 0-15,0 0 16,74 0-1,24 0 1,-48 0 0,-26 0-16,-24 0 15,-1 0 1,1 0-1,-1 0 1,-24 0-16,25 0 16,-25 0-1,0 0 1,-1 0-16,1 0 15,0 0 1,25 0 0,-50 0-1,24 0-15,1 0 63,-25 0-63,0 25 31,0-25 0,0 25-15</inkml:trace>
  <inkml:trace contextRef="#ctx0" brushRef="#br0" timeOffset="2668.838">21580 18207 0,'0'0'63,"-25"0"-48,25-25 63,0 25-78,0 0 63,0 0-48,25 0 17,0 0-32,-25 0 15,49 0 1,76 0-1,-26 0 1,0 0-16,-25 0 16,-24 0-1,0 0 1,24 0-1,-49 0-15,0 0 16,24 0 0,-49 0-1,25 0 1,-25 0-1,25 0 17</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9-01-29T00:26:05.906"/>
    </inkml:context>
    <inkml:brush xml:id="br0">
      <inkml:brushProperty name="width" value="0.05292" units="cm"/>
      <inkml:brushProperty name="height" value="0.05292" units="cm"/>
      <inkml:brushProperty name="color" value="#FF0000"/>
    </inkml:brush>
  </inkml:definitions>
  <inkml:trace contextRef="#ctx0" brushRef="#br0">13469 15032 0,'0'0'234,"0"0"-203,0 0 16,25 0-16,0 0-31,-1-50 16,26 0-1,-25-49 1,24 0-1,1 0-15,-25 0 16,24 24 0,1 26-1,24-26 1,26-24-16,24 0 15,-50 49 1,0-24 0,26-50-16,-75 49 15,49-49 1,-24 25-1,49 0 1,-50 49-16,51-49 16,24 25-1,49-26 1,1-49-1,0-99-15,-1-24 16,-24 24 0,0 49-1,99 1-15,149-26 16,-25-73-1,-75-75 1,-73 148 0,49 51-16,24 49 15,-24 0 1,-99 49-1,-25-24 1,-25 0-16,49-75 16,50-74-1,149 25 1,-347 198 233,50-124-233,49-99 0,248-149-1,422-644-15,-199 148 16,149 149-1,0 24 1,-248 125 0,-273 297-16,-74 125 15,-25 49 1,-49 24-1,24 26 1,50 0-16,0-26 16,-25 26-1,-75 24 1,26 1-1,-51-1-15,26 25 16,-50 0 0,25 25-1,-25-24-15,0 24 47,0 24-31,0-24-1,0 0 1,0 25-1</inkml:trace>
  <inkml:trace contextRef="#ctx0" brushRef="#br0" timeOffset="7528.456">30683 5234 0,'0'-50'16,"-24"-24"-16,24 24 15,0-24 1,-25 24-1,0 1 1,-25-1-16,1-25 16,-26-49-1,-24-24 1,-75-51-1,50 50-15,25 25 16,50 25 0,-26 50-1,26-1 1,-51-24-16,51 49 15,-26-25 1,-73 0 0,-26-24-1,-25 24-15,75 26 16,25-26-1,25 0 1,24 26-16,1-1 16,-1 0-1,-24 0 1,-1 25-1,-24 0-15,-99 0 16,73 50 0,26-25-1,25 24 1,24-24-16,1 0 15,-1 24 1,0-24 0,26 0-16,-26 25 15,0-1 1,26-24-1,-51 50 1,1 49-16,24-25 16,-24 50-1,-1-1 1,51-24-1,24-49-15,0-1 16,0-24 0,0 24-1,99 50 1,-25 100-16,50 24 15,-49 0 1,-26-149 0,26 25-16,-26 0 15,1-25 1,-1 25-1,1 0 1,0 25-16,24 25 16,25-50-1,1 0 1,48-25-1,-24-25-15,-24 1 16,-26-26 0,0 1-1,-24-25-15,-25 0 16,24-1-1,-24 1 1,50 25 0,-26-50-16,1 49 15,24-24 1,1 0-1,49-25 1,-25 0-16,0 0 16,-24 0-1,-1 0 1,0 25-1,1-25-15,-1 0 16,50 0 0,25 0-1,-50-25-15,25-25 16,-74 50-1,-25-24 1,24-1 0,-49 25-16,50-25 15,-25 25 1,0-25-1,24-24 1,-24 24-16,25 0 16,-50 0-1,24 0 1,-24 25-1,50-49-15,0 24 16,24-74 0,0-50-1,-74 99-15,25 25 16,0 1-1,-25-1 1,0 25 0,0-25-16,25-25 15,0 1 1,24-1-1,-24-24 1,-25 49-16,0 0 16,0 0-1,25 1 1,-25-26-1,0 25 1,0-74 15,25 0-31,-25 49 16,24 25-1,-24 1 1,0 24 0,0-25-16,0 0 15,0 0 1,0 25-1,0-50 1,0 50-16,0-24 16,0 24-1,0-25 1,0 0-16,0-25 15,0-24 1,0 49 0,0 0-1,0 1-15,0-26 16,0 50-1,0-25 1,0 25 0,0-25-16,0 1 15,0 24 1,-24-25-1,24 25 1,0-25-16,-25 0 16,25 25-1,-25 0 1,0-25-16,25 25 15,-25-24 1,1-1 0,-1 25-1,-25-25-15,50 0 16,-49 0-1,49 25 1,-25-24 0,0 24-16,25 0 15,-25-25 32,25 0-47,0 0 16,-25 25-1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9-01-29T00:26:41.418"/>
    </inkml:context>
    <inkml:brush xml:id="br0">
      <inkml:brushProperty name="width" value="0.05292" units="cm"/>
      <inkml:brushProperty name="height" value="0.05292" units="cm"/>
      <inkml:brushProperty name="color" value="#FF0000"/>
    </inkml:brush>
  </inkml:definitions>
  <inkml:trace contextRef="#ctx0" brushRef="#br0">13469 3274 0,'25'0'16,"-25"0"15,25 0-31,-1 0 15,-24 0 1,25 0 0,-25 0-1,50 0-15,-25 0 16,24 0-1,-24 0 1,49 0 0,-24 0-16,24 0 15,75 0 1,25 0-1,-75 0 1,-24 0-16,-26 0 16,26 0-1,-75 0 1,49 0-1,-49 0 1,25 0 15,-25 0-31,0 25 78</inkml:trace>
  <inkml:trace contextRef="#ctx0" brushRef="#br0" timeOffset="3088.392">20439 3597 0,'25'0'78,"0"0"-31,24 0 0,125 0-32,0 24 1,-26 1 0,26-25-1,148 0-15,51 0 16,-51 0-1,75 0 1,99 0 0,-198 25-16,-125-25 15,-74 25 1,-24-25-1,-75 25-15,25 0 16,-25-25 15,0 0-15,0 24 31</inkml:trace>
  <inkml:trace contextRef="#ctx0" brushRef="#br0" timeOffset="8940.635">30187 9872 0,'0'-25'31,"0"25"16,0 0-32,-25-49 32,-24 49-31,-26-25-16,-24 0 15,25 0 1,24 1 0,1 24-1,-1 0-15,-24-25 16,-1 0-1,-74 0 1,-24 0 0,49 25-16,49-24 15,1 24 1,-1 0-1,26 0-15,-26-25 16,1 25 0,-25 0-1,0 0 1,24 0-16,1 0 15,24 0 1,25 0 0,-24 0-1,24 0-15,0 25 16,0-1-1,1 1 1,-26 0-16,0-25 16,25 50-1,-49-26 1,74 1-1,-50 25-15,26 24 16,-1 1 0,25-26-1,0 1 1,0 0-16,25-26 15,24 51 1,-24-50 0,0 24-1,0-24-15,-1 0 16,1 49-1,25-24 1,-25 74-16,24-50 16,-24-24-1,-25-1 1,25 1-1,0-25-15,0 24 16,24-24 0,-24 25-1,25-50 1,49 25-16,-50-25 15,1 24 1,0-24 0,-1 0-1,1 0-15,-1 0 16,-24 0-1,25 0 1,24 0-16,1-24 16,24-1-1,50 25 1,-50 0-1,25-50-15,-50 25 16,-24-24 0,24-1-1,1-24 1,24-1-16,-25 1 15,75 24 1,0-24 0,-25-25-16,-25 49 15,-74 25 1,0 1-1,0 24 1,0-25-16,-25-25 47,24 25-32,-24-24-15,0 49 32,0-25-17,0 25 1,0-50-1,0 25 1,0 1 0,0-26-16,-24 50 15,24-25 1,-25 0-1,0 25 1,0-49-16,-49 49 16,-1-25-1,1 0 1,24 0-1,-24 25-15,24-24 16,25 24 0,-24 0-1,-1-25 1,1 0-16,-1 25 15,0 0 1,50 0 0,-24 0-16</inkml:trace>
  <inkml:trace contextRef="#ctx0" brushRef="#br0" timeOffset="12656.107">22920 10592 0,'0'0'171,"0"0"-155,24 0-1,1 0 1,50 0 0,-51 0-16,26 0 15,-25 0 1,24 0-1,-49 0-15,25 0 16,0 0 0,0 0-1,24 0 1,-24 24-16,25-24 15,-1 0 1,26 0 0,-50 0-1,24 0-15,-24 0 16,25 0-1,-50 0 1,24 0 0,-24 0-16,25 0 15,0 0 32,-25 0 171,25 0-171,-25 0-31,25 0-16,-1 0 15,-24 0 17,25 0-17,0 0 1,0 0-1,0 0 1,-25 0-16,25 0 16,-25 0-1,24 0 1,1 0-1,-25 0-15,25 0 32,-25 0-1,25 0 0,0 0-15,-25 0-1,0 0 126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9-01-29T00:27:01.605"/>
    </inkml:context>
    <inkml:brush xml:id="br0">
      <inkml:brushProperty name="width" value="0.05292" units="cm"/>
      <inkml:brushProperty name="height" value="0.05292" units="cm"/>
      <inkml:brushProperty name="color" value="#FF0000"/>
    </inkml:brush>
  </inkml:definitions>
  <inkml:trace contextRef="#ctx0" brushRef="#br0">12402 7169 0,'0'0'78,"0"0"-46,0 0-17,25 0 1,0 0-16,-25 0 15,25 0 1,0 0 0,-1 0-1,1 0-15,-25 0 16,50 0-1,-25 0 1,24 0-16,26 0 16,-26 0-1,26 0 1,-1 0-1,-24 0-15,-26 0 16,1 0 0,0 24-1,0-24 1,24 0-16,-24 0 15,25 0 1,0 0 0,-1 0-1,1 0-15,-50 0 16,49 0-1,-24 0 1,0 0-16,-25 0 16,25 0-1,-25 0 1,25 0-1,-1 0 1,-24 0 0,25 25-1,0-25 1,-25 0-16,50 0 15,-1 0 1,-24 0 0,0 0-1,24 0-15,-49 0 16,25 0-1,-25 0 1,25 0-16,0 0 16,-25 0-1,25 0 16,-25 0-31,24 0 32,1 0-17,-25 0 1,25 0-1,-25 0 17,0 0 560,25 0-373,-25 0-204,25 0-15,-1 0 16,1 0 0,-25 0-1,25 0-15,0 0 16</inkml:trace>
  <inkml:trace contextRef="#ctx0" brushRef="#br0" timeOffset="4676.593">3051 8434 0,'25'0'78,"0"0"-62,-1 0 0,26 0-1,0 0 1,24 0-16,75 0 15,-50 0 1,25 0 0,-49 0-1,24 0-15,74 0 16,1-25-1,-50 25 1,-50 0 0,-24 0-16,-25 0 15,0 0 1,24 0-1,-49 0 1,25 0-16,0 0 16,0 0 15,-25 0 0</inkml:trace>
  <inkml:trace contextRef="#ctx0" brushRef="#br0" timeOffset="12528.09">8905 10914 0,'0'0'46,"0"0"48,0 0-78,0 0-1,25 0 16,-25 0-15,24 0 15,-24 0-15,25 0-1,0 0-15,-25 0 16,25 0 15,-25 0 0,25 0 1,0 0-17,-25 0-15,24 0 16,1 0-1,25 0 1,24 0-16,-24 0 16,-1 0-1,1 0 1,-25 25-1,0-25-15,-25 0 16,49 0 0,-49 0-1,25 0 1,0 0-16,0 0 15,-25 0 1,24 25 0,26-25-1,-25 0-15,24 0 16,1 0-1,0 0 1,-50 0-16,24 0 16,-24 0-1,25 0 1,0 0-1,-25 0-15,25 0 16,-25 0 0,0 0-1,25 0 1,-1 0-16,-24 0 47,25 0-32,-25 0 32,0 24-31,25-24 30,-25 0 1,25 0-31,0 0-1,-25 0 1,25 0 0,-25 0-16,24 0 31,1 0 16,25 0-32,-50 0 1,25 0-1,-25 0-15,24 0 16,-24 0 0,25 0-1,0 0 1,-25 0-1,25 0 1,-25 0 0,25 0-16,-1 0 15,-24 0 1,25 0-1,0 0 1,0 0-16,-25 0 16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9-01-29T00:27:38.043"/>
    </inkml:context>
    <inkml:brush xml:id="br0">
      <inkml:brushProperty name="width" value="0.05292" units="cm"/>
      <inkml:brushProperty name="height" value="0.05292" units="cm"/>
      <inkml:brushProperty name="color" value="#FF0000"/>
    </inkml:brush>
  </inkml:definitions>
  <inkml:trace contextRef="#ctx0" brushRef="#br0">8458 7417 0,'0'0'47,"0"0"-47,25 0 16,-25 0 31,25 0-32,-25 0 1,50 0-1,24 0 1,50 0-16,0 0 16,0 24-1,-49-24 1,-1 25-1,0-25-15,50 0 16,50 0 0,-25 0-1,-50 0-15,50 0 16,-50 0-1,100 0 1,-26-25 0,1 25-16,-75 0 15,-25 0 1,1 0-1,-1 0 1,-24 0-16,-1 0 16,26 0-1,49 0 1,50 0-1,-26 0-15,-24 0 16,-49 0 0,24 0-1,50 0 1,0 0-16,24 25 15,-73 0 1,24-25 0,-75 0-16,1 25 15,-25-25 1,-1 25-1,1-25 1,0 0-16,-25 0 16,25 0-1,-25 0 16,0 0 63,49-25-78</inkml:trace>
  <inkml:trace contextRef="#ctx0" brushRef="#br0" timeOffset="1832.232">17462 7367 0,'25'0'16,"25"0"-1,0 0-15,-1 0 16,1 0-1,-1 0 1,-49 0 0,25 0-16,25 0 15,-1 0 1,26 0-1,-1 0-15,25 0 16,-24 0 0,-1 0-1,-24 0 1,-25 0-16,24 0 15,26 0 1,-26 0 0,-24 0-1,0 0-15,0-25 16,-25 25 124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B647-5C6D-4380-9E4C-B5AEC2C4A3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864E7E-5647-4765-896C-093710F624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A835E9-5A5F-4668-91A7-A0D76AAE29D7}"/>
              </a:ext>
            </a:extLst>
          </p:cNvPr>
          <p:cNvSpPr>
            <a:spLocks noGrp="1"/>
          </p:cNvSpPr>
          <p:nvPr>
            <p:ph type="dt" sz="half" idx="10"/>
          </p:nvPr>
        </p:nvSpPr>
        <p:spPr/>
        <p:txBody>
          <a:bodyPr/>
          <a:lstStyle/>
          <a:p>
            <a:fld id="{14E29D3F-81A8-47BC-9972-46CECA67589A}" type="datetimeFigureOut">
              <a:rPr lang="en-US" smtClean="0"/>
              <a:t>1/29/2019</a:t>
            </a:fld>
            <a:endParaRPr lang="en-US"/>
          </a:p>
        </p:txBody>
      </p:sp>
      <p:sp>
        <p:nvSpPr>
          <p:cNvPr id="5" name="Footer Placeholder 4">
            <a:extLst>
              <a:ext uri="{FF2B5EF4-FFF2-40B4-BE49-F238E27FC236}">
                <a16:creationId xmlns:a16="http://schemas.microsoft.com/office/drawing/2014/main" id="{F74410EB-8A99-4B76-9E00-8702EBF1D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74025-E77F-44A7-9954-1256767C9616}"/>
              </a:ext>
            </a:extLst>
          </p:cNvPr>
          <p:cNvSpPr>
            <a:spLocks noGrp="1"/>
          </p:cNvSpPr>
          <p:nvPr>
            <p:ph type="sldNum" sz="quarter" idx="12"/>
          </p:nvPr>
        </p:nvSpPr>
        <p:spPr/>
        <p:txBody>
          <a:bodyPr/>
          <a:lstStyle/>
          <a:p>
            <a:fld id="{E3580788-929A-4EBE-9193-686DA798129C}" type="slidenum">
              <a:rPr lang="en-US" smtClean="0"/>
              <a:t>‹#›</a:t>
            </a:fld>
            <a:endParaRPr lang="en-US"/>
          </a:p>
        </p:txBody>
      </p:sp>
    </p:spTree>
    <p:extLst>
      <p:ext uri="{BB962C8B-B14F-4D97-AF65-F5344CB8AC3E}">
        <p14:creationId xmlns:p14="http://schemas.microsoft.com/office/powerpoint/2010/main" val="97017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A27C-5BC2-4C24-B1F5-1A306CAC37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038453-463F-4E45-9253-4A7550EC9D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422A4-79C2-41AD-900C-FE76098398ED}"/>
              </a:ext>
            </a:extLst>
          </p:cNvPr>
          <p:cNvSpPr>
            <a:spLocks noGrp="1"/>
          </p:cNvSpPr>
          <p:nvPr>
            <p:ph type="dt" sz="half" idx="10"/>
          </p:nvPr>
        </p:nvSpPr>
        <p:spPr/>
        <p:txBody>
          <a:bodyPr/>
          <a:lstStyle/>
          <a:p>
            <a:fld id="{14E29D3F-81A8-47BC-9972-46CECA67589A}" type="datetimeFigureOut">
              <a:rPr lang="en-US" smtClean="0"/>
              <a:t>1/29/2019</a:t>
            </a:fld>
            <a:endParaRPr lang="en-US"/>
          </a:p>
        </p:txBody>
      </p:sp>
      <p:sp>
        <p:nvSpPr>
          <p:cNvPr id="5" name="Footer Placeholder 4">
            <a:extLst>
              <a:ext uri="{FF2B5EF4-FFF2-40B4-BE49-F238E27FC236}">
                <a16:creationId xmlns:a16="http://schemas.microsoft.com/office/drawing/2014/main" id="{6AA13C05-16D9-49D1-A6CA-E64F0C837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674DC-E38E-4235-9AC6-A6B486054188}"/>
              </a:ext>
            </a:extLst>
          </p:cNvPr>
          <p:cNvSpPr>
            <a:spLocks noGrp="1"/>
          </p:cNvSpPr>
          <p:nvPr>
            <p:ph type="sldNum" sz="quarter" idx="12"/>
          </p:nvPr>
        </p:nvSpPr>
        <p:spPr/>
        <p:txBody>
          <a:bodyPr/>
          <a:lstStyle/>
          <a:p>
            <a:fld id="{E3580788-929A-4EBE-9193-686DA798129C}" type="slidenum">
              <a:rPr lang="en-US" smtClean="0"/>
              <a:t>‹#›</a:t>
            </a:fld>
            <a:endParaRPr lang="en-US"/>
          </a:p>
        </p:txBody>
      </p:sp>
    </p:spTree>
    <p:extLst>
      <p:ext uri="{BB962C8B-B14F-4D97-AF65-F5344CB8AC3E}">
        <p14:creationId xmlns:p14="http://schemas.microsoft.com/office/powerpoint/2010/main" val="62970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E0E9B5-7F6C-46B9-985F-0D766406DD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377327-B252-4814-BF0C-002724B479A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4D96F-C6D8-4E68-A6CA-512EBDEF59C1}"/>
              </a:ext>
            </a:extLst>
          </p:cNvPr>
          <p:cNvSpPr>
            <a:spLocks noGrp="1"/>
          </p:cNvSpPr>
          <p:nvPr>
            <p:ph type="dt" sz="half" idx="10"/>
          </p:nvPr>
        </p:nvSpPr>
        <p:spPr/>
        <p:txBody>
          <a:bodyPr/>
          <a:lstStyle/>
          <a:p>
            <a:fld id="{14E29D3F-81A8-47BC-9972-46CECA67589A}" type="datetimeFigureOut">
              <a:rPr lang="en-US" smtClean="0"/>
              <a:t>1/29/2019</a:t>
            </a:fld>
            <a:endParaRPr lang="en-US"/>
          </a:p>
        </p:txBody>
      </p:sp>
      <p:sp>
        <p:nvSpPr>
          <p:cNvPr id="5" name="Footer Placeholder 4">
            <a:extLst>
              <a:ext uri="{FF2B5EF4-FFF2-40B4-BE49-F238E27FC236}">
                <a16:creationId xmlns:a16="http://schemas.microsoft.com/office/drawing/2014/main" id="{FF1E1FB3-5189-446E-BBE8-35626BBCE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907DF-7636-4365-934B-D8FF56E1A33A}"/>
              </a:ext>
            </a:extLst>
          </p:cNvPr>
          <p:cNvSpPr>
            <a:spLocks noGrp="1"/>
          </p:cNvSpPr>
          <p:nvPr>
            <p:ph type="sldNum" sz="quarter" idx="12"/>
          </p:nvPr>
        </p:nvSpPr>
        <p:spPr/>
        <p:txBody>
          <a:bodyPr/>
          <a:lstStyle/>
          <a:p>
            <a:fld id="{E3580788-929A-4EBE-9193-686DA798129C}" type="slidenum">
              <a:rPr lang="en-US" smtClean="0"/>
              <a:t>‹#›</a:t>
            </a:fld>
            <a:endParaRPr lang="en-US"/>
          </a:p>
        </p:txBody>
      </p:sp>
    </p:spTree>
    <p:extLst>
      <p:ext uri="{BB962C8B-B14F-4D97-AF65-F5344CB8AC3E}">
        <p14:creationId xmlns:p14="http://schemas.microsoft.com/office/powerpoint/2010/main" val="274876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BFB1-FFC9-4042-9C8A-2B56A16016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B8E484-2585-4099-9700-325212E9AA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0CAD6-3845-4DA0-B3BC-393B44D1F270}"/>
              </a:ext>
            </a:extLst>
          </p:cNvPr>
          <p:cNvSpPr>
            <a:spLocks noGrp="1"/>
          </p:cNvSpPr>
          <p:nvPr>
            <p:ph type="dt" sz="half" idx="10"/>
          </p:nvPr>
        </p:nvSpPr>
        <p:spPr/>
        <p:txBody>
          <a:bodyPr/>
          <a:lstStyle/>
          <a:p>
            <a:fld id="{14E29D3F-81A8-47BC-9972-46CECA67589A}" type="datetimeFigureOut">
              <a:rPr lang="en-US" smtClean="0"/>
              <a:t>1/29/2019</a:t>
            </a:fld>
            <a:endParaRPr lang="en-US"/>
          </a:p>
        </p:txBody>
      </p:sp>
      <p:sp>
        <p:nvSpPr>
          <p:cNvPr id="5" name="Footer Placeholder 4">
            <a:extLst>
              <a:ext uri="{FF2B5EF4-FFF2-40B4-BE49-F238E27FC236}">
                <a16:creationId xmlns:a16="http://schemas.microsoft.com/office/drawing/2014/main" id="{CAAE8A3B-F130-4DF4-8C3A-C0C792B38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F326B-05A0-421B-9DBD-28475F5E1F81}"/>
              </a:ext>
            </a:extLst>
          </p:cNvPr>
          <p:cNvSpPr>
            <a:spLocks noGrp="1"/>
          </p:cNvSpPr>
          <p:nvPr>
            <p:ph type="sldNum" sz="quarter" idx="12"/>
          </p:nvPr>
        </p:nvSpPr>
        <p:spPr/>
        <p:txBody>
          <a:bodyPr/>
          <a:lstStyle/>
          <a:p>
            <a:fld id="{E3580788-929A-4EBE-9193-686DA798129C}" type="slidenum">
              <a:rPr lang="en-US" smtClean="0"/>
              <a:t>‹#›</a:t>
            </a:fld>
            <a:endParaRPr lang="en-US"/>
          </a:p>
        </p:txBody>
      </p:sp>
    </p:spTree>
    <p:extLst>
      <p:ext uri="{BB962C8B-B14F-4D97-AF65-F5344CB8AC3E}">
        <p14:creationId xmlns:p14="http://schemas.microsoft.com/office/powerpoint/2010/main" val="346275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192B-E39A-4E06-A0D9-C4E248456F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CF9ECD-09CB-46CB-BA1F-BDB741B4C6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07A7F1-F51A-403A-9426-15D028550BD7}"/>
              </a:ext>
            </a:extLst>
          </p:cNvPr>
          <p:cNvSpPr>
            <a:spLocks noGrp="1"/>
          </p:cNvSpPr>
          <p:nvPr>
            <p:ph type="dt" sz="half" idx="10"/>
          </p:nvPr>
        </p:nvSpPr>
        <p:spPr/>
        <p:txBody>
          <a:bodyPr/>
          <a:lstStyle/>
          <a:p>
            <a:fld id="{14E29D3F-81A8-47BC-9972-46CECA67589A}" type="datetimeFigureOut">
              <a:rPr lang="en-US" smtClean="0"/>
              <a:t>1/29/2019</a:t>
            </a:fld>
            <a:endParaRPr lang="en-US"/>
          </a:p>
        </p:txBody>
      </p:sp>
      <p:sp>
        <p:nvSpPr>
          <p:cNvPr id="5" name="Footer Placeholder 4">
            <a:extLst>
              <a:ext uri="{FF2B5EF4-FFF2-40B4-BE49-F238E27FC236}">
                <a16:creationId xmlns:a16="http://schemas.microsoft.com/office/drawing/2014/main" id="{0C6E46A3-BA5D-4A1C-9FA1-89AB76D1A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E5EE1-96A2-4613-8A5E-7FA9A41999B6}"/>
              </a:ext>
            </a:extLst>
          </p:cNvPr>
          <p:cNvSpPr>
            <a:spLocks noGrp="1"/>
          </p:cNvSpPr>
          <p:nvPr>
            <p:ph type="sldNum" sz="quarter" idx="12"/>
          </p:nvPr>
        </p:nvSpPr>
        <p:spPr/>
        <p:txBody>
          <a:bodyPr/>
          <a:lstStyle/>
          <a:p>
            <a:fld id="{E3580788-929A-4EBE-9193-686DA798129C}" type="slidenum">
              <a:rPr lang="en-US" smtClean="0"/>
              <a:t>‹#›</a:t>
            </a:fld>
            <a:endParaRPr lang="en-US"/>
          </a:p>
        </p:txBody>
      </p:sp>
    </p:spTree>
    <p:extLst>
      <p:ext uri="{BB962C8B-B14F-4D97-AF65-F5344CB8AC3E}">
        <p14:creationId xmlns:p14="http://schemas.microsoft.com/office/powerpoint/2010/main" val="3554400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A07D4-17F1-4D4C-A0EE-C3409A0A41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38222E-EB87-4BFB-B1AC-52613A8397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1CAFC0-7231-4AA0-B6D4-B5E9D50B6A7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3EF3C7-511C-4C74-A765-037B19783C5C}"/>
              </a:ext>
            </a:extLst>
          </p:cNvPr>
          <p:cNvSpPr>
            <a:spLocks noGrp="1"/>
          </p:cNvSpPr>
          <p:nvPr>
            <p:ph type="dt" sz="half" idx="10"/>
          </p:nvPr>
        </p:nvSpPr>
        <p:spPr/>
        <p:txBody>
          <a:bodyPr/>
          <a:lstStyle/>
          <a:p>
            <a:fld id="{14E29D3F-81A8-47BC-9972-46CECA67589A}" type="datetimeFigureOut">
              <a:rPr lang="en-US" smtClean="0"/>
              <a:t>1/29/2019</a:t>
            </a:fld>
            <a:endParaRPr lang="en-US"/>
          </a:p>
        </p:txBody>
      </p:sp>
      <p:sp>
        <p:nvSpPr>
          <p:cNvPr id="6" name="Footer Placeholder 5">
            <a:extLst>
              <a:ext uri="{FF2B5EF4-FFF2-40B4-BE49-F238E27FC236}">
                <a16:creationId xmlns:a16="http://schemas.microsoft.com/office/drawing/2014/main" id="{5F77E02E-1DEB-4D67-951F-A94E45CD2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4F4A5-CED7-4A68-B1DF-DDC01A65A0BF}"/>
              </a:ext>
            </a:extLst>
          </p:cNvPr>
          <p:cNvSpPr>
            <a:spLocks noGrp="1"/>
          </p:cNvSpPr>
          <p:nvPr>
            <p:ph type="sldNum" sz="quarter" idx="12"/>
          </p:nvPr>
        </p:nvSpPr>
        <p:spPr/>
        <p:txBody>
          <a:bodyPr/>
          <a:lstStyle/>
          <a:p>
            <a:fld id="{E3580788-929A-4EBE-9193-686DA798129C}" type="slidenum">
              <a:rPr lang="en-US" smtClean="0"/>
              <a:t>‹#›</a:t>
            </a:fld>
            <a:endParaRPr lang="en-US"/>
          </a:p>
        </p:txBody>
      </p:sp>
    </p:spTree>
    <p:extLst>
      <p:ext uri="{BB962C8B-B14F-4D97-AF65-F5344CB8AC3E}">
        <p14:creationId xmlns:p14="http://schemas.microsoft.com/office/powerpoint/2010/main" val="273478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062A-FBDF-46C4-A921-D71E8B0621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6065EE-E285-42C6-9D18-8B24750F3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D8D034-A0B6-4573-8F5A-0DAB289518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B2A2A1-CADF-43A5-9D5E-6C0545151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51A98F-A80F-45DE-ADDA-4F53F9BF41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39CB21-BD5E-4DA2-9BBF-14E5B6F28E42}"/>
              </a:ext>
            </a:extLst>
          </p:cNvPr>
          <p:cNvSpPr>
            <a:spLocks noGrp="1"/>
          </p:cNvSpPr>
          <p:nvPr>
            <p:ph type="dt" sz="half" idx="10"/>
          </p:nvPr>
        </p:nvSpPr>
        <p:spPr/>
        <p:txBody>
          <a:bodyPr/>
          <a:lstStyle/>
          <a:p>
            <a:fld id="{14E29D3F-81A8-47BC-9972-46CECA67589A}" type="datetimeFigureOut">
              <a:rPr lang="en-US" smtClean="0"/>
              <a:t>1/29/2019</a:t>
            </a:fld>
            <a:endParaRPr lang="en-US"/>
          </a:p>
        </p:txBody>
      </p:sp>
      <p:sp>
        <p:nvSpPr>
          <p:cNvPr id="8" name="Footer Placeholder 7">
            <a:extLst>
              <a:ext uri="{FF2B5EF4-FFF2-40B4-BE49-F238E27FC236}">
                <a16:creationId xmlns:a16="http://schemas.microsoft.com/office/drawing/2014/main" id="{2F35F2E6-9C70-47A3-A33D-BF2272E7EB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74E204-E700-41BF-A7C1-2BAAE018D8D2}"/>
              </a:ext>
            </a:extLst>
          </p:cNvPr>
          <p:cNvSpPr>
            <a:spLocks noGrp="1"/>
          </p:cNvSpPr>
          <p:nvPr>
            <p:ph type="sldNum" sz="quarter" idx="12"/>
          </p:nvPr>
        </p:nvSpPr>
        <p:spPr/>
        <p:txBody>
          <a:bodyPr/>
          <a:lstStyle/>
          <a:p>
            <a:fld id="{E3580788-929A-4EBE-9193-686DA798129C}" type="slidenum">
              <a:rPr lang="en-US" smtClean="0"/>
              <a:t>‹#›</a:t>
            </a:fld>
            <a:endParaRPr lang="en-US"/>
          </a:p>
        </p:txBody>
      </p:sp>
    </p:spTree>
    <p:extLst>
      <p:ext uri="{BB962C8B-B14F-4D97-AF65-F5344CB8AC3E}">
        <p14:creationId xmlns:p14="http://schemas.microsoft.com/office/powerpoint/2010/main" val="361110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D1D7-35DE-4107-A1E5-ADBDFDE9E0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E130A2-C789-4645-92AF-73C333746BEC}"/>
              </a:ext>
            </a:extLst>
          </p:cNvPr>
          <p:cNvSpPr>
            <a:spLocks noGrp="1"/>
          </p:cNvSpPr>
          <p:nvPr>
            <p:ph type="dt" sz="half" idx="10"/>
          </p:nvPr>
        </p:nvSpPr>
        <p:spPr/>
        <p:txBody>
          <a:bodyPr/>
          <a:lstStyle/>
          <a:p>
            <a:fld id="{14E29D3F-81A8-47BC-9972-46CECA67589A}" type="datetimeFigureOut">
              <a:rPr lang="en-US" smtClean="0"/>
              <a:t>1/29/2019</a:t>
            </a:fld>
            <a:endParaRPr lang="en-US"/>
          </a:p>
        </p:txBody>
      </p:sp>
      <p:sp>
        <p:nvSpPr>
          <p:cNvPr id="4" name="Footer Placeholder 3">
            <a:extLst>
              <a:ext uri="{FF2B5EF4-FFF2-40B4-BE49-F238E27FC236}">
                <a16:creationId xmlns:a16="http://schemas.microsoft.com/office/drawing/2014/main" id="{94163333-962D-442B-827D-44F9E17E80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14B39C-6B27-47D0-A4E4-8A4AD0C60A36}"/>
              </a:ext>
            </a:extLst>
          </p:cNvPr>
          <p:cNvSpPr>
            <a:spLocks noGrp="1"/>
          </p:cNvSpPr>
          <p:nvPr>
            <p:ph type="sldNum" sz="quarter" idx="12"/>
          </p:nvPr>
        </p:nvSpPr>
        <p:spPr/>
        <p:txBody>
          <a:bodyPr/>
          <a:lstStyle/>
          <a:p>
            <a:fld id="{E3580788-929A-4EBE-9193-686DA798129C}" type="slidenum">
              <a:rPr lang="en-US" smtClean="0"/>
              <a:t>‹#›</a:t>
            </a:fld>
            <a:endParaRPr lang="en-US"/>
          </a:p>
        </p:txBody>
      </p:sp>
    </p:spTree>
    <p:extLst>
      <p:ext uri="{BB962C8B-B14F-4D97-AF65-F5344CB8AC3E}">
        <p14:creationId xmlns:p14="http://schemas.microsoft.com/office/powerpoint/2010/main" val="246258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F19FA-6D64-4CB0-881C-9A079AC0615A}"/>
              </a:ext>
            </a:extLst>
          </p:cNvPr>
          <p:cNvSpPr>
            <a:spLocks noGrp="1"/>
          </p:cNvSpPr>
          <p:nvPr>
            <p:ph type="dt" sz="half" idx="10"/>
          </p:nvPr>
        </p:nvSpPr>
        <p:spPr/>
        <p:txBody>
          <a:bodyPr/>
          <a:lstStyle/>
          <a:p>
            <a:fld id="{14E29D3F-81A8-47BC-9972-46CECA67589A}" type="datetimeFigureOut">
              <a:rPr lang="en-US" smtClean="0"/>
              <a:t>1/29/2019</a:t>
            </a:fld>
            <a:endParaRPr lang="en-US"/>
          </a:p>
        </p:txBody>
      </p:sp>
      <p:sp>
        <p:nvSpPr>
          <p:cNvPr id="3" name="Footer Placeholder 2">
            <a:extLst>
              <a:ext uri="{FF2B5EF4-FFF2-40B4-BE49-F238E27FC236}">
                <a16:creationId xmlns:a16="http://schemas.microsoft.com/office/drawing/2014/main" id="{5B332A3F-CA38-4668-BB43-A14B6AFF53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9DB996-1CEC-477B-AA3A-050A99B13408}"/>
              </a:ext>
            </a:extLst>
          </p:cNvPr>
          <p:cNvSpPr>
            <a:spLocks noGrp="1"/>
          </p:cNvSpPr>
          <p:nvPr>
            <p:ph type="sldNum" sz="quarter" idx="12"/>
          </p:nvPr>
        </p:nvSpPr>
        <p:spPr/>
        <p:txBody>
          <a:bodyPr/>
          <a:lstStyle/>
          <a:p>
            <a:fld id="{E3580788-929A-4EBE-9193-686DA798129C}" type="slidenum">
              <a:rPr lang="en-US" smtClean="0"/>
              <a:t>‹#›</a:t>
            </a:fld>
            <a:endParaRPr lang="en-US"/>
          </a:p>
        </p:txBody>
      </p:sp>
    </p:spTree>
    <p:extLst>
      <p:ext uri="{BB962C8B-B14F-4D97-AF65-F5344CB8AC3E}">
        <p14:creationId xmlns:p14="http://schemas.microsoft.com/office/powerpoint/2010/main" val="232484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8F09-CFA0-4A63-B273-93BDDAF76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2D8012-2078-49DD-AD5C-906C28C23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624BC0-FE73-46B6-B4DD-C17D6F292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0FA9FE-08A1-4E67-8DF9-FD898CC97617}"/>
              </a:ext>
            </a:extLst>
          </p:cNvPr>
          <p:cNvSpPr>
            <a:spLocks noGrp="1"/>
          </p:cNvSpPr>
          <p:nvPr>
            <p:ph type="dt" sz="half" idx="10"/>
          </p:nvPr>
        </p:nvSpPr>
        <p:spPr/>
        <p:txBody>
          <a:bodyPr/>
          <a:lstStyle/>
          <a:p>
            <a:fld id="{14E29D3F-81A8-47BC-9972-46CECA67589A}" type="datetimeFigureOut">
              <a:rPr lang="en-US" smtClean="0"/>
              <a:t>1/29/2019</a:t>
            </a:fld>
            <a:endParaRPr lang="en-US"/>
          </a:p>
        </p:txBody>
      </p:sp>
      <p:sp>
        <p:nvSpPr>
          <p:cNvPr id="6" name="Footer Placeholder 5">
            <a:extLst>
              <a:ext uri="{FF2B5EF4-FFF2-40B4-BE49-F238E27FC236}">
                <a16:creationId xmlns:a16="http://schemas.microsoft.com/office/drawing/2014/main" id="{79EBBC79-26F7-4D77-B363-2FBE3967B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5D6FA-04CF-4F88-B399-A2808D5F5734}"/>
              </a:ext>
            </a:extLst>
          </p:cNvPr>
          <p:cNvSpPr>
            <a:spLocks noGrp="1"/>
          </p:cNvSpPr>
          <p:nvPr>
            <p:ph type="sldNum" sz="quarter" idx="12"/>
          </p:nvPr>
        </p:nvSpPr>
        <p:spPr/>
        <p:txBody>
          <a:bodyPr/>
          <a:lstStyle/>
          <a:p>
            <a:fld id="{E3580788-929A-4EBE-9193-686DA798129C}" type="slidenum">
              <a:rPr lang="en-US" smtClean="0"/>
              <a:t>‹#›</a:t>
            </a:fld>
            <a:endParaRPr lang="en-US"/>
          </a:p>
        </p:txBody>
      </p:sp>
    </p:spTree>
    <p:extLst>
      <p:ext uri="{BB962C8B-B14F-4D97-AF65-F5344CB8AC3E}">
        <p14:creationId xmlns:p14="http://schemas.microsoft.com/office/powerpoint/2010/main" val="1038341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4A2B-0EC5-4B0F-B3B1-5EC3D036CA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426032-7291-4FE8-B01A-94775CE8B8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975E5B-BBA3-4CFA-8BC0-FD0C00453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4A91F9-EEE7-4E65-81A2-60DAC51CB91D}"/>
              </a:ext>
            </a:extLst>
          </p:cNvPr>
          <p:cNvSpPr>
            <a:spLocks noGrp="1"/>
          </p:cNvSpPr>
          <p:nvPr>
            <p:ph type="dt" sz="half" idx="10"/>
          </p:nvPr>
        </p:nvSpPr>
        <p:spPr/>
        <p:txBody>
          <a:bodyPr/>
          <a:lstStyle/>
          <a:p>
            <a:fld id="{14E29D3F-81A8-47BC-9972-46CECA67589A}" type="datetimeFigureOut">
              <a:rPr lang="en-US" smtClean="0"/>
              <a:t>1/29/2019</a:t>
            </a:fld>
            <a:endParaRPr lang="en-US"/>
          </a:p>
        </p:txBody>
      </p:sp>
      <p:sp>
        <p:nvSpPr>
          <p:cNvPr id="6" name="Footer Placeholder 5">
            <a:extLst>
              <a:ext uri="{FF2B5EF4-FFF2-40B4-BE49-F238E27FC236}">
                <a16:creationId xmlns:a16="http://schemas.microsoft.com/office/drawing/2014/main" id="{8A895938-4D7C-480E-BB6D-F34A72C499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604847-2CF3-44E9-A5FE-8DA3A95E571A}"/>
              </a:ext>
            </a:extLst>
          </p:cNvPr>
          <p:cNvSpPr>
            <a:spLocks noGrp="1"/>
          </p:cNvSpPr>
          <p:nvPr>
            <p:ph type="sldNum" sz="quarter" idx="12"/>
          </p:nvPr>
        </p:nvSpPr>
        <p:spPr/>
        <p:txBody>
          <a:bodyPr/>
          <a:lstStyle/>
          <a:p>
            <a:fld id="{E3580788-929A-4EBE-9193-686DA798129C}" type="slidenum">
              <a:rPr lang="en-US" smtClean="0"/>
              <a:t>‹#›</a:t>
            </a:fld>
            <a:endParaRPr lang="en-US"/>
          </a:p>
        </p:txBody>
      </p:sp>
    </p:spTree>
    <p:extLst>
      <p:ext uri="{BB962C8B-B14F-4D97-AF65-F5344CB8AC3E}">
        <p14:creationId xmlns:p14="http://schemas.microsoft.com/office/powerpoint/2010/main" val="3501329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E2896B-D62C-4A48-80DB-A10B324CF8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DABB4C-4FBC-4B8B-BCF9-A893B24DDA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661EB-7DF5-4094-BF66-2DB2EC8680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29D3F-81A8-47BC-9972-46CECA67589A}" type="datetimeFigureOut">
              <a:rPr lang="en-US" smtClean="0"/>
              <a:t>1/29/2019</a:t>
            </a:fld>
            <a:endParaRPr lang="en-US"/>
          </a:p>
        </p:txBody>
      </p:sp>
      <p:sp>
        <p:nvSpPr>
          <p:cNvPr id="5" name="Footer Placeholder 4">
            <a:extLst>
              <a:ext uri="{FF2B5EF4-FFF2-40B4-BE49-F238E27FC236}">
                <a16:creationId xmlns:a16="http://schemas.microsoft.com/office/drawing/2014/main" id="{A8DE91FF-577F-44ED-9823-C56EBE9055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006130-8D3F-4DB4-AAA0-3C5F57A530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80788-929A-4EBE-9193-686DA798129C}" type="slidenum">
              <a:rPr lang="en-US" smtClean="0"/>
              <a:t>‹#›</a:t>
            </a:fld>
            <a:endParaRPr lang="en-US"/>
          </a:p>
        </p:txBody>
      </p:sp>
    </p:spTree>
    <p:extLst>
      <p:ext uri="{BB962C8B-B14F-4D97-AF65-F5344CB8AC3E}">
        <p14:creationId xmlns:p14="http://schemas.microsoft.com/office/powerpoint/2010/main" val="3487334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1ADC58-0D23-492F-BFEB-A00D36514C42}"/>
              </a:ext>
            </a:extLst>
          </p:cNvPr>
          <p:cNvSpPr>
            <a:spLocks noGrp="1"/>
          </p:cNvSpPr>
          <p:nvPr>
            <p:ph type="ctrTitle"/>
          </p:nvPr>
        </p:nvSpPr>
        <p:spPr>
          <a:xfrm>
            <a:off x="3043402" y="1397945"/>
            <a:ext cx="6105194" cy="2031055"/>
          </a:xfrm>
        </p:spPr>
        <p:txBody>
          <a:bodyPr>
            <a:normAutofit fontScale="90000"/>
          </a:bodyPr>
          <a:lstStyle/>
          <a:p>
            <a:r>
              <a:rPr lang="en-US" sz="7200" dirty="0">
                <a:solidFill>
                  <a:srgbClr val="FFFFFF"/>
                </a:solidFill>
              </a:rPr>
              <a:t>The Ames Oracle</a:t>
            </a:r>
          </a:p>
        </p:txBody>
      </p:sp>
      <p:sp>
        <p:nvSpPr>
          <p:cNvPr id="3" name="Subtitle 2">
            <a:extLst>
              <a:ext uri="{FF2B5EF4-FFF2-40B4-BE49-F238E27FC236}">
                <a16:creationId xmlns:a16="http://schemas.microsoft.com/office/drawing/2014/main" id="{F2303D90-792D-4981-9132-93383BF8E447}"/>
              </a:ext>
            </a:extLst>
          </p:cNvPr>
          <p:cNvSpPr>
            <a:spLocks noGrp="1"/>
          </p:cNvSpPr>
          <p:nvPr>
            <p:ph type="subTitle" idx="1"/>
          </p:nvPr>
        </p:nvSpPr>
        <p:spPr>
          <a:xfrm>
            <a:off x="2748810" y="3672936"/>
            <a:ext cx="6694377" cy="746664"/>
          </a:xfrm>
        </p:spPr>
        <p:txBody>
          <a:bodyPr>
            <a:noAutofit/>
          </a:bodyPr>
          <a:lstStyle/>
          <a:p>
            <a:r>
              <a:rPr lang="en-US" sz="2800" dirty="0">
                <a:solidFill>
                  <a:srgbClr val="FFFFFF"/>
                </a:solidFill>
              </a:rPr>
              <a:t>An Automated Real-Estate Valuation Model</a:t>
            </a:r>
          </a:p>
          <a:p>
            <a:r>
              <a:rPr lang="en-US" sz="2800" dirty="0">
                <a:solidFill>
                  <a:srgbClr val="FFFFFF"/>
                </a:solidFill>
              </a:rPr>
              <a:t>By: Raj</a:t>
            </a:r>
          </a:p>
          <a:p>
            <a:endParaRPr lang="en-US" sz="2800" dirty="0">
              <a:solidFill>
                <a:srgbClr val="FFFFFF"/>
              </a:solidFill>
            </a:endParaRPr>
          </a:p>
        </p:txBody>
      </p:sp>
    </p:spTree>
    <p:extLst>
      <p:ext uri="{BB962C8B-B14F-4D97-AF65-F5344CB8AC3E}">
        <p14:creationId xmlns:p14="http://schemas.microsoft.com/office/powerpoint/2010/main" val="2252021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5F54-36CF-483C-9A1D-6A6245EEB178}"/>
              </a:ext>
            </a:extLst>
          </p:cNvPr>
          <p:cNvSpPr>
            <a:spLocks noGrp="1"/>
          </p:cNvSpPr>
          <p:nvPr>
            <p:ph type="title"/>
          </p:nvPr>
        </p:nvSpPr>
        <p:spPr/>
        <p:txBody>
          <a:bodyPr/>
          <a:lstStyle/>
          <a:p>
            <a:r>
              <a:rPr lang="en-US" dirty="0"/>
              <a:t>Feature Selection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8DC9C1-8E99-44E7-A15C-F2E91E7CEAAA}"/>
                  </a:ext>
                </a:extLst>
              </p:cNvPr>
              <p:cNvSpPr>
                <a:spLocks noGrp="1"/>
              </p:cNvSpPr>
              <p:nvPr>
                <p:ph idx="1"/>
              </p:nvPr>
            </p:nvSpPr>
            <p:spPr>
              <a:xfrm>
                <a:off x="6615092" y="1368424"/>
                <a:ext cx="5170508" cy="4640489"/>
              </a:xfrm>
            </p:spPr>
            <p:txBody>
              <a:bodyPr/>
              <a:lstStyle/>
              <a:p>
                <a:r>
                  <a:rPr lang="en-US" dirty="0"/>
                  <a:t>The variable having the highest p-value is dropped and a new linear model is generated. This is continued till the condition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&lt;0.01 </m:t>
                    </m:r>
                  </m:oMath>
                </a14:m>
                <a:r>
                  <a:rPr lang="en-US" i="1" dirty="0"/>
                  <a:t> </a:t>
                </a:r>
                <a:r>
                  <a:rPr lang="en-US" dirty="0"/>
                  <a:t>is satisfied.  </a:t>
                </a:r>
              </a:p>
              <a:p>
                <a:r>
                  <a:rPr lang="en-US" dirty="0"/>
                  <a:t>This gives 40 variables topmost being  </a:t>
                </a:r>
                <a:r>
                  <a:rPr lang="en-US" dirty="0">
                    <a:solidFill>
                      <a:srgbClr val="FF0000"/>
                    </a:solidFill>
                  </a:rPr>
                  <a:t>Neighborhood, Land Contour, Bedrooms, Garages and number of Bathrooms.</a:t>
                </a:r>
              </a:p>
              <a:p>
                <a:r>
                  <a:rPr lang="en-US" dirty="0"/>
                  <a:t>We further perform Lasso for further tuning out variance.</a:t>
                </a:r>
              </a:p>
            </p:txBody>
          </p:sp>
        </mc:Choice>
        <mc:Fallback xmlns="">
          <p:sp>
            <p:nvSpPr>
              <p:cNvPr id="3" name="Content Placeholder 2">
                <a:extLst>
                  <a:ext uri="{FF2B5EF4-FFF2-40B4-BE49-F238E27FC236}">
                    <a16:creationId xmlns:a16="http://schemas.microsoft.com/office/drawing/2014/main" id="{2B8DC9C1-8E99-44E7-A15C-F2E91E7CEAAA}"/>
                  </a:ext>
                </a:extLst>
              </p:cNvPr>
              <p:cNvSpPr>
                <a:spLocks noGrp="1" noRot="1" noChangeAspect="1" noMove="1" noResize="1" noEditPoints="1" noAdjustHandles="1" noChangeArrowheads="1" noChangeShapeType="1" noTextEdit="1"/>
              </p:cNvSpPr>
              <p:nvPr>
                <p:ph idx="1"/>
              </p:nvPr>
            </p:nvSpPr>
            <p:spPr>
              <a:xfrm>
                <a:off x="6615092" y="1368424"/>
                <a:ext cx="5170508" cy="4640489"/>
              </a:xfrm>
              <a:blipFill>
                <a:blip r:embed="rId2"/>
                <a:stretch>
                  <a:fillRect l="-2123" t="-2100" r="-3774" b="-2100"/>
                </a:stretch>
              </a:blipFill>
            </p:spPr>
            <p:txBody>
              <a:bodyPr/>
              <a:lstStyle/>
              <a:p>
                <a:r>
                  <a:rPr lang="en-US">
                    <a:noFill/>
                  </a:rPr>
                  <a:t> </a:t>
                </a:r>
              </a:p>
            </p:txBody>
          </p:sp>
        </mc:Fallback>
      </mc:AlternateContent>
      <p:pic>
        <p:nvPicPr>
          <p:cNvPr id="3076" name="Picture 4">
            <a:extLst>
              <a:ext uri="{FF2B5EF4-FFF2-40B4-BE49-F238E27FC236}">
                <a16:creationId xmlns:a16="http://schemas.microsoft.com/office/drawing/2014/main" id="{FBD94FA1-39EF-4D3C-8085-9D1D608E4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356158"/>
            <a:ext cx="5995060" cy="414568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FB61EA45-74AD-4091-93A2-C60C59123C60}"/>
                  </a:ext>
                </a:extLst>
              </p14:cNvPr>
              <p14:cNvContentPartPr/>
              <p14:nvPr/>
            </p14:nvContentPartPr>
            <p14:xfrm>
              <a:off x="1803960" y="2125440"/>
              <a:ext cx="4384800" cy="2902320"/>
            </p14:xfrm>
          </p:contentPart>
        </mc:Choice>
        <mc:Fallback>
          <p:pic>
            <p:nvPicPr>
              <p:cNvPr id="4" name="Ink 3">
                <a:extLst>
                  <a:ext uri="{FF2B5EF4-FFF2-40B4-BE49-F238E27FC236}">
                    <a16:creationId xmlns:a16="http://schemas.microsoft.com/office/drawing/2014/main" id="{FB61EA45-74AD-4091-93A2-C60C59123C60}"/>
                  </a:ext>
                </a:extLst>
              </p:cNvPr>
              <p:cNvPicPr/>
              <p:nvPr/>
            </p:nvPicPr>
            <p:blipFill>
              <a:blip r:embed="rId5"/>
              <a:stretch>
                <a:fillRect/>
              </a:stretch>
            </p:blipFill>
            <p:spPr>
              <a:xfrm>
                <a:off x="1794600" y="2116080"/>
                <a:ext cx="4403520" cy="2921040"/>
              </a:xfrm>
              <a:prstGeom prst="rect">
                <a:avLst/>
              </a:prstGeom>
            </p:spPr>
          </p:pic>
        </mc:Fallback>
      </mc:AlternateContent>
    </p:spTree>
    <p:extLst>
      <p:ext uri="{BB962C8B-B14F-4D97-AF65-F5344CB8AC3E}">
        <p14:creationId xmlns:p14="http://schemas.microsoft.com/office/powerpoint/2010/main" val="207875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7B32F-E088-4E7F-B29C-7BA1FE7E9F1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And Stability ensues …</a:t>
            </a:r>
          </a:p>
        </p:txBody>
      </p:sp>
      <p:pic>
        <p:nvPicPr>
          <p:cNvPr id="4102" name="Picture 6">
            <a:extLst>
              <a:ext uri="{FF2B5EF4-FFF2-40B4-BE49-F238E27FC236}">
                <a16:creationId xmlns:a16="http://schemas.microsoft.com/office/drawing/2014/main" id="{228518B3-0F0F-4F9B-BF05-6BE212DC6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4706" y="1396588"/>
            <a:ext cx="6322588" cy="43941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7407DF-8DB4-4FA2-9A90-136E1244F3EB}"/>
              </a:ext>
            </a:extLst>
          </p:cNvPr>
          <p:cNvSpPr txBox="1"/>
          <p:nvPr/>
        </p:nvSpPr>
        <p:spPr>
          <a:xfrm>
            <a:off x="4297367" y="5845201"/>
            <a:ext cx="5373106" cy="738664"/>
          </a:xfrm>
          <a:prstGeom prst="rect">
            <a:avLst/>
          </a:prstGeom>
          <a:noFill/>
        </p:spPr>
        <p:txBody>
          <a:bodyPr wrap="square" rtlCol="0">
            <a:spAutoFit/>
          </a:bodyPr>
          <a:lstStyle/>
          <a:p>
            <a:pPr lvl="0" eaLnBrk="0" fontAlgn="base" hangingPunct="0">
              <a:spcBef>
                <a:spcPct val="0"/>
              </a:spcBef>
              <a:spcAft>
                <a:spcPct val="0"/>
              </a:spcAft>
            </a:pPr>
            <a:r>
              <a:rPr lang="en-US" altLang="en-US" dirty="0">
                <a:solidFill>
                  <a:srgbClr val="FF0000"/>
                </a:solidFill>
                <a:latin typeface="Arial Unicode MS" panose="020B0604020202020204" pitchFamily="34" charset="-128"/>
              </a:rPr>
              <a:t>Mean of 10 fold CV Scores =  0.817 </a:t>
            </a:r>
          </a:p>
          <a:p>
            <a:pPr lvl="0" eaLnBrk="0" fontAlgn="base" hangingPunct="0">
              <a:spcBef>
                <a:spcPct val="0"/>
              </a:spcBef>
              <a:spcAft>
                <a:spcPct val="0"/>
              </a:spcAft>
            </a:pPr>
            <a:r>
              <a:rPr lang="en-US" altLang="en-US" dirty="0">
                <a:solidFill>
                  <a:srgbClr val="FF0000"/>
                </a:solidFill>
                <a:latin typeface="Arial Unicode MS" panose="020B0604020202020204" pitchFamily="34" charset="-128"/>
              </a:rPr>
              <a:t>S.D of 10 fold CV Scores    =  0.069</a:t>
            </a:r>
            <a:r>
              <a:rPr kumimoji="0" lang="en-US" altLang="en-US" sz="2400" b="0" i="0" u="none" strike="noStrike" cap="none" normalizeH="0" baseline="0" dirty="0">
                <a:ln>
                  <a:noFill/>
                </a:ln>
                <a:solidFill>
                  <a:srgbClr val="FF0000"/>
                </a:solidFill>
                <a:effectLst/>
              </a:rPr>
              <a:t> </a:t>
            </a:r>
            <a:endParaRPr kumimoji="0" lang="en-US" altLang="en-US" sz="4000" b="0" i="0" u="none" strike="noStrike" cap="none" normalizeH="0" baseline="0" dirty="0">
              <a:ln>
                <a:noFill/>
              </a:ln>
              <a:solidFill>
                <a:srgbClr val="FF0000"/>
              </a:solidFill>
              <a:effectLst/>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1B2AD125-82FF-449C-94AA-180A3D32FB6A}"/>
                  </a:ext>
                </a:extLst>
              </p14:cNvPr>
              <p14:cNvContentPartPr/>
              <p14:nvPr/>
            </p14:nvContentPartPr>
            <p14:xfrm>
              <a:off x="7474320" y="6161400"/>
              <a:ext cx="580680" cy="393480"/>
            </p14:xfrm>
          </p:contentPart>
        </mc:Choice>
        <mc:Fallback>
          <p:pic>
            <p:nvPicPr>
              <p:cNvPr id="3" name="Ink 2">
                <a:extLst>
                  <a:ext uri="{FF2B5EF4-FFF2-40B4-BE49-F238E27FC236}">
                    <a16:creationId xmlns:a16="http://schemas.microsoft.com/office/drawing/2014/main" id="{1B2AD125-82FF-449C-94AA-180A3D32FB6A}"/>
                  </a:ext>
                </a:extLst>
              </p:cNvPr>
              <p:cNvPicPr/>
              <p:nvPr/>
            </p:nvPicPr>
            <p:blipFill>
              <a:blip r:embed="rId4"/>
              <a:stretch>
                <a:fillRect/>
              </a:stretch>
            </p:blipFill>
            <p:spPr>
              <a:xfrm>
                <a:off x="7464960" y="6152040"/>
                <a:ext cx="599400" cy="412200"/>
              </a:xfrm>
              <a:prstGeom prst="rect">
                <a:avLst/>
              </a:prstGeom>
            </p:spPr>
          </p:pic>
        </mc:Fallback>
      </mc:AlternateContent>
    </p:spTree>
    <p:extLst>
      <p:ext uri="{BB962C8B-B14F-4D97-AF65-F5344CB8AC3E}">
        <p14:creationId xmlns:p14="http://schemas.microsoft.com/office/powerpoint/2010/main" val="230546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71859-B58A-42A6-95F5-871A171BD62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Good ness of fit</a:t>
            </a:r>
          </a:p>
        </p:txBody>
      </p:sp>
      <p:pic>
        <p:nvPicPr>
          <p:cNvPr id="7173" name="Picture 2">
            <a:extLst>
              <a:ext uri="{FF2B5EF4-FFF2-40B4-BE49-F238E27FC236}">
                <a16:creationId xmlns:a16="http://schemas.microsoft.com/office/drawing/2014/main" id="{120F719E-7A67-47BD-BD8A-093106E6E2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965348"/>
            <a:ext cx="7188199" cy="49239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4D9C5616-1C65-4DDE-A8BD-7E92B4484AD5}"/>
              </a:ext>
            </a:extLst>
          </p:cNvPr>
          <p:cNvSpPr>
            <a:spLocks noChangeArrowheads="1"/>
          </p:cNvSpPr>
          <p:nvPr/>
        </p:nvSpPr>
        <p:spPr bwMode="auto">
          <a:xfrm>
            <a:off x="3143826" y="6158188"/>
            <a:ext cx="759344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Unicode MS" panose="020B0604020202020204" pitchFamily="34" charset="-128"/>
              </a:rPr>
              <a:t>                              Own Score = 0.86 Test Score = 0.85</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3749A6A-AAA9-48D4-A223-36A8BC73F550}"/>
                  </a:ext>
                </a:extLst>
              </p14:cNvPr>
              <p14:cNvContentPartPr/>
              <p14:nvPr/>
            </p14:nvContentPartPr>
            <p14:xfrm>
              <a:off x="4848840" y="1178640"/>
              <a:ext cx="6375960" cy="4233240"/>
            </p14:xfrm>
          </p:contentPart>
        </mc:Choice>
        <mc:Fallback>
          <p:pic>
            <p:nvPicPr>
              <p:cNvPr id="3" name="Ink 2">
                <a:extLst>
                  <a:ext uri="{FF2B5EF4-FFF2-40B4-BE49-F238E27FC236}">
                    <a16:creationId xmlns:a16="http://schemas.microsoft.com/office/drawing/2014/main" id="{F3749A6A-AAA9-48D4-A223-36A8BC73F550}"/>
                  </a:ext>
                </a:extLst>
              </p:cNvPr>
              <p:cNvPicPr/>
              <p:nvPr/>
            </p:nvPicPr>
            <p:blipFill>
              <a:blip r:embed="rId4"/>
              <a:stretch>
                <a:fillRect/>
              </a:stretch>
            </p:blipFill>
            <p:spPr>
              <a:xfrm>
                <a:off x="4839480" y="1169280"/>
                <a:ext cx="6394680" cy="4251960"/>
              </a:xfrm>
              <a:prstGeom prst="rect">
                <a:avLst/>
              </a:prstGeom>
            </p:spPr>
          </p:pic>
        </mc:Fallback>
      </mc:AlternateContent>
    </p:spTree>
    <p:extLst>
      <p:ext uri="{BB962C8B-B14F-4D97-AF65-F5344CB8AC3E}">
        <p14:creationId xmlns:p14="http://schemas.microsoft.com/office/powerpoint/2010/main" val="2671693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4">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297CB3D0-7838-4A4C-A924-7E9B7720A665}"/>
              </a:ext>
            </a:extLst>
          </p:cNvPr>
          <p:cNvSpPr>
            <a:spLocks noGrp="1"/>
          </p:cNvSpPr>
          <p:nvPr>
            <p:ph type="ctrTitle"/>
          </p:nvPr>
        </p:nvSpPr>
        <p:spPr>
          <a:xfrm>
            <a:off x="623813" y="2131885"/>
            <a:ext cx="5638442" cy="1955206"/>
          </a:xfrm>
        </p:spPr>
        <p:txBody>
          <a:bodyPr anchor="t">
            <a:normAutofit/>
          </a:bodyPr>
          <a:lstStyle/>
          <a:p>
            <a:r>
              <a:rPr lang="en-US" dirty="0">
                <a:solidFill>
                  <a:srgbClr val="000000"/>
                </a:solidFill>
              </a:rPr>
              <a:t>A Renovation Oracle</a:t>
            </a:r>
          </a:p>
        </p:txBody>
      </p:sp>
      <p:sp>
        <p:nvSpPr>
          <p:cNvPr id="17"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Mining Tools">
            <a:extLst>
              <a:ext uri="{FF2B5EF4-FFF2-40B4-BE49-F238E27FC236}">
                <a16:creationId xmlns:a16="http://schemas.microsoft.com/office/drawing/2014/main" id="{98D7C244-2147-4E3A-99DB-443212A6F2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2777886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F0B3D5E-455A-4757-9FBD-F440C8882B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91" b="408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B83E2D-A314-4C85-BB05-9F1E6A9F5A0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The Residuals</a:t>
            </a:r>
          </a:p>
        </p:txBody>
      </p:sp>
      <p:cxnSp>
        <p:nvCxnSpPr>
          <p:cNvPr id="73" name="Straight Connector 7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405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24C5-AE96-43EC-A956-BC94E0F0457F}"/>
              </a:ext>
            </a:extLst>
          </p:cNvPr>
          <p:cNvSpPr>
            <a:spLocks noGrp="1"/>
          </p:cNvSpPr>
          <p:nvPr>
            <p:ph type="title"/>
          </p:nvPr>
        </p:nvSpPr>
        <p:spPr/>
        <p:txBody>
          <a:bodyPr>
            <a:noAutofit/>
          </a:bodyPr>
          <a:lstStyle/>
          <a:p>
            <a:pPr algn="just"/>
            <a:r>
              <a:rPr lang="en-US" sz="3200" dirty="0"/>
              <a:t>We perform a Linear Regression on Residuals using </a:t>
            </a:r>
            <a:r>
              <a:rPr lang="en-US" sz="3200" dirty="0" err="1"/>
              <a:t>Renovatable</a:t>
            </a:r>
            <a:r>
              <a:rPr lang="en-US" sz="3200" dirty="0"/>
              <a:t> Features (127) and use p Values and Lasso for Feature Selection down to 27. </a:t>
            </a:r>
          </a:p>
        </p:txBody>
      </p:sp>
      <p:pic>
        <p:nvPicPr>
          <p:cNvPr id="8195" name="Picture 3">
            <a:extLst>
              <a:ext uri="{FF2B5EF4-FFF2-40B4-BE49-F238E27FC236}">
                <a16:creationId xmlns:a16="http://schemas.microsoft.com/office/drawing/2014/main" id="{51298CB5-95CD-482C-9CD3-20D4782A2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669" y="1791371"/>
            <a:ext cx="5700713" cy="38742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18360239-DB3A-4770-B5A3-C57EFE9FA2EF}"/>
              </a:ext>
            </a:extLst>
          </p:cNvPr>
          <p:cNvGraphicFramePr>
            <a:graphicFrameLocks noGrp="1"/>
          </p:cNvGraphicFramePr>
          <p:nvPr>
            <p:extLst>
              <p:ext uri="{D42A27DB-BD31-4B8C-83A1-F6EECF244321}">
                <p14:modId xmlns:p14="http://schemas.microsoft.com/office/powerpoint/2010/main" val="2099897440"/>
              </p:ext>
            </p:extLst>
          </p:nvPr>
        </p:nvGraphicFramePr>
        <p:xfrm>
          <a:off x="6232382" y="1791371"/>
          <a:ext cx="5848782" cy="2565400"/>
        </p:xfrm>
        <a:graphic>
          <a:graphicData uri="http://schemas.openxmlformats.org/drawingml/2006/table">
            <a:tbl>
              <a:tblPr firstRow="1" bandRow="1">
                <a:tableStyleId>{5C22544A-7EE6-4342-B048-85BDC9FD1C3A}</a:tableStyleId>
              </a:tblPr>
              <a:tblGrid>
                <a:gridCol w="1949594">
                  <a:extLst>
                    <a:ext uri="{9D8B030D-6E8A-4147-A177-3AD203B41FA5}">
                      <a16:colId xmlns:a16="http://schemas.microsoft.com/office/drawing/2014/main" val="3367636877"/>
                    </a:ext>
                  </a:extLst>
                </a:gridCol>
                <a:gridCol w="1949594">
                  <a:extLst>
                    <a:ext uri="{9D8B030D-6E8A-4147-A177-3AD203B41FA5}">
                      <a16:colId xmlns:a16="http://schemas.microsoft.com/office/drawing/2014/main" val="3888168990"/>
                    </a:ext>
                  </a:extLst>
                </a:gridCol>
                <a:gridCol w="1949594">
                  <a:extLst>
                    <a:ext uri="{9D8B030D-6E8A-4147-A177-3AD203B41FA5}">
                      <a16:colId xmlns:a16="http://schemas.microsoft.com/office/drawing/2014/main" val="3525176"/>
                    </a:ext>
                  </a:extLst>
                </a:gridCol>
              </a:tblGrid>
              <a:tr h="370840">
                <a:tc>
                  <a:txBody>
                    <a:bodyPr/>
                    <a:lstStyle/>
                    <a:p>
                      <a:endParaRPr lang="en-US" dirty="0"/>
                    </a:p>
                  </a:txBody>
                  <a:tcPr/>
                </a:tc>
                <a:tc>
                  <a:txBody>
                    <a:bodyPr/>
                    <a:lstStyle/>
                    <a:p>
                      <a:r>
                        <a:rPr lang="en-US" baseline="0" dirty="0"/>
                        <a:t>Score</a:t>
                      </a:r>
                      <a:endParaRPr lang="en-US" baseline="30000" dirty="0"/>
                    </a:p>
                  </a:txBody>
                  <a:tcPr/>
                </a:tc>
                <a:tc>
                  <a:txBody>
                    <a:bodyPr/>
                    <a:lstStyle/>
                    <a:p>
                      <a:r>
                        <a:rPr lang="en-US" dirty="0"/>
                        <a:t>S.D of Score</a:t>
                      </a:r>
                    </a:p>
                  </a:txBody>
                  <a:tcPr/>
                </a:tc>
                <a:extLst>
                  <a:ext uri="{0D108BD9-81ED-4DB2-BD59-A6C34878D82A}">
                    <a16:rowId xmlns:a16="http://schemas.microsoft.com/office/drawing/2014/main" val="3514975092"/>
                  </a:ext>
                </a:extLst>
              </a:tr>
              <a:tr h="370840">
                <a:tc>
                  <a:txBody>
                    <a:bodyPr/>
                    <a:lstStyle/>
                    <a:p>
                      <a:r>
                        <a:rPr lang="en-US" dirty="0"/>
                        <a:t>With all 127 variables</a:t>
                      </a:r>
                    </a:p>
                  </a:txBody>
                  <a:tcPr/>
                </a:tc>
                <a:tc>
                  <a:txBody>
                    <a:bodyPr/>
                    <a:lstStyle/>
                    <a:p>
                      <a:r>
                        <a:rPr lang="en-US" dirty="0"/>
                        <a:t>-</a:t>
                      </a:r>
                      <a:r>
                        <a:rPr lang="en-US" dirty="0">
                          <a:sym typeface="Symbol" panose="05050102010706020507" pitchFamily="18" charset="2"/>
                        </a:rPr>
                        <a:t></a:t>
                      </a:r>
                      <a:endParaRPr lang="en-US" dirty="0"/>
                    </a:p>
                  </a:txBody>
                  <a:tcPr/>
                </a:tc>
                <a:tc>
                  <a:txBody>
                    <a:bodyPr/>
                    <a:lstStyle/>
                    <a:p>
                      <a:r>
                        <a:rPr lang="en-US" dirty="0"/>
                        <a:t> + </a:t>
                      </a:r>
                      <a:r>
                        <a:rPr lang="en-US" dirty="0">
                          <a:sym typeface="Symbol" panose="05050102010706020507" pitchFamily="18" charset="2"/>
                        </a:rPr>
                        <a:t></a:t>
                      </a:r>
                      <a:endParaRPr lang="en-US" dirty="0"/>
                    </a:p>
                  </a:txBody>
                  <a:tcPr/>
                </a:tc>
                <a:extLst>
                  <a:ext uri="{0D108BD9-81ED-4DB2-BD59-A6C34878D82A}">
                    <a16:rowId xmlns:a16="http://schemas.microsoft.com/office/drawing/2014/main" val="3888116275"/>
                  </a:ext>
                </a:extLst>
              </a:tr>
              <a:tr h="370840">
                <a:tc>
                  <a:txBody>
                    <a:bodyPr/>
                    <a:lstStyle/>
                    <a:p>
                      <a:r>
                        <a:rPr lang="en-US" dirty="0"/>
                        <a:t>With 27 p value based Variables</a:t>
                      </a:r>
                    </a:p>
                  </a:txBody>
                  <a:tcPr/>
                </a:tc>
                <a:tc>
                  <a:txBody>
                    <a:bodyPr/>
                    <a:lstStyle/>
                    <a:p>
                      <a:r>
                        <a:rPr lang="en-US" dirty="0"/>
                        <a:t>0.31</a:t>
                      </a:r>
                    </a:p>
                  </a:txBody>
                  <a:tcPr/>
                </a:tc>
                <a:tc>
                  <a:txBody>
                    <a:bodyPr/>
                    <a:lstStyle/>
                    <a:p>
                      <a:r>
                        <a:rPr lang="en-US" dirty="0"/>
                        <a:t>0.75</a:t>
                      </a:r>
                    </a:p>
                  </a:txBody>
                  <a:tcPr/>
                </a:tc>
                <a:extLst>
                  <a:ext uri="{0D108BD9-81ED-4DB2-BD59-A6C34878D82A}">
                    <a16:rowId xmlns:a16="http://schemas.microsoft.com/office/drawing/2014/main" val="2833300619"/>
                  </a:ext>
                </a:extLst>
              </a:tr>
              <a:tr h="370840">
                <a:tc>
                  <a:txBody>
                    <a:bodyPr/>
                    <a:lstStyle/>
                    <a:p>
                      <a:r>
                        <a:rPr lang="en-US" dirty="0"/>
                        <a:t>With 27 variables and optimized Lasso</a:t>
                      </a:r>
                    </a:p>
                  </a:txBody>
                  <a:tcPr/>
                </a:tc>
                <a:tc>
                  <a:txBody>
                    <a:bodyPr/>
                    <a:lstStyle/>
                    <a:p>
                      <a:r>
                        <a:rPr lang="en-US" dirty="0"/>
                        <a:t>0.16</a:t>
                      </a:r>
                    </a:p>
                  </a:txBody>
                  <a:tcPr/>
                </a:tc>
                <a:tc>
                  <a:txBody>
                    <a:bodyPr/>
                    <a:lstStyle/>
                    <a:p>
                      <a:r>
                        <a:rPr lang="en-US" dirty="0"/>
                        <a:t>0.06</a:t>
                      </a:r>
                    </a:p>
                  </a:txBody>
                  <a:tcPr/>
                </a:tc>
                <a:extLst>
                  <a:ext uri="{0D108BD9-81ED-4DB2-BD59-A6C34878D82A}">
                    <a16:rowId xmlns:a16="http://schemas.microsoft.com/office/drawing/2014/main" val="266120254"/>
                  </a:ext>
                </a:extLst>
              </a:tr>
            </a:tbl>
          </a:graphicData>
        </a:graphic>
      </p:graphicFrame>
      <p:sp>
        <p:nvSpPr>
          <p:cNvPr id="7" name="TextBox 6">
            <a:extLst>
              <a:ext uri="{FF2B5EF4-FFF2-40B4-BE49-F238E27FC236}">
                <a16:creationId xmlns:a16="http://schemas.microsoft.com/office/drawing/2014/main" id="{092C32E2-9D85-4BFE-A964-EF8C38A56A92}"/>
              </a:ext>
            </a:extLst>
          </p:cNvPr>
          <p:cNvSpPr txBox="1"/>
          <p:nvPr/>
        </p:nvSpPr>
        <p:spPr>
          <a:xfrm>
            <a:off x="6373091" y="4530436"/>
            <a:ext cx="5583382" cy="206210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a:t>Topmost Predictors </a:t>
            </a:r>
          </a:p>
          <a:p>
            <a:r>
              <a:rPr lang="en-US" sz="3200" dirty="0"/>
              <a:t> - Overall Quality</a:t>
            </a:r>
          </a:p>
          <a:p>
            <a:r>
              <a:rPr lang="en-US" sz="3200" dirty="0"/>
              <a:t> - Roof Material</a:t>
            </a:r>
          </a:p>
          <a:p>
            <a:r>
              <a:rPr lang="en-US" sz="3200" dirty="0"/>
              <a:t> - Exterior Brick Work</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5B39129-EDE1-4A95-AC01-E1CD010903CD}"/>
                  </a:ext>
                </a:extLst>
              </p14:cNvPr>
              <p14:cNvContentPartPr/>
              <p14:nvPr/>
            </p14:nvContentPartPr>
            <p14:xfrm>
              <a:off x="4848840" y="1178640"/>
              <a:ext cx="6152760" cy="2777400"/>
            </p14:xfrm>
          </p:contentPart>
        </mc:Choice>
        <mc:Fallback>
          <p:pic>
            <p:nvPicPr>
              <p:cNvPr id="3" name="Ink 2">
                <a:extLst>
                  <a:ext uri="{FF2B5EF4-FFF2-40B4-BE49-F238E27FC236}">
                    <a16:creationId xmlns:a16="http://schemas.microsoft.com/office/drawing/2014/main" id="{95B39129-EDE1-4A95-AC01-E1CD010903CD}"/>
                  </a:ext>
                </a:extLst>
              </p:cNvPr>
              <p:cNvPicPr/>
              <p:nvPr/>
            </p:nvPicPr>
            <p:blipFill>
              <a:blip r:embed="rId4"/>
              <a:stretch>
                <a:fillRect/>
              </a:stretch>
            </p:blipFill>
            <p:spPr>
              <a:xfrm>
                <a:off x="4839480" y="1169280"/>
                <a:ext cx="6171480" cy="2796120"/>
              </a:xfrm>
              <a:prstGeom prst="rect">
                <a:avLst/>
              </a:prstGeom>
            </p:spPr>
          </p:pic>
        </mc:Fallback>
      </mc:AlternateContent>
    </p:spTree>
    <p:extLst>
      <p:ext uri="{BB962C8B-B14F-4D97-AF65-F5344CB8AC3E}">
        <p14:creationId xmlns:p14="http://schemas.microsoft.com/office/powerpoint/2010/main" val="3195475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5298-EFAF-4439-A22D-F9FBF993D69C}"/>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F9FDF74F-C2E4-4160-8338-47245DF524D0}"/>
              </a:ext>
            </a:extLst>
          </p:cNvPr>
          <p:cNvSpPr>
            <a:spLocks noGrp="1"/>
          </p:cNvSpPr>
          <p:nvPr>
            <p:ph idx="1"/>
          </p:nvPr>
        </p:nvSpPr>
        <p:spPr/>
        <p:txBody>
          <a:bodyPr/>
          <a:lstStyle/>
          <a:p>
            <a:r>
              <a:rPr lang="en-US" dirty="0"/>
              <a:t>We have a linear regression model that gives goodness of fit score of 0.86 on train data and 0.85 on 2010 data. The S.D of this model is 0.07 and we have a good bias – variance tradeoff.</a:t>
            </a:r>
          </a:p>
          <a:p>
            <a:r>
              <a:rPr lang="en-US" dirty="0"/>
              <a:t>For explaining the residuals, we have model with </a:t>
            </a:r>
            <a:r>
              <a:rPr lang="en-US" dirty="0" err="1"/>
              <a:t>renovatable</a:t>
            </a:r>
            <a:r>
              <a:rPr lang="en-US" dirty="0"/>
              <a:t> features that has R</a:t>
            </a:r>
            <a:r>
              <a:rPr lang="en-US" baseline="30000" dirty="0"/>
              <a:t>2</a:t>
            </a:r>
            <a:r>
              <a:rPr lang="en-US" dirty="0"/>
              <a:t> of 0.16 with S.D of 0.08. </a:t>
            </a:r>
          </a:p>
          <a:p>
            <a:r>
              <a:rPr lang="en-US" dirty="0"/>
              <a:t>This model therefore may not be very useful for predicting if a house should be bought for renovation, however, it is still useful in focusing on which features should be considered for renovation for getting maximum chance of  getting better value for renovation.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0C471E0-A157-446C-A1CB-E497DE4EA1D4}"/>
                  </a:ext>
                </a:extLst>
              </p14:cNvPr>
              <p14:cNvContentPartPr/>
              <p14:nvPr/>
            </p14:nvContentPartPr>
            <p14:xfrm>
              <a:off x="1098360" y="2580840"/>
              <a:ext cx="3983040" cy="1375200"/>
            </p14:xfrm>
          </p:contentPart>
        </mc:Choice>
        <mc:Fallback>
          <p:pic>
            <p:nvPicPr>
              <p:cNvPr id="4" name="Ink 3">
                <a:extLst>
                  <a:ext uri="{FF2B5EF4-FFF2-40B4-BE49-F238E27FC236}">
                    <a16:creationId xmlns:a16="http://schemas.microsoft.com/office/drawing/2014/main" id="{F0C471E0-A157-446C-A1CB-E497DE4EA1D4}"/>
                  </a:ext>
                </a:extLst>
              </p:cNvPr>
              <p:cNvPicPr/>
              <p:nvPr/>
            </p:nvPicPr>
            <p:blipFill>
              <a:blip r:embed="rId3"/>
              <a:stretch>
                <a:fillRect/>
              </a:stretch>
            </p:blipFill>
            <p:spPr>
              <a:xfrm>
                <a:off x="1089000" y="2571480"/>
                <a:ext cx="4001760" cy="1393920"/>
              </a:xfrm>
              <a:prstGeom prst="rect">
                <a:avLst/>
              </a:prstGeom>
            </p:spPr>
          </p:pic>
        </mc:Fallback>
      </mc:AlternateContent>
    </p:spTree>
    <p:extLst>
      <p:ext uri="{BB962C8B-B14F-4D97-AF65-F5344CB8AC3E}">
        <p14:creationId xmlns:p14="http://schemas.microsoft.com/office/powerpoint/2010/main" val="4134116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98DC-0875-4FA0-849D-5EE52FE64DAA}"/>
              </a:ext>
            </a:extLst>
          </p:cNvPr>
          <p:cNvSpPr>
            <a:spLocks noGrp="1"/>
          </p:cNvSpPr>
          <p:nvPr>
            <p:ph type="title"/>
          </p:nvPr>
        </p:nvSpPr>
        <p:spPr/>
        <p:txBody>
          <a:bodyPr/>
          <a:lstStyle/>
          <a:p>
            <a:pPr algn="ctr"/>
            <a:r>
              <a:rPr lang="en-US" dirty="0"/>
              <a:t>The Oracle of Abnormal</a:t>
            </a:r>
          </a:p>
        </p:txBody>
      </p:sp>
      <p:sp>
        <p:nvSpPr>
          <p:cNvPr id="3" name="Content Placeholder 2">
            <a:extLst>
              <a:ext uri="{FF2B5EF4-FFF2-40B4-BE49-F238E27FC236}">
                <a16:creationId xmlns:a16="http://schemas.microsoft.com/office/drawing/2014/main" id="{75BA7AEF-6AEB-4147-BF76-FC347431994D}"/>
              </a:ext>
            </a:extLst>
          </p:cNvPr>
          <p:cNvSpPr>
            <a:spLocks noGrp="1"/>
          </p:cNvSpPr>
          <p:nvPr>
            <p:ph idx="1"/>
          </p:nvPr>
        </p:nvSpPr>
        <p:spPr>
          <a:xfrm>
            <a:off x="838200" y="1825625"/>
            <a:ext cx="10515600" cy="1804266"/>
          </a:xfrm>
        </p:spPr>
        <p:txBody>
          <a:bodyPr/>
          <a:lstStyle/>
          <a:p>
            <a:r>
              <a:rPr lang="en-US" dirty="0"/>
              <a:t>The highest correlation of abnormal house sale is with</a:t>
            </a:r>
          </a:p>
          <a:p>
            <a:pPr lvl="1"/>
            <a:r>
              <a:rPr lang="en-US" dirty="0" err="1"/>
              <a:t>Saletype</a:t>
            </a:r>
            <a:r>
              <a:rPr lang="en-US" dirty="0"/>
              <a:t> Court Officer Deed/Estate – 0.34</a:t>
            </a:r>
          </a:p>
          <a:p>
            <a:pPr lvl="1"/>
            <a:r>
              <a:rPr lang="en-US" dirty="0" err="1"/>
              <a:t>Saletype</a:t>
            </a:r>
            <a:r>
              <a:rPr lang="en-US" dirty="0"/>
              <a:t> Other – 0.17</a:t>
            </a:r>
          </a:p>
          <a:p>
            <a:pPr lvl="1"/>
            <a:r>
              <a:rPr lang="en-US" dirty="0"/>
              <a:t>Exterior Made from Stone – 0.13</a:t>
            </a:r>
          </a:p>
          <a:p>
            <a:pPr lvl="1"/>
            <a:endParaRPr lang="en-US" dirty="0"/>
          </a:p>
        </p:txBody>
      </p:sp>
      <p:sp>
        <p:nvSpPr>
          <p:cNvPr id="4" name="TextBox 3">
            <a:extLst>
              <a:ext uri="{FF2B5EF4-FFF2-40B4-BE49-F238E27FC236}">
                <a16:creationId xmlns:a16="http://schemas.microsoft.com/office/drawing/2014/main" id="{50CBB7A2-D926-4398-B59F-6D0DEC811DFE}"/>
              </a:ext>
            </a:extLst>
          </p:cNvPr>
          <p:cNvSpPr txBox="1"/>
          <p:nvPr/>
        </p:nvSpPr>
        <p:spPr>
          <a:xfrm>
            <a:off x="1551709" y="3629891"/>
            <a:ext cx="9559636" cy="2646878"/>
          </a:xfrm>
          <a:prstGeom prst="rect">
            <a:avLst/>
          </a:prstGeom>
          <a:noFill/>
        </p:spPr>
        <p:txBody>
          <a:bodyPr wrap="square" rtlCol="0">
            <a:spAutoFit/>
          </a:bodyPr>
          <a:lstStyle/>
          <a:p>
            <a:r>
              <a:rPr lang="en-US" sz="13800" dirty="0"/>
              <a:t>					</a:t>
            </a:r>
            <a:r>
              <a:rPr lang="en-US" sz="16600" dirty="0"/>
              <a:t>?</a:t>
            </a:r>
            <a:endParaRPr lang="en-US" sz="3200"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64AB3FC-78F3-4867-A40D-EF4CFC277A3C}"/>
                  </a:ext>
                </a:extLst>
              </p14:cNvPr>
              <p14:cNvContentPartPr/>
              <p14:nvPr/>
            </p14:nvContentPartPr>
            <p14:xfrm>
              <a:off x="3044880" y="2643120"/>
              <a:ext cx="3643920" cy="72000"/>
            </p14:xfrm>
          </p:contentPart>
        </mc:Choice>
        <mc:Fallback>
          <p:pic>
            <p:nvPicPr>
              <p:cNvPr id="5" name="Ink 4">
                <a:extLst>
                  <a:ext uri="{FF2B5EF4-FFF2-40B4-BE49-F238E27FC236}">
                    <a16:creationId xmlns:a16="http://schemas.microsoft.com/office/drawing/2014/main" id="{A64AB3FC-78F3-4867-A40D-EF4CFC277A3C}"/>
                  </a:ext>
                </a:extLst>
              </p:cNvPr>
              <p:cNvPicPr/>
              <p:nvPr/>
            </p:nvPicPr>
            <p:blipFill>
              <a:blip r:embed="rId3"/>
              <a:stretch>
                <a:fillRect/>
              </a:stretch>
            </p:blipFill>
            <p:spPr>
              <a:xfrm>
                <a:off x="3035520" y="2633760"/>
                <a:ext cx="3662640" cy="90720"/>
              </a:xfrm>
              <a:prstGeom prst="rect">
                <a:avLst/>
              </a:prstGeom>
            </p:spPr>
          </p:pic>
        </mc:Fallback>
      </mc:AlternateContent>
    </p:spTree>
    <p:extLst>
      <p:ext uri="{BB962C8B-B14F-4D97-AF65-F5344CB8AC3E}">
        <p14:creationId xmlns:p14="http://schemas.microsoft.com/office/powerpoint/2010/main" val="2178290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B51422-08F5-4821-BF37-FFED9E3B93BD}"/>
              </a:ext>
            </a:extLst>
          </p:cNvPr>
          <p:cNvSpPr>
            <a:spLocks noGrp="1"/>
          </p:cNvSpPr>
          <p:nvPr>
            <p:ph type="title"/>
          </p:nvPr>
        </p:nvSpPr>
        <p:spPr>
          <a:xfrm>
            <a:off x="863029" y="1012004"/>
            <a:ext cx="3416158" cy="4795408"/>
          </a:xfrm>
        </p:spPr>
        <p:txBody>
          <a:bodyPr>
            <a:normAutofit/>
          </a:bodyPr>
          <a:lstStyle/>
          <a:p>
            <a:r>
              <a:rPr lang="en-US">
                <a:solidFill>
                  <a:srgbClr val="FFFFFF"/>
                </a:solidFill>
              </a:rPr>
              <a:t>Requirements</a:t>
            </a:r>
          </a:p>
        </p:txBody>
      </p:sp>
      <p:graphicFrame>
        <p:nvGraphicFramePr>
          <p:cNvPr id="5" name="Content Placeholder 2">
            <a:extLst>
              <a:ext uri="{FF2B5EF4-FFF2-40B4-BE49-F238E27FC236}">
                <a16:creationId xmlns:a16="http://schemas.microsoft.com/office/drawing/2014/main" id="{F56CB37F-8CE3-4D9B-B27B-2314ACA0B5E7}"/>
              </a:ext>
            </a:extLst>
          </p:cNvPr>
          <p:cNvGraphicFramePr>
            <a:graphicFrameLocks noGrp="1"/>
          </p:cNvGraphicFramePr>
          <p:nvPr>
            <p:ph idx="1"/>
            <p:extLst>
              <p:ext uri="{D42A27DB-BD31-4B8C-83A1-F6EECF244321}">
                <p14:modId xmlns:p14="http://schemas.microsoft.com/office/powerpoint/2010/main" val="25696561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077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87D9-B2B4-42C5-AA1B-AF88D983E771}"/>
              </a:ext>
            </a:extLst>
          </p:cNvPr>
          <p:cNvSpPr>
            <a:spLocks noGrp="1"/>
          </p:cNvSpPr>
          <p:nvPr>
            <p:ph type="title"/>
          </p:nvPr>
        </p:nvSpPr>
        <p:spPr/>
        <p:txBody>
          <a:bodyPr/>
          <a:lstStyle/>
          <a:p>
            <a:r>
              <a:rPr lang="en-US" dirty="0"/>
              <a:t>Data ETL</a:t>
            </a:r>
          </a:p>
        </p:txBody>
      </p:sp>
      <p:sp>
        <p:nvSpPr>
          <p:cNvPr id="3" name="Content Placeholder 2">
            <a:extLst>
              <a:ext uri="{FF2B5EF4-FFF2-40B4-BE49-F238E27FC236}">
                <a16:creationId xmlns:a16="http://schemas.microsoft.com/office/drawing/2014/main" id="{8F0078E0-B4F9-4674-B000-665355FBDC7F}"/>
              </a:ext>
            </a:extLst>
          </p:cNvPr>
          <p:cNvSpPr>
            <a:spLocks noGrp="1"/>
          </p:cNvSpPr>
          <p:nvPr>
            <p:ph idx="1"/>
          </p:nvPr>
        </p:nvSpPr>
        <p:spPr/>
        <p:txBody>
          <a:bodyPr>
            <a:normAutofit/>
          </a:bodyPr>
          <a:lstStyle/>
          <a:p>
            <a:r>
              <a:rPr lang="en-US" dirty="0"/>
              <a:t>Following Columns have Nulls for 85% of rows - Alley, </a:t>
            </a:r>
            <a:r>
              <a:rPr lang="en-US" dirty="0" err="1"/>
              <a:t>PoolQC</a:t>
            </a:r>
            <a:r>
              <a:rPr lang="en-US" dirty="0"/>
              <a:t>, </a:t>
            </a:r>
            <a:r>
              <a:rPr lang="en-US" dirty="0" err="1"/>
              <a:t>MiscFeature</a:t>
            </a:r>
            <a:r>
              <a:rPr lang="en-US" dirty="0"/>
              <a:t>, Fence. We Drop them</a:t>
            </a:r>
          </a:p>
          <a:p>
            <a:r>
              <a:rPr lang="en-US" dirty="0"/>
              <a:t>Nulls in following columns are actually Categories </a:t>
            </a:r>
          </a:p>
          <a:p>
            <a:pPr lvl="1"/>
            <a:r>
              <a:rPr lang="en-US" dirty="0"/>
              <a:t>'</a:t>
            </a:r>
            <a:r>
              <a:rPr lang="en-US" dirty="0" err="1"/>
              <a:t>GarageCond</a:t>
            </a:r>
            <a:r>
              <a:rPr lang="en-US" dirty="0"/>
              <a:t>','GarageFinish','GarageQual','</a:t>
            </a:r>
            <a:r>
              <a:rPr lang="en-US" dirty="0" err="1"/>
              <a:t>GarageType</a:t>
            </a:r>
            <a:r>
              <a:rPr lang="en-US" dirty="0"/>
              <a:t>’</a:t>
            </a:r>
          </a:p>
          <a:p>
            <a:pPr lvl="1"/>
            <a:r>
              <a:rPr lang="en-US" dirty="0"/>
              <a:t>'BsmtCond','BsmtExposure','BsmtFinType1','BsmtFinType2','BsmtQual’</a:t>
            </a:r>
          </a:p>
          <a:p>
            <a:pPr lvl="1"/>
            <a:r>
              <a:rPr lang="en-US" dirty="0"/>
              <a:t>‘FireplaceQu’, '</a:t>
            </a:r>
            <a:r>
              <a:rPr lang="en-US" dirty="0" err="1"/>
              <a:t>MasVnrType</a:t>
            </a:r>
            <a:r>
              <a:rPr lang="en-US" dirty="0"/>
              <a:t>’. </a:t>
            </a:r>
          </a:p>
          <a:p>
            <a:r>
              <a:rPr lang="en-US" dirty="0"/>
              <a:t>Nulls in </a:t>
            </a:r>
            <a:r>
              <a:rPr lang="en-US" dirty="0" err="1"/>
              <a:t>GarageYrBuilt</a:t>
            </a:r>
            <a:r>
              <a:rPr lang="en-US" dirty="0"/>
              <a:t> are replaced with data from house </a:t>
            </a:r>
            <a:r>
              <a:rPr lang="en-US" dirty="0" err="1"/>
              <a:t>YrBuilt</a:t>
            </a:r>
            <a:r>
              <a:rPr lang="en-US" dirty="0"/>
              <a:t>. </a:t>
            </a:r>
          </a:p>
          <a:p>
            <a:r>
              <a:rPr lang="en-US" dirty="0"/>
              <a:t>Nulls in </a:t>
            </a:r>
            <a:r>
              <a:rPr lang="en-US" dirty="0" err="1"/>
              <a:t>Lotfrontage</a:t>
            </a:r>
            <a:r>
              <a:rPr lang="en-US" dirty="0"/>
              <a:t> and </a:t>
            </a:r>
            <a:r>
              <a:rPr lang="en-US" dirty="0" err="1"/>
              <a:t>MsnVnrArea</a:t>
            </a:r>
            <a:r>
              <a:rPr lang="en-US" dirty="0"/>
              <a:t> are replaced with the median values. </a:t>
            </a:r>
          </a:p>
          <a:p>
            <a:endParaRPr lang="en-US" dirty="0"/>
          </a:p>
        </p:txBody>
      </p:sp>
    </p:spTree>
    <p:extLst>
      <p:ext uri="{BB962C8B-B14F-4D97-AF65-F5344CB8AC3E}">
        <p14:creationId xmlns:p14="http://schemas.microsoft.com/office/powerpoint/2010/main" val="248066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0A87D9-B2B4-42C5-AA1B-AF88D983E771}"/>
              </a:ext>
            </a:extLst>
          </p:cNvPr>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4600" kern="1200" dirty="0">
                <a:solidFill>
                  <a:srgbClr val="FFFFFF"/>
                </a:solidFill>
                <a:latin typeface="+mj-lt"/>
                <a:ea typeface="+mj-ea"/>
                <a:cs typeface="+mj-cs"/>
              </a:rPr>
              <a:t>A Minimum Viable Oracle</a:t>
            </a:r>
            <a:br>
              <a:rPr lang="en-US" sz="4600" kern="1200" dirty="0">
                <a:solidFill>
                  <a:srgbClr val="FFFFFF"/>
                </a:solidFill>
                <a:latin typeface="+mj-lt"/>
                <a:ea typeface="+mj-ea"/>
                <a:cs typeface="+mj-cs"/>
              </a:rPr>
            </a:br>
            <a:br>
              <a:rPr lang="en-US" sz="4600" kern="1200" dirty="0">
                <a:solidFill>
                  <a:srgbClr val="FFFFFF"/>
                </a:solidFill>
                <a:latin typeface="+mj-lt"/>
                <a:ea typeface="+mj-ea"/>
                <a:cs typeface="+mj-cs"/>
              </a:rPr>
            </a:br>
            <a:r>
              <a:rPr lang="en-US" sz="7200" kern="1200" dirty="0">
                <a:solidFill>
                  <a:srgbClr val="FFFFFF"/>
                </a:solidFill>
                <a:latin typeface="+mj-lt"/>
                <a:ea typeface="+mj-ea"/>
                <a:cs typeface="+mj-cs"/>
              </a:rPr>
              <a:t> EDA</a:t>
            </a:r>
            <a:endParaRPr lang="en-US" sz="4600" kern="1200" dirty="0">
              <a:solidFill>
                <a:srgbClr val="FFFFFF"/>
              </a:solidFill>
              <a:latin typeface="+mj-lt"/>
              <a:ea typeface="+mj-ea"/>
              <a:cs typeface="+mj-cs"/>
            </a:endParaRPr>
          </a:p>
        </p:txBody>
      </p:sp>
    </p:spTree>
    <p:extLst>
      <p:ext uri="{BB962C8B-B14F-4D97-AF65-F5344CB8AC3E}">
        <p14:creationId xmlns:p14="http://schemas.microsoft.com/office/powerpoint/2010/main" val="235422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745E45-D31B-4B1D-B1C3-1B56C61DFD1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Median House Price Based on Neighborhood</a:t>
            </a:r>
          </a:p>
        </p:txBody>
      </p:sp>
      <p:pic>
        <p:nvPicPr>
          <p:cNvPr id="2052" name="Picture 4">
            <a:extLst>
              <a:ext uri="{FF2B5EF4-FFF2-40B4-BE49-F238E27FC236}">
                <a16:creationId xmlns:a16="http://schemas.microsoft.com/office/drawing/2014/main" id="{2AFEFBFB-B0E4-4F8A-9A9C-93EC777FB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037229"/>
            <a:ext cx="7188199" cy="478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02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97FC95-D0BF-454B-A5DE-8CE06EDF4C6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The house price based on Number of Bedrooms, bathrooms and Garages</a:t>
            </a:r>
          </a:p>
        </p:txBody>
      </p:sp>
      <p:pic>
        <p:nvPicPr>
          <p:cNvPr id="4" name="Picture 8">
            <a:extLst>
              <a:ext uri="{FF2B5EF4-FFF2-40B4-BE49-F238E27FC236}">
                <a16:creationId xmlns:a16="http://schemas.microsoft.com/office/drawing/2014/main" id="{3A632C12-52E3-49A7-8AC3-373636087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0911" y="948046"/>
            <a:ext cx="8335434" cy="531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97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BC575BA-9F49-4881-B448-147097486636}"/>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A Linear Oracle</a:t>
            </a:r>
          </a:p>
        </p:txBody>
      </p:sp>
    </p:spTree>
    <p:extLst>
      <p:ext uri="{BB962C8B-B14F-4D97-AF65-F5344CB8AC3E}">
        <p14:creationId xmlns:p14="http://schemas.microsoft.com/office/powerpoint/2010/main" val="105171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475CEA-BC08-4BA7-824A-2FF4F7BFE2D8}"/>
              </a:ext>
            </a:extLst>
          </p:cNvPr>
          <p:cNvSpPr>
            <a:spLocks noGrp="1"/>
          </p:cNvSpPr>
          <p:nvPr>
            <p:ph type="title"/>
          </p:nvPr>
        </p:nvSpPr>
        <p:spPr>
          <a:xfrm>
            <a:off x="863029" y="1012004"/>
            <a:ext cx="3416158" cy="4795408"/>
          </a:xfrm>
        </p:spPr>
        <p:txBody>
          <a:bodyPr>
            <a:normAutofit/>
          </a:bodyPr>
          <a:lstStyle/>
          <a:p>
            <a:r>
              <a:rPr lang="en-US">
                <a:solidFill>
                  <a:srgbClr val="FFFFFF"/>
                </a:solidFill>
              </a:rPr>
              <a:t>Prepare the data</a:t>
            </a:r>
          </a:p>
        </p:txBody>
      </p:sp>
      <p:graphicFrame>
        <p:nvGraphicFramePr>
          <p:cNvPr id="5" name="Content Placeholder 2">
            <a:extLst>
              <a:ext uri="{FF2B5EF4-FFF2-40B4-BE49-F238E27FC236}">
                <a16:creationId xmlns:a16="http://schemas.microsoft.com/office/drawing/2014/main" id="{462E03C6-DAAE-43D7-A580-324197A6BDBF}"/>
              </a:ext>
            </a:extLst>
          </p:cNvPr>
          <p:cNvGraphicFramePr>
            <a:graphicFrameLocks noGrp="1"/>
          </p:cNvGraphicFramePr>
          <p:nvPr>
            <p:ph idx="1"/>
            <p:extLst>
              <p:ext uri="{D42A27DB-BD31-4B8C-83A1-F6EECF244321}">
                <p14:modId xmlns:p14="http://schemas.microsoft.com/office/powerpoint/2010/main" val="233120477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618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BC6A-D8F0-48C6-804C-B80903392A6E}"/>
              </a:ext>
            </a:extLst>
          </p:cNvPr>
          <p:cNvSpPr>
            <a:spLocks noGrp="1"/>
          </p:cNvSpPr>
          <p:nvPr>
            <p:ph type="title"/>
          </p:nvPr>
        </p:nvSpPr>
        <p:spPr>
          <a:xfrm>
            <a:off x="838200" y="152688"/>
            <a:ext cx="10515600" cy="789998"/>
          </a:xfrm>
        </p:spPr>
        <p:txBody>
          <a:bodyPr/>
          <a:lstStyle/>
          <a:p>
            <a:pPr algn="ctr"/>
            <a:r>
              <a:rPr lang="en-US"/>
              <a:t>An Overfitted Model</a:t>
            </a:r>
            <a:endParaRPr lang="en-US" dirty="0"/>
          </a:p>
        </p:txBody>
      </p:sp>
      <p:sp>
        <p:nvSpPr>
          <p:cNvPr id="3" name="Content Placeholder 2">
            <a:extLst>
              <a:ext uri="{FF2B5EF4-FFF2-40B4-BE49-F238E27FC236}">
                <a16:creationId xmlns:a16="http://schemas.microsoft.com/office/drawing/2014/main" id="{429BB551-EA14-4BA6-B737-BD0DF045657A}"/>
              </a:ext>
            </a:extLst>
          </p:cNvPr>
          <p:cNvSpPr>
            <a:spLocks noGrp="1"/>
          </p:cNvSpPr>
          <p:nvPr>
            <p:ph idx="1"/>
          </p:nvPr>
        </p:nvSpPr>
        <p:spPr>
          <a:xfrm>
            <a:off x="367145" y="1119187"/>
            <a:ext cx="5022273" cy="4888490"/>
          </a:xfrm>
        </p:spPr>
        <p:txBody>
          <a:bodyPr>
            <a:normAutofit/>
          </a:bodyPr>
          <a:lstStyle/>
          <a:p>
            <a:pPr marL="0" indent="0" algn="just">
              <a:buNone/>
            </a:pPr>
            <a:endParaRPr lang="en-US" dirty="0"/>
          </a:p>
          <a:p>
            <a:pPr marL="0" indent="0" algn="just">
              <a:buNone/>
            </a:pPr>
            <a:endParaRPr lang="en-US" dirty="0"/>
          </a:p>
          <a:p>
            <a:pPr marL="0" indent="0" algn="just">
              <a:buNone/>
            </a:pPr>
            <a:r>
              <a:rPr lang="en-US" dirty="0"/>
              <a:t>We feed all these columns to linear regression model and perform 10 fold Cross Validation. This gives a mean score of -3.39 x 10 </a:t>
            </a:r>
            <a:r>
              <a:rPr lang="en-US" baseline="30000" dirty="0"/>
              <a:t>22</a:t>
            </a:r>
            <a:r>
              <a:rPr lang="en-US" dirty="0"/>
              <a:t> and standard deviation of 9.62 x 10 </a:t>
            </a:r>
            <a:r>
              <a:rPr lang="en-US" baseline="30000" dirty="0"/>
              <a:t>23</a:t>
            </a:r>
            <a:r>
              <a:rPr lang="en-US" dirty="0"/>
              <a:t>. </a:t>
            </a:r>
          </a:p>
        </p:txBody>
      </p:sp>
      <p:pic>
        <p:nvPicPr>
          <p:cNvPr id="5122" name="Picture 2">
            <a:extLst>
              <a:ext uri="{FF2B5EF4-FFF2-40B4-BE49-F238E27FC236}">
                <a16:creationId xmlns:a16="http://schemas.microsoft.com/office/drawing/2014/main" id="{BD02FBFD-041F-4229-8A69-DA05A79FC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9419" y="1119187"/>
            <a:ext cx="6802582" cy="483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842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537</Words>
  <Application>Microsoft Office PowerPoint</Application>
  <PresentationFormat>Widescreen</PresentationFormat>
  <Paragraphs>65</Paragraphs>
  <Slides>17</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 Unicode MS</vt:lpstr>
      <vt:lpstr>Arial</vt:lpstr>
      <vt:lpstr>Calibri</vt:lpstr>
      <vt:lpstr>Calibri Light</vt:lpstr>
      <vt:lpstr>Cambria Math</vt:lpstr>
      <vt:lpstr>Symbol</vt:lpstr>
      <vt:lpstr>Office Theme</vt:lpstr>
      <vt:lpstr>The Ames Oracle</vt:lpstr>
      <vt:lpstr>Requirements</vt:lpstr>
      <vt:lpstr>Data ETL</vt:lpstr>
      <vt:lpstr>A Minimum Viable Oracle   EDA</vt:lpstr>
      <vt:lpstr>Median House Price Based on Neighborhood</vt:lpstr>
      <vt:lpstr>The house price based on Number of Bedrooms, bathrooms and Garages</vt:lpstr>
      <vt:lpstr>A Linear Oracle</vt:lpstr>
      <vt:lpstr>Prepare the data</vt:lpstr>
      <vt:lpstr>An Overfitted Model</vt:lpstr>
      <vt:lpstr>Feature Selection</vt:lpstr>
      <vt:lpstr>And Stability ensues …</vt:lpstr>
      <vt:lpstr>Good ness of fit</vt:lpstr>
      <vt:lpstr>A Renovation Oracle</vt:lpstr>
      <vt:lpstr>The Residuals</vt:lpstr>
      <vt:lpstr>We perform a Linear Regression on Residuals using Renovatable Features (127) and use p Values and Lasso for Feature Selection down to 27. </vt:lpstr>
      <vt:lpstr>Result</vt:lpstr>
      <vt:lpstr>The Oracle of Abnormal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Ames Oracle</dc:title>
  <dc:creator>Rajas</dc:creator>
  <cp:lastModifiedBy>Rajas</cp:lastModifiedBy>
  <cp:revision>10</cp:revision>
  <dcterms:created xsi:type="dcterms:W3CDTF">2019-01-28T23:07:02Z</dcterms:created>
  <dcterms:modified xsi:type="dcterms:W3CDTF">2019-01-29T01:01:33Z</dcterms:modified>
</cp:coreProperties>
</file>