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8288000" cy="10287000"/>
  <p:notesSz cx="6858000" cy="9144000"/>
  <p:embeddedFontLst>
    <p:embeddedFont>
      <p:font typeface="Calibri" panose="020F0502020204030204" pitchFamily="34" charset="0"/>
      <p:regular r:id="rId35"/>
      <p:bold r:id="rId36"/>
      <p:italic r:id="rId37"/>
      <p:boldItalic r:id="rId38"/>
    </p:embeddedFont>
    <p:embeddedFont>
      <p:font typeface="Cooper BT Bold" panose="020B0604020202020204" charset="0"/>
      <p:regular r:id="rId39"/>
    </p:embeddedFont>
    <p:embeddedFont>
      <p:font typeface="Cooper BT Bold Italics" panose="020B0604020202020204" charset="0"/>
      <p:regular r:id="rId40"/>
    </p:embeddedFont>
    <p:embeddedFont>
      <p:font typeface="Cooper BT Light" panose="020B0604020202020204" charset="0"/>
      <p:regular r:id="rId41"/>
    </p:embeddedFont>
    <p:embeddedFont>
      <p:font typeface="Cooper BT Light Italics" panose="020B0604020202020204" charset="0"/>
      <p:regular r:id="rId42"/>
    </p:embeddedFont>
    <p:embeddedFont>
      <p:font typeface="Loubag" panose="020B0604020202020204" charset="0"/>
      <p:regular r:id="rId43"/>
    </p:embeddedFont>
    <p:embeddedFont>
      <p:font typeface="Loubag Semi-Bold" panose="020B0604020202020204" charset="0"/>
      <p:regular r:id="rId44"/>
    </p:embeddedFont>
    <p:embeddedFont>
      <p:font typeface="Loubag Thin" panose="020B0604020202020204" charset="0"/>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0" d="100"/>
          <a:sy n="50" d="100"/>
        </p:scale>
        <p:origin x="432" y="-7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25BFAF-D8C8-419E-9B1A-A6E8318BCFAA}" type="datetimeFigureOut">
              <a:rPr lang="id-ID" smtClean="0"/>
              <a:t>10/12/2023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7673D-DF84-4F15-A3FA-31F483AF2E8A}" type="slidenum">
              <a:rPr lang="id-ID" smtClean="0"/>
              <a:t>‹#›</a:t>
            </a:fld>
            <a:endParaRPr lang="id-ID"/>
          </a:p>
        </p:txBody>
      </p:sp>
    </p:spTree>
    <p:extLst>
      <p:ext uri="{BB962C8B-B14F-4D97-AF65-F5344CB8AC3E}">
        <p14:creationId xmlns:p14="http://schemas.microsoft.com/office/powerpoint/2010/main" val="2102685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D247673D-DF84-4F15-A3FA-31F483AF2E8A}" type="slidenum">
              <a:rPr lang="id-ID" smtClean="0"/>
              <a:t>7</a:t>
            </a:fld>
            <a:endParaRPr lang="id-ID"/>
          </a:p>
        </p:txBody>
      </p:sp>
    </p:spTree>
    <p:extLst>
      <p:ext uri="{BB962C8B-B14F-4D97-AF65-F5344CB8AC3E}">
        <p14:creationId xmlns:p14="http://schemas.microsoft.com/office/powerpoint/2010/main" val="3684904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sv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1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svg"/><Relationship Id="rId7" Type="http://schemas.openxmlformats.org/officeDocument/2006/relationships/image" Target="../media/image1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4.sv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4.sv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a:off x="-3777543" y="4169858"/>
            <a:ext cx="12639279" cy="9102218"/>
          </a:xfrm>
          <a:custGeom>
            <a:avLst/>
            <a:gdLst/>
            <a:ahLst/>
            <a:cxnLst/>
            <a:rect l="l" t="t" r="r" b="b"/>
            <a:pathLst>
              <a:path w="12639279" h="9102218">
                <a:moveTo>
                  <a:pt x="0" y="0"/>
                </a:moveTo>
                <a:lnTo>
                  <a:pt x="12639280" y="0"/>
                </a:lnTo>
                <a:lnTo>
                  <a:pt x="12639280" y="9102218"/>
                </a:lnTo>
                <a:lnTo>
                  <a:pt x="0" y="9102218"/>
                </a:lnTo>
                <a:lnTo>
                  <a:pt x="0" y="0"/>
                </a:lnTo>
                <a:close/>
              </a:path>
            </a:pathLst>
          </a:custGeom>
          <a:blipFill>
            <a:blip r:embed="rId2">
              <a:extLst>
                <a:ext uri="{96DAC541-7B7A-43D3-8B79-37D633B846F1}">
                  <asvg:svgBlip xmlns:asvg="http://schemas.microsoft.com/office/drawing/2016/SVG/main" r:embed="rId3"/>
                </a:ext>
              </a:extLst>
            </a:blip>
            <a:stretch>
              <a:fillRect t="-23963"/>
            </a:stretch>
          </a:blipFill>
        </p:spPr>
        <p:txBody>
          <a:bodyPr/>
          <a:lstStyle/>
          <a:p>
            <a:endParaRPr lang="en-ID"/>
          </a:p>
        </p:txBody>
      </p:sp>
      <p:sp>
        <p:nvSpPr>
          <p:cNvPr id="3" name="Freeform 3"/>
          <p:cNvSpPr/>
          <p:nvPr/>
        </p:nvSpPr>
        <p:spPr>
          <a:xfrm rot="-341241">
            <a:off x="-5393544" y="3137648"/>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D"/>
          </a:p>
        </p:txBody>
      </p:sp>
      <p:sp>
        <p:nvSpPr>
          <p:cNvPr id="4" name="Freeform 4"/>
          <p:cNvSpPr/>
          <p:nvPr/>
        </p:nvSpPr>
        <p:spPr>
          <a:xfrm rot="588337">
            <a:off x="-6158083" y="4829611"/>
            <a:ext cx="12184710" cy="8634511"/>
          </a:xfrm>
          <a:custGeom>
            <a:avLst/>
            <a:gdLst/>
            <a:ahLst/>
            <a:cxnLst/>
            <a:rect l="l" t="t" r="r" b="b"/>
            <a:pathLst>
              <a:path w="12184710" h="8634511">
                <a:moveTo>
                  <a:pt x="0" y="0"/>
                </a:moveTo>
                <a:lnTo>
                  <a:pt x="12184710" y="0"/>
                </a:lnTo>
                <a:lnTo>
                  <a:pt x="12184710" y="8634511"/>
                </a:lnTo>
                <a:lnTo>
                  <a:pt x="0" y="8634511"/>
                </a:lnTo>
                <a:lnTo>
                  <a:pt x="0" y="0"/>
                </a:lnTo>
                <a:close/>
              </a:path>
            </a:pathLst>
          </a:custGeom>
          <a:blipFill>
            <a:blip r:embed="rId6">
              <a:extLst>
                <a:ext uri="{96DAC541-7B7A-43D3-8B79-37D633B846F1}">
                  <asvg:svgBlip xmlns:asvg="http://schemas.microsoft.com/office/drawing/2016/SVG/main" r:embed="rId7"/>
                </a:ext>
              </a:extLst>
            </a:blip>
            <a:stretch>
              <a:fillRect t="-30678" r="-3730"/>
            </a:stretch>
          </a:blipFill>
        </p:spPr>
        <p:txBody>
          <a:bodyPr/>
          <a:lstStyle/>
          <a:p>
            <a:endParaRPr lang="en-ID"/>
          </a:p>
        </p:txBody>
      </p:sp>
      <p:sp>
        <p:nvSpPr>
          <p:cNvPr id="5" name="Freeform 5"/>
          <p:cNvSpPr/>
          <p:nvPr/>
        </p:nvSpPr>
        <p:spPr>
          <a:xfrm rot="10711948">
            <a:off x="9416629" y="-3351043"/>
            <a:ext cx="12639279" cy="11283429"/>
          </a:xfrm>
          <a:custGeom>
            <a:avLst/>
            <a:gdLst/>
            <a:ahLst/>
            <a:cxnLst/>
            <a:rect l="l" t="t" r="r" b="b"/>
            <a:pathLst>
              <a:path w="12639279" h="11283429">
                <a:moveTo>
                  <a:pt x="0" y="0"/>
                </a:moveTo>
                <a:lnTo>
                  <a:pt x="12639280" y="0"/>
                </a:lnTo>
                <a:lnTo>
                  <a:pt x="12639280"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6" name="Freeform 6"/>
          <p:cNvSpPr/>
          <p:nvPr/>
        </p:nvSpPr>
        <p:spPr>
          <a:xfrm rot="10711948">
            <a:off x="8885282" y="-4094736"/>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7" name="Freeform 7"/>
          <p:cNvSpPr/>
          <p:nvPr/>
        </p:nvSpPr>
        <p:spPr>
          <a:xfrm rot="10711948">
            <a:off x="9797904" y="-4118116"/>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8" name="TextBox 8"/>
          <p:cNvSpPr txBox="1"/>
          <p:nvPr/>
        </p:nvSpPr>
        <p:spPr>
          <a:xfrm>
            <a:off x="2583316" y="4179418"/>
            <a:ext cx="14203164" cy="1981606"/>
          </a:xfrm>
          <a:prstGeom prst="rect">
            <a:avLst/>
          </a:prstGeom>
        </p:spPr>
        <p:txBody>
          <a:bodyPr lIns="0" tIns="0" rIns="0" bIns="0" rtlCol="0" anchor="t">
            <a:spAutoFit/>
          </a:bodyPr>
          <a:lstStyle/>
          <a:p>
            <a:pPr algn="ctr">
              <a:lnSpc>
                <a:spcPts val="16252"/>
              </a:lnSpc>
              <a:spcBef>
                <a:spcPct val="0"/>
              </a:spcBef>
            </a:pPr>
            <a:r>
              <a:rPr lang="en-US" sz="11609">
                <a:solidFill>
                  <a:srgbClr val="000000"/>
                </a:solidFill>
                <a:latin typeface="Loubag Semi-Bold"/>
              </a:rPr>
              <a:t>search algorithm</a:t>
            </a:r>
          </a:p>
        </p:txBody>
      </p:sp>
      <p:sp>
        <p:nvSpPr>
          <p:cNvPr id="9" name="TextBox 9"/>
          <p:cNvSpPr txBox="1"/>
          <p:nvPr/>
        </p:nvSpPr>
        <p:spPr>
          <a:xfrm>
            <a:off x="4196032" y="3102707"/>
            <a:ext cx="10156368" cy="1070197"/>
          </a:xfrm>
          <a:prstGeom prst="rect">
            <a:avLst/>
          </a:prstGeom>
        </p:spPr>
        <p:txBody>
          <a:bodyPr lIns="0" tIns="0" rIns="0" bIns="0" rtlCol="0" anchor="t">
            <a:spAutoFit/>
          </a:bodyPr>
          <a:lstStyle/>
          <a:p>
            <a:pPr algn="ctr">
              <a:lnSpc>
                <a:spcPts val="8737"/>
              </a:lnSpc>
              <a:spcBef>
                <a:spcPct val="0"/>
              </a:spcBef>
            </a:pPr>
            <a:r>
              <a:rPr lang="en-US" sz="6241">
                <a:solidFill>
                  <a:srgbClr val="000000"/>
                </a:solidFill>
                <a:latin typeface="Loubag"/>
              </a:rPr>
              <a:t>penggunaan metode</a:t>
            </a:r>
          </a:p>
        </p:txBody>
      </p:sp>
      <p:sp>
        <p:nvSpPr>
          <p:cNvPr id="10" name="TextBox 10"/>
          <p:cNvSpPr txBox="1"/>
          <p:nvPr/>
        </p:nvSpPr>
        <p:spPr>
          <a:xfrm>
            <a:off x="3377502" y="6288246"/>
            <a:ext cx="11793426" cy="772222"/>
          </a:xfrm>
          <a:prstGeom prst="rect">
            <a:avLst/>
          </a:prstGeom>
        </p:spPr>
        <p:txBody>
          <a:bodyPr lIns="0" tIns="0" rIns="0" bIns="0" rtlCol="0" anchor="t">
            <a:spAutoFit/>
          </a:bodyPr>
          <a:lstStyle/>
          <a:p>
            <a:pPr algn="ctr">
              <a:lnSpc>
                <a:spcPts val="6261"/>
              </a:lnSpc>
              <a:spcBef>
                <a:spcPct val="0"/>
              </a:spcBef>
            </a:pPr>
            <a:r>
              <a:rPr lang="en-US" sz="4472">
                <a:solidFill>
                  <a:srgbClr val="000000"/>
                </a:solidFill>
                <a:latin typeface="Loubag"/>
              </a:rPr>
              <a:t>Complexity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4899631">
            <a:off x="8352238" y="2767935"/>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3986174">
            <a:off x="9207519" y="3332606"/>
            <a:ext cx="12639279" cy="11283429"/>
          </a:xfrm>
          <a:custGeom>
            <a:avLst/>
            <a:gdLst/>
            <a:ahLst/>
            <a:cxnLst/>
            <a:rect l="l" t="t" r="r" b="b"/>
            <a:pathLst>
              <a:path w="12639279" h="11283429">
                <a:moveTo>
                  <a:pt x="0" y="0"/>
                </a:moveTo>
                <a:lnTo>
                  <a:pt x="12639279" y="0"/>
                </a:lnTo>
                <a:lnTo>
                  <a:pt x="12639279" y="11283430"/>
                </a:lnTo>
                <a:lnTo>
                  <a:pt x="0" y="1128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4" name="Freeform 4"/>
          <p:cNvSpPr/>
          <p:nvPr/>
        </p:nvSpPr>
        <p:spPr>
          <a:xfrm rot="5739487">
            <a:off x="-5668850" y="-2912503"/>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6">
              <a:extLst>
                <a:ext uri="{96DAC541-7B7A-43D3-8B79-37D633B846F1}">
                  <asvg:svgBlip xmlns:asvg="http://schemas.microsoft.com/office/drawing/2016/SVG/main" r:embed="rId7"/>
                </a:ext>
              </a:extLst>
            </a:blip>
            <a:stretch>
              <a:fillRect t="-16573" r="-364"/>
            </a:stretch>
          </a:blipFill>
        </p:spPr>
        <p:txBody>
          <a:bodyPr/>
          <a:lstStyle/>
          <a:p>
            <a:endParaRPr lang="en-ID"/>
          </a:p>
        </p:txBody>
      </p:sp>
      <p:sp>
        <p:nvSpPr>
          <p:cNvPr id="5" name="TextBox 5"/>
          <p:cNvSpPr txBox="1"/>
          <p:nvPr/>
        </p:nvSpPr>
        <p:spPr>
          <a:xfrm>
            <a:off x="1571144" y="933450"/>
            <a:ext cx="15145712" cy="8529574"/>
          </a:xfrm>
          <a:prstGeom prst="rect">
            <a:avLst/>
          </a:prstGeom>
        </p:spPr>
        <p:txBody>
          <a:bodyPr lIns="0" tIns="0" rIns="0" bIns="0" rtlCol="0" anchor="t">
            <a:spAutoFit/>
          </a:bodyPr>
          <a:lstStyle/>
          <a:p>
            <a:pPr>
              <a:lnSpc>
                <a:spcPts val="6303"/>
              </a:lnSpc>
            </a:pPr>
            <a:r>
              <a:rPr lang="en-US" sz="4502">
                <a:solidFill>
                  <a:srgbClr val="000000"/>
                </a:solidFill>
                <a:latin typeface="Cooper BT Light"/>
              </a:rPr>
              <a:t>2. Hashing fungsi</a:t>
            </a:r>
          </a:p>
          <a:p>
            <a:pPr>
              <a:lnSpc>
                <a:spcPts val="5603"/>
              </a:lnSpc>
            </a:pPr>
            <a:r>
              <a:rPr lang="en-US" sz="4002">
                <a:solidFill>
                  <a:srgbClr val="000000"/>
                </a:solidFill>
                <a:latin typeface="Cooper BT Light"/>
              </a:rPr>
              <a:t>Di antara fitur multidimensi yang diekstraksi, terdapat tipe numerik, tipe string, dan tipe grafik. Untuk memastikan fitur-fitur ini memiliki representasi yang terpadu, kami mengonversi berbagai jenis fitur menjadi representasi hash yang peka terhadap lokalitas sehingga fitur serupa memiliki nilai hash yang serupa. Tahap ini dibagi lagi menyesuaikan dengan tipe data yang diberikan:</a:t>
            </a:r>
          </a:p>
          <a:p>
            <a:pPr marL="842552" lvl="1" indent="-421276">
              <a:lnSpc>
                <a:spcPts val="5463"/>
              </a:lnSpc>
              <a:buFont typeface="Arial"/>
              <a:buChar char="•"/>
            </a:pPr>
            <a:r>
              <a:rPr lang="en-US" sz="3902">
                <a:solidFill>
                  <a:srgbClr val="000000"/>
                </a:solidFill>
                <a:latin typeface="Cooper BT Light Italics"/>
              </a:rPr>
              <a:t>Numerical Hashing</a:t>
            </a:r>
          </a:p>
          <a:p>
            <a:pPr marL="842552" lvl="1" indent="-421276">
              <a:lnSpc>
                <a:spcPts val="5463"/>
              </a:lnSpc>
              <a:buFont typeface="Arial"/>
              <a:buChar char="•"/>
            </a:pPr>
            <a:r>
              <a:rPr lang="en-US" sz="3902">
                <a:solidFill>
                  <a:srgbClr val="000000"/>
                </a:solidFill>
                <a:latin typeface="Cooper BT Light Italics"/>
              </a:rPr>
              <a:t>Hashing String</a:t>
            </a:r>
          </a:p>
          <a:p>
            <a:pPr marL="842552" lvl="1" indent="-421276">
              <a:lnSpc>
                <a:spcPts val="5463"/>
              </a:lnSpc>
              <a:buFont typeface="Arial"/>
              <a:buChar char="•"/>
            </a:pPr>
            <a:r>
              <a:rPr lang="en-US" sz="3902">
                <a:solidFill>
                  <a:srgbClr val="000000"/>
                </a:solidFill>
                <a:latin typeface="Cooper BT Light Italics"/>
              </a:rPr>
              <a:t>CFG (Context Free Grammar)</a:t>
            </a:r>
          </a:p>
          <a:p>
            <a:pPr marL="777784" lvl="1" indent="-388892">
              <a:lnSpc>
                <a:spcPts val="5043"/>
              </a:lnSpc>
              <a:buFont typeface="Arial"/>
              <a:buChar char="•"/>
            </a:pPr>
            <a:r>
              <a:rPr lang="en-US" sz="3602">
                <a:solidFill>
                  <a:srgbClr val="000000"/>
                </a:solidFill>
                <a:latin typeface="Cooper BT Light Italics"/>
              </a:rPr>
              <a:t>Fitur Weight Assignment</a:t>
            </a:r>
          </a:p>
          <a:p>
            <a:pPr>
              <a:lnSpc>
                <a:spcPts val="6303"/>
              </a:lnSpc>
              <a:spcBef>
                <a:spcPct val="0"/>
              </a:spcBef>
            </a:pPr>
            <a:endParaRPr lang="en-US" sz="3602">
              <a:solidFill>
                <a:srgbClr val="000000"/>
              </a:solidFill>
              <a:latin typeface="Cooper BT Light Itali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4899631">
            <a:off x="8352238" y="2767935"/>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3986174">
            <a:off x="9207519" y="3332606"/>
            <a:ext cx="12639279" cy="11283429"/>
          </a:xfrm>
          <a:custGeom>
            <a:avLst/>
            <a:gdLst/>
            <a:ahLst/>
            <a:cxnLst/>
            <a:rect l="l" t="t" r="r" b="b"/>
            <a:pathLst>
              <a:path w="12639279" h="11283429">
                <a:moveTo>
                  <a:pt x="0" y="0"/>
                </a:moveTo>
                <a:lnTo>
                  <a:pt x="12639279" y="0"/>
                </a:lnTo>
                <a:lnTo>
                  <a:pt x="12639279" y="11283430"/>
                </a:lnTo>
                <a:lnTo>
                  <a:pt x="0" y="1128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4" name="Freeform 4"/>
          <p:cNvSpPr/>
          <p:nvPr/>
        </p:nvSpPr>
        <p:spPr>
          <a:xfrm rot="5739487">
            <a:off x="-5668850" y="-2912503"/>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6">
              <a:extLst>
                <a:ext uri="{96DAC541-7B7A-43D3-8B79-37D633B846F1}">
                  <asvg:svgBlip xmlns:asvg="http://schemas.microsoft.com/office/drawing/2016/SVG/main" r:embed="rId7"/>
                </a:ext>
              </a:extLst>
            </a:blip>
            <a:stretch>
              <a:fillRect t="-16573" r="-364"/>
            </a:stretch>
          </a:blipFill>
        </p:spPr>
        <p:txBody>
          <a:bodyPr/>
          <a:lstStyle/>
          <a:p>
            <a:endParaRPr lang="en-ID"/>
          </a:p>
        </p:txBody>
      </p:sp>
      <p:sp>
        <p:nvSpPr>
          <p:cNvPr id="5" name="Freeform 5"/>
          <p:cNvSpPr/>
          <p:nvPr/>
        </p:nvSpPr>
        <p:spPr>
          <a:xfrm>
            <a:off x="6064689" y="4859521"/>
            <a:ext cx="10440140" cy="4398779"/>
          </a:xfrm>
          <a:custGeom>
            <a:avLst/>
            <a:gdLst/>
            <a:ahLst/>
            <a:cxnLst/>
            <a:rect l="l" t="t" r="r" b="b"/>
            <a:pathLst>
              <a:path w="10440140" h="4398779">
                <a:moveTo>
                  <a:pt x="0" y="0"/>
                </a:moveTo>
                <a:lnTo>
                  <a:pt x="10440140" y="0"/>
                </a:lnTo>
                <a:lnTo>
                  <a:pt x="10440140" y="4398779"/>
                </a:lnTo>
                <a:lnTo>
                  <a:pt x="0" y="4398779"/>
                </a:lnTo>
                <a:lnTo>
                  <a:pt x="0" y="0"/>
                </a:lnTo>
                <a:close/>
              </a:path>
            </a:pathLst>
          </a:custGeom>
          <a:blipFill>
            <a:blip r:embed="rId8"/>
            <a:stretch>
              <a:fillRect/>
            </a:stretch>
          </a:blipFill>
        </p:spPr>
        <p:txBody>
          <a:bodyPr/>
          <a:lstStyle/>
          <a:p>
            <a:endParaRPr lang="en-ID"/>
          </a:p>
        </p:txBody>
      </p:sp>
      <p:sp>
        <p:nvSpPr>
          <p:cNvPr id="6" name="TextBox 6"/>
          <p:cNvSpPr txBox="1"/>
          <p:nvPr/>
        </p:nvSpPr>
        <p:spPr>
          <a:xfrm>
            <a:off x="1571144" y="933450"/>
            <a:ext cx="15145712" cy="4867212"/>
          </a:xfrm>
          <a:prstGeom prst="rect">
            <a:avLst/>
          </a:prstGeom>
        </p:spPr>
        <p:txBody>
          <a:bodyPr lIns="0" tIns="0" rIns="0" bIns="0" rtlCol="0" anchor="t">
            <a:spAutoFit/>
          </a:bodyPr>
          <a:lstStyle/>
          <a:p>
            <a:pPr>
              <a:lnSpc>
                <a:spcPts val="6303"/>
              </a:lnSpc>
            </a:pPr>
            <a:r>
              <a:rPr lang="en-US" sz="4502" dirty="0">
                <a:solidFill>
                  <a:srgbClr val="000000"/>
                </a:solidFill>
                <a:latin typeface="Cooper BT Light"/>
              </a:rPr>
              <a:t> 3. </a:t>
            </a:r>
            <a:r>
              <a:rPr lang="en-US" sz="4502" dirty="0" err="1">
                <a:solidFill>
                  <a:srgbClr val="000000"/>
                </a:solidFill>
                <a:latin typeface="Cooper BT Light"/>
              </a:rPr>
              <a:t>Pencarian</a:t>
            </a:r>
            <a:r>
              <a:rPr lang="en-US" sz="4502" dirty="0">
                <a:solidFill>
                  <a:srgbClr val="000000"/>
                </a:solidFill>
                <a:latin typeface="Cooper BT Light"/>
              </a:rPr>
              <a:t> </a:t>
            </a:r>
            <a:r>
              <a:rPr lang="en-US" sz="4502" dirty="0" err="1">
                <a:solidFill>
                  <a:srgbClr val="000000"/>
                </a:solidFill>
                <a:latin typeface="Cooper BT Light"/>
              </a:rPr>
              <a:t>Kesamaan</a:t>
            </a:r>
            <a:r>
              <a:rPr lang="en-US" sz="4502" dirty="0">
                <a:solidFill>
                  <a:srgbClr val="000000"/>
                </a:solidFill>
                <a:latin typeface="Cooper BT Light"/>
              </a:rPr>
              <a:t> </a:t>
            </a:r>
          </a:p>
          <a:p>
            <a:pPr>
              <a:lnSpc>
                <a:spcPts val="5183"/>
              </a:lnSpc>
            </a:pPr>
            <a:r>
              <a:rPr lang="en-US" sz="3702" dirty="0">
                <a:solidFill>
                  <a:srgbClr val="000000"/>
                </a:solidFill>
                <a:latin typeface="Cooper BT Light"/>
              </a:rPr>
              <a:t>Ketika </a:t>
            </a:r>
            <a:r>
              <a:rPr lang="en-US" sz="3702" dirty="0" err="1">
                <a:solidFill>
                  <a:srgbClr val="000000"/>
                </a:solidFill>
                <a:latin typeface="Cooper BT Light"/>
              </a:rPr>
              <a:t>fungsi</a:t>
            </a:r>
            <a:r>
              <a:rPr lang="en-US" sz="3702" dirty="0">
                <a:solidFill>
                  <a:srgbClr val="000000"/>
                </a:solidFill>
                <a:latin typeface="Cooper BT Light"/>
              </a:rPr>
              <a:t> hash </a:t>
            </a:r>
            <a:r>
              <a:rPr lang="en-US" sz="3702" dirty="0" err="1">
                <a:solidFill>
                  <a:srgbClr val="000000"/>
                </a:solidFill>
                <a:latin typeface="Cooper BT Light"/>
              </a:rPr>
              <a:t>diperoleh</a:t>
            </a:r>
            <a:r>
              <a:rPr lang="en-US" sz="3702" dirty="0">
                <a:solidFill>
                  <a:srgbClr val="000000"/>
                </a:solidFill>
                <a:latin typeface="Cooper BT Light"/>
              </a:rPr>
              <a:t>, </a:t>
            </a:r>
            <a:r>
              <a:rPr lang="en-US" sz="3702" dirty="0" err="1">
                <a:solidFill>
                  <a:srgbClr val="000000"/>
                </a:solidFill>
                <a:latin typeface="Cooper BT Light"/>
              </a:rPr>
              <a:t>disimpan</a:t>
            </a:r>
            <a:r>
              <a:rPr lang="en-US" sz="3702" dirty="0">
                <a:solidFill>
                  <a:srgbClr val="000000"/>
                </a:solidFill>
                <a:latin typeface="Cooper BT Light"/>
              </a:rPr>
              <a:t> </a:t>
            </a:r>
            <a:r>
              <a:rPr lang="en-US" sz="3702" dirty="0" err="1">
                <a:solidFill>
                  <a:srgbClr val="000000"/>
                </a:solidFill>
                <a:latin typeface="Cooper BT Light"/>
              </a:rPr>
              <a:t>dalam</a:t>
            </a:r>
            <a:r>
              <a:rPr lang="en-US" sz="3702" dirty="0">
                <a:solidFill>
                  <a:srgbClr val="000000"/>
                </a:solidFill>
                <a:latin typeface="Cooper BT Light"/>
              </a:rPr>
              <a:t> </a:t>
            </a:r>
            <a:r>
              <a:rPr lang="en-US" sz="3702" dirty="0" err="1">
                <a:solidFill>
                  <a:srgbClr val="000000"/>
                </a:solidFill>
                <a:latin typeface="Cooper BT Light"/>
              </a:rPr>
              <a:t>segmen</a:t>
            </a:r>
            <a:r>
              <a:rPr lang="en-US" sz="3702" dirty="0">
                <a:solidFill>
                  <a:srgbClr val="000000"/>
                </a:solidFill>
                <a:latin typeface="Cooper BT Light"/>
              </a:rPr>
              <a:t>. </a:t>
            </a:r>
            <a:r>
              <a:rPr lang="en-US" sz="3702" dirty="0" err="1">
                <a:solidFill>
                  <a:srgbClr val="000000"/>
                </a:solidFill>
                <a:latin typeface="Cooper BT Light"/>
              </a:rPr>
              <a:t>Ini</a:t>
            </a:r>
            <a:r>
              <a:rPr lang="en-US" sz="3702" dirty="0">
                <a:solidFill>
                  <a:srgbClr val="000000"/>
                </a:solidFill>
                <a:latin typeface="Cooper BT Light"/>
              </a:rPr>
              <a:t> </a:t>
            </a:r>
            <a:r>
              <a:rPr lang="en-US" sz="3702" dirty="0" err="1">
                <a:solidFill>
                  <a:srgbClr val="000000"/>
                </a:solidFill>
                <a:latin typeface="Cooper BT Light"/>
              </a:rPr>
              <a:t>dibagi</a:t>
            </a:r>
            <a:r>
              <a:rPr lang="en-US" sz="3702" dirty="0">
                <a:solidFill>
                  <a:srgbClr val="000000"/>
                </a:solidFill>
                <a:latin typeface="Cooper BT Light"/>
              </a:rPr>
              <a:t> </a:t>
            </a:r>
            <a:r>
              <a:rPr lang="en-US" sz="3702" dirty="0" err="1">
                <a:solidFill>
                  <a:srgbClr val="000000"/>
                </a:solidFill>
                <a:latin typeface="Cooper BT Light"/>
              </a:rPr>
              <a:t>menjadi</a:t>
            </a:r>
            <a:r>
              <a:rPr lang="en-US" sz="3702" dirty="0">
                <a:solidFill>
                  <a:srgbClr val="000000"/>
                </a:solidFill>
                <a:latin typeface="Cooper BT Light"/>
              </a:rPr>
              <a:t> </a:t>
            </a:r>
            <a:r>
              <a:rPr lang="en-US" sz="3702" dirty="0" err="1">
                <a:solidFill>
                  <a:srgbClr val="000000"/>
                </a:solidFill>
                <a:latin typeface="Cooper BT Light"/>
              </a:rPr>
              <a:t>beberapa</a:t>
            </a:r>
            <a:r>
              <a:rPr lang="en-US" sz="3702" dirty="0">
                <a:solidFill>
                  <a:srgbClr val="000000"/>
                </a:solidFill>
                <a:latin typeface="Cooper BT Light"/>
              </a:rPr>
              <a:t> </a:t>
            </a:r>
            <a:r>
              <a:rPr lang="en-US" sz="3702" dirty="0" err="1">
                <a:solidFill>
                  <a:srgbClr val="000000"/>
                </a:solidFill>
                <a:latin typeface="Cooper BT Light"/>
              </a:rPr>
              <a:t>segmen</a:t>
            </a:r>
            <a:r>
              <a:rPr lang="en-US" sz="3702" dirty="0">
                <a:solidFill>
                  <a:srgbClr val="000000"/>
                </a:solidFill>
                <a:latin typeface="Cooper BT Light"/>
              </a:rPr>
              <a:t> </a:t>
            </a:r>
            <a:r>
              <a:rPr lang="en-US" sz="3702" dirty="0" err="1">
                <a:solidFill>
                  <a:srgbClr val="000000"/>
                </a:solidFill>
                <a:latin typeface="Cooper BT Light"/>
              </a:rPr>
              <a:t>berbeda</a:t>
            </a:r>
            <a:r>
              <a:rPr lang="en-US" sz="3702" dirty="0">
                <a:solidFill>
                  <a:srgbClr val="000000"/>
                </a:solidFill>
                <a:latin typeface="Cooper BT Light"/>
              </a:rPr>
              <a:t> </a:t>
            </a:r>
            <a:r>
              <a:rPr lang="en-US" sz="3702" dirty="0" err="1">
                <a:solidFill>
                  <a:srgbClr val="000000"/>
                </a:solidFill>
                <a:latin typeface="Cooper BT Light"/>
              </a:rPr>
              <a:t>sesuai</a:t>
            </a:r>
            <a:r>
              <a:rPr lang="en-US" sz="3702" dirty="0">
                <a:solidFill>
                  <a:srgbClr val="000000"/>
                </a:solidFill>
                <a:latin typeface="Cooper BT Light"/>
              </a:rPr>
              <a:t> </a:t>
            </a:r>
            <a:r>
              <a:rPr lang="en-US" sz="3702" dirty="0" err="1">
                <a:solidFill>
                  <a:srgbClr val="000000"/>
                </a:solidFill>
                <a:latin typeface="Cooper BT Light"/>
              </a:rPr>
              <a:t>dengan</a:t>
            </a:r>
            <a:r>
              <a:rPr lang="en-US" sz="3702" dirty="0">
                <a:solidFill>
                  <a:srgbClr val="000000"/>
                </a:solidFill>
                <a:latin typeface="Cooper BT Light"/>
              </a:rPr>
              <a:t> </a:t>
            </a:r>
            <a:r>
              <a:rPr lang="en-US" sz="3702" dirty="0" err="1">
                <a:solidFill>
                  <a:srgbClr val="000000"/>
                </a:solidFill>
                <a:latin typeface="Cooper BT Light"/>
              </a:rPr>
              <a:t>jumlah</a:t>
            </a:r>
            <a:r>
              <a:rPr lang="en-US" sz="3702" dirty="0">
                <a:solidFill>
                  <a:srgbClr val="000000"/>
                </a:solidFill>
                <a:latin typeface="Cooper BT Light"/>
              </a:rPr>
              <a:t> total bit </a:t>
            </a:r>
            <a:r>
              <a:rPr lang="en-US" sz="3702" dirty="0" err="1">
                <a:solidFill>
                  <a:srgbClr val="000000"/>
                </a:solidFill>
                <a:latin typeface="Cooper BT Light"/>
              </a:rPr>
              <a:t>dalam</a:t>
            </a:r>
            <a:r>
              <a:rPr lang="en-US" sz="3702" dirty="0">
                <a:solidFill>
                  <a:srgbClr val="000000"/>
                </a:solidFill>
                <a:latin typeface="Cooper BT Light"/>
              </a:rPr>
              <a:t> hash. </a:t>
            </a:r>
            <a:r>
              <a:rPr lang="en-US" sz="3702" dirty="0" err="1">
                <a:solidFill>
                  <a:srgbClr val="000000"/>
                </a:solidFill>
                <a:latin typeface="Cooper BT Light"/>
              </a:rPr>
              <a:t>Setiap</a:t>
            </a:r>
            <a:r>
              <a:rPr lang="en-US" sz="3702" dirty="0">
                <a:solidFill>
                  <a:srgbClr val="000000"/>
                </a:solidFill>
                <a:latin typeface="Cooper BT Light"/>
              </a:rPr>
              <a:t> </a:t>
            </a:r>
            <a:r>
              <a:rPr lang="en-US" sz="3702" dirty="0" err="1">
                <a:solidFill>
                  <a:srgbClr val="000000"/>
                </a:solidFill>
                <a:latin typeface="Cooper BT Light"/>
              </a:rPr>
              <a:t>segmen</a:t>
            </a:r>
            <a:r>
              <a:rPr lang="en-US" sz="3702" dirty="0">
                <a:solidFill>
                  <a:srgbClr val="000000"/>
                </a:solidFill>
                <a:latin typeface="Cooper BT Light"/>
              </a:rPr>
              <a:t> </a:t>
            </a:r>
            <a:r>
              <a:rPr lang="en-US" sz="3702" dirty="0" err="1">
                <a:solidFill>
                  <a:srgbClr val="000000"/>
                </a:solidFill>
                <a:latin typeface="Cooper BT Light"/>
              </a:rPr>
              <a:t>menyimpan</a:t>
            </a:r>
            <a:r>
              <a:rPr lang="en-US" sz="3702" dirty="0">
                <a:solidFill>
                  <a:srgbClr val="000000"/>
                </a:solidFill>
                <a:latin typeface="Cooper BT Light"/>
              </a:rPr>
              <a:t> </a:t>
            </a:r>
            <a:r>
              <a:rPr lang="en-US" sz="3702" dirty="0" err="1">
                <a:solidFill>
                  <a:srgbClr val="000000"/>
                </a:solidFill>
                <a:latin typeface="Cooper BT Light"/>
              </a:rPr>
              <a:t>sebagian</a:t>
            </a:r>
            <a:r>
              <a:rPr lang="en-US" sz="3702" dirty="0">
                <a:solidFill>
                  <a:srgbClr val="000000"/>
                </a:solidFill>
                <a:latin typeface="Cooper BT Light"/>
              </a:rPr>
              <a:t> bit </a:t>
            </a:r>
            <a:r>
              <a:rPr lang="en-US" sz="3702" dirty="0" err="1">
                <a:solidFill>
                  <a:srgbClr val="000000"/>
                </a:solidFill>
                <a:latin typeface="Cooper BT Light"/>
              </a:rPr>
              <a:t>dalam</a:t>
            </a:r>
            <a:r>
              <a:rPr lang="en-US" sz="3702" dirty="0">
                <a:solidFill>
                  <a:srgbClr val="000000"/>
                </a:solidFill>
                <a:latin typeface="Cooper BT Light"/>
              </a:rPr>
              <a:t> </a:t>
            </a:r>
            <a:r>
              <a:rPr lang="en-US" sz="3702" dirty="0" err="1">
                <a:solidFill>
                  <a:srgbClr val="000000"/>
                </a:solidFill>
                <a:latin typeface="Cooper BT Light"/>
              </a:rPr>
              <a:t>fungsi</a:t>
            </a:r>
            <a:r>
              <a:rPr lang="en-US" sz="3702" dirty="0">
                <a:solidFill>
                  <a:srgbClr val="000000"/>
                </a:solidFill>
                <a:latin typeface="Cooper BT Light"/>
              </a:rPr>
              <a:t> hash. </a:t>
            </a:r>
            <a:r>
              <a:rPr lang="en-US" sz="3702" dirty="0" err="1">
                <a:solidFill>
                  <a:srgbClr val="000000"/>
                </a:solidFill>
                <a:latin typeface="Cooper BT Light"/>
              </a:rPr>
              <a:t>Saat</a:t>
            </a:r>
            <a:r>
              <a:rPr lang="en-US" sz="3702" dirty="0">
                <a:solidFill>
                  <a:srgbClr val="000000"/>
                </a:solidFill>
                <a:latin typeface="Cooper BT Light"/>
              </a:rPr>
              <a:t> </a:t>
            </a:r>
            <a:r>
              <a:rPr lang="en-US" sz="3702" dirty="0" err="1">
                <a:solidFill>
                  <a:srgbClr val="000000"/>
                </a:solidFill>
                <a:latin typeface="Cooper BT Light"/>
              </a:rPr>
              <a:t>menilai</a:t>
            </a:r>
            <a:r>
              <a:rPr lang="en-US" sz="3702" dirty="0">
                <a:solidFill>
                  <a:srgbClr val="000000"/>
                </a:solidFill>
                <a:latin typeface="Cooper BT Light"/>
              </a:rPr>
              <a:t> </a:t>
            </a:r>
            <a:r>
              <a:rPr lang="en-US" sz="3702" dirty="0" err="1">
                <a:solidFill>
                  <a:srgbClr val="000000"/>
                </a:solidFill>
                <a:latin typeface="Cooper BT Light"/>
              </a:rPr>
              <a:t>kesamaan</a:t>
            </a:r>
            <a:r>
              <a:rPr lang="en-US" sz="3702" dirty="0">
                <a:solidFill>
                  <a:srgbClr val="000000"/>
                </a:solidFill>
                <a:latin typeface="Cooper BT Light"/>
              </a:rPr>
              <a:t> </a:t>
            </a:r>
            <a:r>
              <a:rPr lang="en-US" sz="3702" dirty="0" err="1">
                <a:solidFill>
                  <a:srgbClr val="000000"/>
                </a:solidFill>
                <a:latin typeface="Cooper BT Light"/>
              </a:rPr>
              <a:t>menggunakan</a:t>
            </a:r>
            <a:r>
              <a:rPr lang="en-US" sz="3702" dirty="0">
                <a:solidFill>
                  <a:srgbClr val="000000"/>
                </a:solidFill>
                <a:latin typeface="Cooper BT Light"/>
              </a:rPr>
              <a:t> </a:t>
            </a:r>
            <a:r>
              <a:rPr lang="en-US" sz="3702" dirty="0" err="1">
                <a:solidFill>
                  <a:srgbClr val="000000"/>
                </a:solidFill>
                <a:latin typeface="Cooper BT Light"/>
              </a:rPr>
              <a:t>jarak</a:t>
            </a:r>
            <a:r>
              <a:rPr lang="en-US" sz="3702" dirty="0">
                <a:solidFill>
                  <a:srgbClr val="000000"/>
                </a:solidFill>
                <a:latin typeface="Cooper BT Light"/>
              </a:rPr>
              <a:t> Hamming, </a:t>
            </a:r>
            <a:r>
              <a:rPr lang="en-US" sz="3702" dirty="0" err="1">
                <a:solidFill>
                  <a:srgbClr val="000000"/>
                </a:solidFill>
                <a:latin typeface="Cooper BT Light"/>
              </a:rPr>
              <a:t>prinsip</a:t>
            </a:r>
            <a:r>
              <a:rPr lang="en-US" sz="3702" dirty="0">
                <a:solidFill>
                  <a:srgbClr val="000000"/>
                </a:solidFill>
                <a:latin typeface="Cooper BT Light"/>
              </a:rPr>
              <a:t> </a:t>
            </a:r>
            <a:r>
              <a:rPr lang="en-US" sz="3702" dirty="0" err="1">
                <a:solidFill>
                  <a:srgbClr val="000000"/>
                </a:solidFill>
                <a:latin typeface="Cooper BT Light"/>
              </a:rPr>
              <a:t>merpati</a:t>
            </a:r>
            <a:r>
              <a:rPr lang="en-US" sz="3702" dirty="0">
                <a:solidFill>
                  <a:srgbClr val="000000"/>
                </a:solidFill>
                <a:latin typeface="Cooper BT Light"/>
              </a:rPr>
              <a:t> </a:t>
            </a:r>
            <a:r>
              <a:rPr lang="en-US" sz="3702" dirty="0" err="1">
                <a:solidFill>
                  <a:srgbClr val="000000"/>
                </a:solidFill>
                <a:latin typeface="Cooper BT Light"/>
              </a:rPr>
              <a:t>digunakan</a:t>
            </a:r>
            <a:r>
              <a:rPr lang="en-US" sz="3702" dirty="0">
                <a:solidFill>
                  <a:srgbClr val="000000"/>
                </a:solidFill>
                <a:latin typeface="Cooper BT Light"/>
              </a:rPr>
              <a:t> </a:t>
            </a:r>
            <a:r>
              <a:rPr lang="en-US" sz="3702" dirty="0" err="1">
                <a:solidFill>
                  <a:srgbClr val="000000"/>
                </a:solidFill>
                <a:latin typeface="Cooper BT Light"/>
              </a:rPr>
              <a:t>untuk</a:t>
            </a:r>
            <a:r>
              <a:rPr lang="en-US" sz="3702" dirty="0">
                <a:solidFill>
                  <a:srgbClr val="000000"/>
                </a:solidFill>
                <a:latin typeface="Cooper BT Light"/>
              </a:rPr>
              <a:t> </a:t>
            </a:r>
            <a:r>
              <a:rPr lang="en-US" sz="3702" dirty="0" err="1">
                <a:solidFill>
                  <a:srgbClr val="000000"/>
                </a:solidFill>
                <a:latin typeface="Cooper BT Light"/>
              </a:rPr>
              <a:t>perhitungan</a:t>
            </a:r>
            <a:r>
              <a:rPr lang="en-US" sz="3702" dirty="0">
                <a:solidFill>
                  <a:srgbClr val="000000"/>
                </a:solidFill>
                <a:latin typeface="Cooper BT Light"/>
              </a:rPr>
              <a:t>.</a:t>
            </a:r>
          </a:p>
          <a:p>
            <a:pPr>
              <a:lnSpc>
                <a:spcPts val="6303"/>
              </a:lnSpc>
              <a:spcBef>
                <a:spcPct val="0"/>
              </a:spcBef>
            </a:pPr>
            <a:endParaRPr lang="en-US" sz="3702" dirty="0">
              <a:solidFill>
                <a:srgbClr val="000000"/>
              </a:solidFill>
              <a:latin typeface="Cooper BT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TextBox 2"/>
          <p:cNvSpPr txBox="1"/>
          <p:nvPr/>
        </p:nvSpPr>
        <p:spPr>
          <a:xfrm>
            <a:off x="1746139" y="2100519"/>
            <a:ext cx="14387777" cy="1103498"/>
          </a:xfrm>
          <a:prstGeom prst="rect">
            <a:avLst/>
          </a:prstGeom>
        </p:spPr>
        <p:txBody>
          <a:bodyPr lIns="0" tIns="0" rIns="0" bIns="0" rtlCol="0" anchor="t">
            <a:spAutoFit/>
          </a:bodyPr>
          <a:lstStyle/>
          <a:p>
            <a:pPr algn="ctr">
              <a:lnSpc>
                <a:spcPts val="9002"/>
              </a:lnSpc>
              <a:spcBef>
                <a:spcPct val="0"/>
              </a:spcBef>
            </a:pPr>
            <a:r>
              <a:rPr lang="en-US" sz="6430">
                <a:solidFill>
                  <a:srgbClr val="000000"/>
                </a:solidFill>
                <a:latin typeface="Loubag Semi-Bold"/>
              </a:rPr>
              <a:t>Hasil  dan  pembahasan</a:t>
            </a:r>
          </a:p>
        </p:txBody>
      </p:sp>
      <p:sp>
        <p:nvSpPr>
          <p:cNvPr id="4" name="Freeform 4"/>
          <p:cNvSpPr/>
          <p:nvPr/>
        </p:nvSpPr>
        <p:spPr>
          <a:xfrm>
            <a:off x="-2512871" y="3794567"/>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2">
              <a:extLst>
                <a:ext uri="{96DAC541-7B7A-43D3-8B79-37D633B846F1}">
                  <asvg:svgBlip xmlns:asvg="http://schemas.microsoft.com/office/drawing/2016/SVG/main" r:embed="rId3"/>
                </a:ext>
              </a:extLst>
            </a:blip>
            <a:stretch>
              <a:fillRect t="-16573" r="-364"/>
            </a:stretch>
          </a:blipFill>
        </p:spPr>
        <p:txBody>
          <a:bodyPr/>
          <a:lstStyle/>
          <a:p>
            <a:endParaRPr lang="en-ID"/>
          </a:p>
        </p:txBody>
      </p:sp>
      <p:sp>
        <p:nvSpPr>
          <p:cNvPr id="5" name="Freeform 5"/>
          <p:cNvSpPr/>
          <p:nvPr/>
        </p:nvSpPr>
        <p:spPr>
          <a:xfrm rot="1290039">
            <a:off x="-3731287" y="2359177"/>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grpSp>
        <p:nvGrpSpPr>
          <p:cNvPr id="6" name="Group 6"/>
          <p:cNvGrpSpPr/>
          <p:nvPr/>
        </p:nvGrpSpPr>
        <p:grpSpPr>
          <a:xfrm>
            <a:off x="7999499" y="4824944"/>
            <a:ext cx="1151420" cy="115142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A72A3"/>
            </a:solidFill>
          </p:spPr>
          <p:txBody>
            <a:bodyPr/>
            <a:lstStyle/>
            <a:p>
              <a:endParaRPr lang="en-ID"/>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7999499" y="6153859"/>
            <a:ext cx="1151420" cy="115142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A72A3"/>
            </a:solidFill>
          </p:spPr>
          <p:txBody>
            <a:bodyPr/>
            <a:lstStyle/>
            <a:p>
              <a:endParaRPr lang="en-ID"/>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7999499" y="7482773"/>
            <a:ext cx="1151420" cy="115142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A72A3"/>
            </a:solidFill>
          </p:spPr>
          <p:txBody>
            <a:bodyPr/>
            <a:lstStyle/>
            <a:p>
              <a:endParaRPr lang="en-ID"/>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7999499" y="4308958"/>
            <a:ext cx="9697421" cy="4269721"/>
          </a:xfrm>
          <a:prstGeom prst="rect">
            <a:avLst/>
          </a:prstGeom>
        </p:spPr>
        <p:txBody>
          <a:bodyPr lIns="0" tIns="0" rIns="0" bIns="0" rtlCol="0" anchor="t">
            <a:spAutoFit/>
          </a:bodyPr>
          <a:lstStyle/>
          <a:p>
            <a:pPr marL="1040864" lvl="1" indent="-520432" algn="just">
              <a:lnSpc>
                <a:spcPts val="11811"/>
              </a:lnSpc>
              <a:buFont typeface="Arial"/>
              <a:buChar char="•"/>
            </a:pPr>
            <a:r>
              <a:rPr lang="en-US" sz="4821">
                <a:solidFill>
                  <a:srgbClr val="000000"/>
                </a:solidFill>
                <a:latin typeface="Loubag Thin"/>
              </a:rPr>
              <a:t> Linked  List</a:t>
            </a:r>
          </a:p>
          <a:p>
            <a:pPr marL="1040864" lvl="1" indent="-520432" algn="just">
              <a:lnSpc>
                <a:spcPts val="11811"/>
              </a:lnSpc>
              <a:buFont typeface="Arial"/>
              <a:buChar char="•"/>
            </a:pPr>
            <a:r>
              <a:rPr lang="en-US" sz="4821">
                <a:solidFill>
                  <a:srgbClr val="000000"/>
                </a:solidFill>
                <a:latin typeface="Loubag Thin"/>
              </a:rPr>
              <a:t> Interpolated</a:t>
            </a:r>
          </a:p>
          <a:p>
            <a:pPr marL="1040864" lvl="1" indent="-520432" algn="just">
              <a:lnSpc>
                <a:spcPts val="11811"/>
              </a:lnSpc>
              <a:buFont typeface="Arial"/>
              <a:buChar char="•"/>
            </a:pPr>
            <a:r>
              <a:rPr lang="en-US" sz="4821">
                <a:solidFill>
                  <a:srgbClr val="000000"/>
                </a:solidFill>
                <a:latin typeface="Loubag Thin"/>
              </a:rPr>
              <a:t> Hashing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235289">
            <a:off x="-2539411" y="5562488"/>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9777091">
            <a:off x="9188763" y="-5135391"/>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D"/>
          </a:p>
        </p:txBody>
      </p:sp>
      <p:sp>
        <p:nvSpPr>
          <p:cNvPr id="4" name="Freeform 4"/>
          <p:cNvSpPr/>
          <p:nvPr/>
        </p:nvSpPr>
        <p:spPr>
          <a:xfrm>
            <a:off x="584577" y="2705941"/>
            <a:ext cx="9672297" cy="5234673"/>
          </a:xfrm>
          <a:custGeom>
            <a:avLst/>
            <a:gdLst/>
            <a:ahLst/>
            <a:cxnLst/>
            <a:rect l="l" t="t" r="r" b="b"/>
            <a:pathLst>
              <a:path w="9672297" h="5234673">
                <a:moveTo>
                  <a:pt x="0" y="0"/>
                </a:moveTo>
                <a:lnTo>
                  <a:pt x="9672297" y="0"/>
                </a:lnTo>
                <a:lnTo>
                  <a:pt x="9672297" y="5234672"/>
                </a:lnTo>
                <a:lnTo>
                  <a:pt x="0" y="5234672"/>
                </a:lnTo>
                <a:lnTo>
                  <a:pt x="0" y="0"/>
                </a:lnTo>
                <a:close/>
              </a:path>
            </a:pathLst>
          </a:custGeom>
          <a:blipFill>
            <a:blip r:embed="rId6"/>
            <a:stretch>
              <a:fillRect/>
            </a:stretch>
          </a:blipFill>
        </p:spPr>
        <p:txBody>
          <a:bodyPr/>
          <a:lstStyle/>
          <a:p>
            <a:endParaRPr lang="en-ID"/>
          </a:p>
        </p:txBody>
      </p:sp>
      <p:sp>
        <p:nvSpPr>
          <p:cNvPr id="5" name="Freeform 5"/>
          <p:cNvSpPr/>
          <p:nvPr/>
        </p:nvSpPr>
        <p:spPr>
          <a:xfrm rot="679641">
            <a:off x="10043988" y="2840509"/>
            <a:ext cx="1420613" cy="507869"/>
          </a:xfrm>
          <a:custGeom>
            <a:avLst/>
            <a:gdLst/>
            <a:ahLst/>
            <a:cxnLst/>
            <a:rect l="l" t="t" r="r" b="b"/>
            <a:pathLst>
              <a:path w="1420613" h="507869">
                <a:moveTo>
                  <a:pt x="0" y="0"/>
                </a:moveTo>
                <a:lnTo>
                  <a:pt x="1420614" y="0"/>
                </a:lnTo>
                <a:lnTo>
                  <a:pt x="1420614" y="507869"/>
                </a:lnTo>
                <a:lnTo>
                  <a:pt x="0" y="50786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D"/>
          </a:p>
        </p:txBody>
      </p:sp>
      <p:sp>
        <p:nvSpPr>
          <p:cNvPr id="6" name="Freeform 6"/>
          <p:cNvSpPr/>
          <p:nvPr/>
        </p:nvSpPr>
        <p:spPr>
          <a:xfrm>
            <a:off x="10754295" y="3756756"/>
            <a:ext cx="7187771" cy="4841010"/>
          </a:xfrm>
          <a:custGeom>
            <a:avLst/>
            <a:gdLst/>
            <a:ahLst/>
            <a:cxnLst/>
            <a:rect l="l" t="t" r="r" b="b"/>
            <a:pathLst>
              <a:path w="7187771" h="4841010">
                <a:moveTo>
                  <a:pt x="0" y="0"/>
                </a:moveTo>
                <a:lnTo>
                  <a:pt x="7187771" y="0"/>
                </a:lnTo>
                <a:lnTo>
                  <a:pt x="7187771" y="4841011"/>
                </a:lnTo>
                <a:lnTo>
                  <a:pt x="0" y="4841011"/>
                </a:lnTo>
                <a:lnTo>
                  <a:pt x="0" y="0"/>
                </a:lnTo>
                <a:close/>
              </a:path>
            </a:pathLst>
          </a:custGeom>
          <a:blipFill>
            <a:blip r:embed="rId9"/>
            <a:stretch>
              <a:fillRect r="-21789" b="-13479"/>
            </a:stretch>
          </a:blipFill>
        </p:spPr>
        <p:txBody>
          <a:bodyPr/>
          <a:lstStyle/>
          <a:p>
            <a:endParaRPr lang="en-ID"/>
          </a:p>
        </p:txBody>
      </p:sp>
      <p:sp>
        <p:nvSpPr>
          <p:cNvPr id="7" name="TextBox 7"/>
          <p:cNvSpPr txBox="1"/>
          <p:nvPr/>
        </p:nvSpPr>
        <p:spPr>
          <a:xfrm>
            <a:off x="232406" y="318901"/>
            <a:ext cx="5787427" cy="1276722"/>
          </a:xfrm>
          <a:prstGeom prst="rect">
            <a:avLst/>
          </a:prstGeom>
        </p:spPr>
        <p:txBody>
          <a:bodyPr lIns="0" tIns="0" rIns="0" bIns="0" rtlCol="0" anchor="t">
            <a:spAutoFit/>
          </a:bodyPr>
          <a:lstStyle/>
          <a:p>
            <a:pPr algn="ctr">
              <a:lnSpc>
                <a:spcPts val="10479"/>
              </a:lnSpc>
              <a:spcBef>
                <a:spcPct val="0"/>
              </a:spcBef>
            </a:pPr>
            <a:r>
              <a:rPr lang="en-US" sz="7485" u="sng">
                <a:solidFill>
                  <a:srgbClr val="000000"/>
                </a:solidFill>
                <a:latin typeface="Loubag Semi-Bold"/>
              </a:rPr>
              <a:t>Linked list</a:t>
            </a:r>
          </a:p>
        </p:txBody>
      </p:sp>
      <p:sp>
        <p:nvSpPr>
          <p:cNvPr id="8" name="TextBox 8"/>
          <p:cNvSpPr txBox="1"/>
          <p:nvPr/>
        </p:nvSpPr>
        <p:spPr>
          <a:xfrm>
            <a:off x="584577" y="1819249"/>
            <a:ext cx="8925949" cy="576312"/>
          </a:xfrm>
          <a:prstGeom prst="rect">
            <a:avLst/>
          </a:prstGeom>
        </p:spPr>
        <p:txBody>
          <a:bodyPr wrap="square" lIns="0" tIns="0" rIns="0" bIns="0" rtlCol="0" anchor="t">
            <a:spAutoFit/>
          </a:bodyPr>
          <a:lstStyle/>
          <a:p>
            <a:pPr marL="1123838" lvl="1" indent="-742950" algn="ctr">
              <a:lnSpc>
                <a:spcPts val="4939"/>
              </a:lnSpc>
              <a:spcBef>
                <a:spcPct val="0"/>
              </a:spcBef>
              <a:buFont typeface="+mj-lt"/>
              <a:buAutoNum type="arabicPeriod"/>
            </a:pPr>
            <a:r>
              <a:rPr lang="en-US" sz="3528" dirty="0" err="1">
                <a:solidFill>
                  <a:srgbClr val="000000"/>
                </a:solidFill>
                <a:latin typeface="Cooper BT Bold"/>
              </a:rPr>
              <a:t>Menetapkan</a:t>
            </a:r>
            <a:r>
              <a:rPr lang="en-US" sz="3528" dirty="0">
                <a:solidFill>
                  <a:srgbClr val="000000"/>
                </a:solidFill>
                <a:latin typeface="Cooper BT Bold"/>
              </a:rPr>
              <a:t> </a:t>
            </a:r>
            <a:r>
              <a:rPr lang="en-US" sz="3528" dirty="0" err="1">
                <a:solidFill>
                  <a:srgbClr val="000000"/>
                </a:solidFill>
                <a:latin typeface="Cooper BT Bold"/>
              </a:rPr>
              <a:t>alamat</a:t>
            </a:r>
            <a:r>
              <a:rPr lang="en-US" sz="3528" dirty="0">
                <a:solidFill>
                  <a:srgbClr val="000000"/>
                </a:solidFill>
                <a:latin typeface="Cooper BT Bold"/>
              </a:rPr>
              <a:t> node </a:t>
            </a:r>
            <a:r>
              <a:rPr lang="en-US" sz="3528" dirty="0" err="1">
                <a:solidFill>
                  <a:srgbClr val="000000"/>
                </a:solidFill>
                <a:latin typeface="Cooper BT Bold"/>
              </a:rPr>
              <a:t>ke</a:t>
            </a:r>
            <a:r>
              <a:rPr lang="en-US" sz="3528" dirty="0">
                <a:solidFill>
                  <a:srgbClr val="000000"/>
                </a:solidFill>
                <a:latin typeface="Cooper BT Bold"/>
              </a:rPr>
              <a:t> array</a:t>
            </a:r>
          </a:p>
        </p:txBody>
      </p:sp>
      <p:sp>
        <p:nvSpPr>
          <p:cNvPr id="9" name="TextBox 9"/>
          <p:cNvSpPr txBox="1"/>
          <p:nvPr/>
        </p:nvSpPr>
        <p:spPr>
          <a:xfrm>
            <a:off x="10411343" y="8688430"/>
            <a:ext cx="7530723" cy="1082589"/>
          </a:xfrm>
          <a:prstGeom prst="rect">
            <a:avLst/>
          </a:prstGeom>
        </p:spPr>
        <p:txBody>
          <a:bodyPr lIns="0" tIns="0" rIns="0" bIns="0" rtlCol="0" anchor="t">
            <a:spAutoFit/>
          </a:bodyPr>
          <a:lstStyle/>
          <a:p>
            <a:pPr algn="ctr">
              <a:lnSpc>
                <a:spcPts val="4379"/>
              </a:lnSpc>
              <a:spcBef>
                <a:spcPct val="0"/>
              </a:spcBef>
            </a:pPr>
            <a:r>
              <a:rPr lang="en-US" sz="3128">
                <a:solidFill>
                  <a:srgbClr val="000000"/>
                </a:solidFill>
                <a:latin typeface="Cooper BT Light"/>
              </a:rPr>
              <a:t>Fig-3 Output showing address of each node of linked list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235289">
            <a:off x="-2539411" y="5562488"/>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9777091">
            <a:off x="9188763" y="-5135391"/>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D"/>
          </a:p>
        </p:txBody>
      </p:sp>
      <p:sp>
        <p:nvSpPr>
          <p:cNvPr id="4" name="Freeform 4"/>
          <p:cNvSpPr/>
          <p:nvPr/>
        </p:nvSpPr>
        <p:spPr>
          <a:xfrm rot="679641">
            <a:off x="8949079" y="4341088"/>
            <a:ext cx="1420613" cy="507869"/>
          </a:xfrm>
          <a:custGeom>
            <a:avLst/>
            <a:gdLst/>
            <a:ahLst/>
            <a:cxnLst/>
            <a:rect l="l" t="t" r="r" b="b"/>
            <a:pathLst>
              <a:path w="1420613" h="507869">
                <a:moveTo>
                  <a:pt x="0" y="0"/>
                </a:moveTo>
                <a:lnTo>
                  <a:pt x="1420614" y="0"/>
                </a:lnTo>
                <a:lnTo>
                  <a:pt x="1420614" y="507869"/>
                </a:lnTo>
                <a:lnTo>
                  <a:pt x="0" y="5078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5" name="Freeform 5"/>
          <p:cNvSpPr/>
          <p:nvPr/>
        </p:nvSpPr>
        <p:spPr>
          <a:xfrm>
            <a:off x="8913039" y="5143500"/>
            <a:ext cx="9131220" cy="4416449"/>
          </a:xfrm>
          <a:custGeom>
            <a:avLst/>
            <a:gdLst/>
            <a:ahLst/>
            <a:cxnLst/>
            <a:rect l="l" t="t" r="r" b="b"/>
            <a:pathLst>
              <a:path w="9131220" h="4416449">
                <a:moveTo>
                  <a:pt x="0" y="0"/>
                </a:moveTo>
                <a:lnTo>
                  <a:pt x="9131220" y="0"/>
                </a:lnTo>
                <a:lnTo>
                  <a:pt x="9131220" y="4416449"/>
                </a:lnTo>
                <a:lnTo>
                  <a:pt x="0" y="4416449"/>
                </a:lnTo>
                <a:lnTo>
                  <a:pt x="0" y="0"/>
                </a:lnTo>
                <a:close/>
              </a:path>
            </a:pathLst>
          </a:custGeom>
          <a:blipFill>
            <a:blip r:embed="rId8"/>
            <a:stretch>
              <a:fillRect/>
            </a:stretch>
          </a:blipFill>
        </p:spPr>
        <p:txBody>
          <a:bodyPr/>
          <a:lstStyle/>
          <a:p>
            <a:endParaRPr lang="en-ID"/>
          </a:p>
        </p:txBody>
      </p:sp>
      <p:sp>
        <p:nvSpPr>
          <p:cNvPr id="6" name="TextBox 6"/>
          <p:cNvSpPr txBox="1"/>
          <p:nvPr/>
        </p:nvSpPr>
        <p:spPr>
          <a:xfrm>
            <a:off x="232406" y="318901"/>
            <a:ext cx="5787427" cy="1276722"/>
          </a:xfrm>
          <a:prstGeom prst="rect">
            <a:avLst/>
          </a:prstGeom>
        </p:spPr>
        <p:txBody>
          <a:bodyPr lIns="0" tIns="0" rIns="0" bIns="0" rtlCol="0" anchor="t">
            <a:spAutoFit/>
          </a:bodyPr>
          <a:lstStyle/>
          <a:p>
            <a:pPr algn="ctr">
              <a:lnSpc>
                <a:spcPts val="10479"/>
              </a:lnSpc>
              <a:spcBef>
                <a:spcPct val="0"/>
              </a:spcBef>
            </a:pPr>
            <a:r>
              <a:rPr lang="en-US" sz="7485" u="sng">
                <a:solidFill>
                  <a:srgbClr val="000000"/>
                </a:solidFill>
                <a:latin typeface="Loubag Semi-Bold"/>
              </a:rPr>
              <a:t>Linked list</a:t>
            </a:r>
          </a:p>
        </p:txBody>
      </p:sp>
      <p:sp>
        <p:nvSpPr>
          <p:cNvPr id="7" name="TextBox 7"/>
          <p:cNvSpPr txBox="1"/>
          <p:nvPr/>
        </p:nvSpPr>
        <p:spPr>
          <a:xfrm>
            <a:off x="584577" y="1819249"/>
            <a:ext cx="8559423" cy="596179"/>
          </a:xfrm>
          <a:prstGeom prst="rect">
            <a:avLst/>
          </a:prstGeom>
        </p:spPr>
        <p:txBody>
          <a:bodyPr lIns="0" tIns="0" rIns="0" bIns="0" rtlCol="0" anchor="t">
            <a:spAutoFit/>
          </a:bodyPr>
          <a:lstStyle/>
          <a:p>
            <a:pPr algn="ctr">
              <a:lnSpc>
                <a:spcPts val="4939"/>
              </a:lnSpc>
              <a:spcBef>
                <a:spcPct val="0"/>
              </a:spcBef>
            </a:pPr>
            <a:r>
              <a:rPr lang="en-US" sz="3528">
                <a:solidFill>
                  <a:srgbClr val="000000"/>
                </a:solidFill>
                <a:latin typeface="Cooper BT Bold"/>
              </a:rPr>
              <a:t>2. Mencari nilai tengah linked list</a:t>
            </a:r>
          </a:p>
        </p:txBody>
      </p:sp>
      <p:sp>
        <p:nvSpPr>
          <p:cNvPr id="8" name="TextBox 8"/>
          <p:cNvSpPr txBox="1"/>
          <p:nvPr/>
        </p:nvSpPr>
        <p:spPr>
          <a:xfrm>
            <a:off x="1382316" y="2644028"/>
            <a:ext cx="7530723" cy="3844839"/>
          </a:xfrm>
          <a:prstGeom prst="rect">
            <a:avLst/>
          </a:prstGeom>
        </p:spPr>
        <p:txBody>
          <a:bodyPr lIns="0" tIns="0" rIns="0" bIns="0" rtlCol="0" anchor="t">
            <a:spAutoFit/>
          </a:bodyPr>
          <a:lstStyle/>
          <a:p>
            <a:pPr algn="ctr">
              <a:lnSpc>
                <a:spcPts val="4379"/>
              </a:lnSpc>
            </a:pPr>
            <a:r>
              <a:rPr lang="en-US" sz="3128">
                <a:solidFill>
                  <a:srgbClr val="000000"/>
                </a:solidFill>
                <a:latin typeface="Cooper BT Light"/>
              </a:rPr>
              <a:t>Nilai tengah dari linked list dapat dengan mudah diperoleh menggunakan arraypointer. Kita hanya perlu menemukan tengah dari array dan menetapkan nilai tengah array ke dalam suatu pointer tipe node.</a:t>
            </a:r>
          </a:p>
          <a:p>
            <a:pPr>
              <a:lnSpc>
                <a:spcPts val="4379"/>
              </a:lnSpc>
              <a:spcBef>
                <a:spcPct val="0"/>
              </a:spcBef>
            </a:pPr>
            <a:endParaRPr lang="en-US" sz="3128">
              <a:solidFill>
                <a:srgbClr val="000000"/>
              </a:solidFill>
              <a:latin typeface="Cooper BT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235289">
            <a:off x="-2539411" y="5562488"/>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9777091">
            <a:off x="9188763" y="-5135391"/>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D"/>
          </a:p>
        </p:txBody>
      </p:sp>
      <p:sp>
        <p:nvSpPr>
          <p:cNvPr id="4" name="Freeform 4"/>
          <p:cNvSpPr/>
          <p:nvPr/>
        </p:nvSpPr>
        <p:spPr>
          <a:xfrm>
            <a:off x="584577" y="3329828"/>
            <a:ext cx="8170887" cy="6277633"/>
          </a:xfrm>
          <a:custGeom>
            <a:avLst/>
            <a:gdLst/>
            <a:ahLst/>
            <a:cxnLst/>
            <a:rect l="l" t="t" r="r" b="b"/>
            <a:pathLst>
              <a:path w="8170887" h="6277633">
                <a:moveTo>
                  <a:pt x="0" y="0"/>
                </a:moveTo>
                <a:lnTo>
                  <a:pt x="8170887" y="0"/>
                </a:lnTo>
                <a:lnTo>
                  <a:pt x="8170887" y="6277633"/>
                </a:lnTo>
                <a:lnTo>
                  <a:pt x="0" y="6277633"/>
                </a:lnTo>
                <a:lnTo>
                  <a:pt x="0" y="0"/>
                </a:lnTo>
                <a:close/>
              </a:path>
            </a:pathLst>
          </a:custGeom>
          <a:blipFill>
            <a:blip r:embed="rId6"/>
            <a:stretch>
              <a:fillRect/>
            </a:stretch>
          </a:blipFill>
        </p:spPr>
        <p:txBody>
          <a:bodyPr/>
          <a:lstStyle/>
          <a:p>
            <a:endParaRPr lang="en-ID"/>
          </a:p>
        </p:txBody>
      </p:sp>
      <p:sp>
        <p:nvSpPr>
          <p:cNvPr id="5" name="Freeform 5"/>
          <p:cNvSpPr/>
          <p:nvPr/>
        </p:nvSpPr>
        <p:spPr>
          <a:xfrm>
            <a:off x="9144000" y="5820759"/>
            <a:ext cx="8719527" cy="3786702"/>
          </a:xfrm>
          <a:custGeom>
            <a:avLst/>
            <a:gdLst/>
            <a:ahLst/>
            <a:cxnLst/>
            <a:rect l="l" t="t" r="r" b="b"/>
            <a:pathLst>
              <a:path w="8719527" h="3786702">
                <a:moveTo>
                  <a:pt x="0" y="0"/>
                </a:moveTo>
                <a:lnTo>
                  <a:pt x="8719527" y="0"/>
                </a:lnTo>
                <a:lnTo>
                  <a:pt x="8719527" y="3786702"/>
                </a:lnTo>
                <a:lnTo>
                  <a:pt x="0" y="3786702"/>
                </a:lnTo>
                <a:lnTo>
                  <a:pt x="0" y="0"/>
                </a:lnTo>
                <a:close/>
              </a:path>
            </a:pathLst>
          </a:custGeom>
          <a:blipFill>
            <a:blip r:embed="rId7"/>
            <a:stretch>
              <a:fillRect/>
            </a:stretch>
          </a:blipFill>
        </p:spPr>
        <p:txBody>
          <a:bodyPr/>
          <a:lstStyle/>
          <a:p>
            <a:endParaRPr lang="en-ID"/>
          </a:p>
        </p:txBody>
      </p:sp>
      <p:sp>
        <p:nvSpPr>
          <p:cNvPr id="6" name="TextBox 6"/>
          <p:cNvSpPr txBox="1"/>
          <p:nvPr/>
        </p:nvSpPr>
        <p:spPr>
          <a:xfrm>
            <a:off x="232406" y="318901"/>
            <a:ext cx="5787427" cy="1276722"/>
          </a:xfrm>
          <a:prstGeom prst="rect">
            <a:avLst/>
          </a:prstGeom>
        </p:spPr>
        <p:txBody>
          <a:bodyPr lIns="0" tIns="0" rIns="0" bIns="0" rtlCol="0" anchor="t">
            <a:spAutoFit/>
          </a:bodyPr>
          <a:lstStyle/>
          <a:p>
            <a:pPr algn="ctr">
              <a:lnSpc>
                <a:spcPts val="10479"/>
              </a:lnSpc>
              <a:spcBef>
                <a:spcPct val="0"/>
              </a:spcBef>
            </a:pPr>
            <a:r>
              <a:rPr lang="en-US" sz="7485" u="sng">
                <a:solidFill>
                  <a:srgbClr val="000000"/>
                </a:solidFill>
                <a:latin typeface="Loubag Semi-Bold"/>
              </a:rPr>
              <a:t>Linked list</a:t>
            </a:r>
          </a:p>
        </p:txBody>
      </p:sp>
      <p:sp>
        <p:nvSpPr>
          <p:cNvPr id="7" name="TextBox 7"/>
          <p:cNvSpPr txBox="1"/>
          <p:nvPr/>
        </p:nvSpPr>
        <p:spPr>
          <a:xfrm>
            <a:off x="584577" y="1819249"/>
            <a:ext cx="9672297" cy="1224829"/>
          </a:xfrm>
          <a:prstGeom prst="rect">
            <a:avLst/>
          </a:prstGeom>
        </p:spPr>
        <p:txBody>
          <a:bodyPr lIns="0" tIns="0" rIns="0" bIns="0" rtlCol="0" anchor="t">
            <a:spAutoFit/>
          </a:bodyPr>
          <a:lstStyle/>
          <a:p>
            <a:pPr algn="ctr">
              <a:lnSpc>
                <a:spcPts val="4939"/>
              </a:lnSpc>
              <a:spcBef>
                <a:spcPct val="0"/>
              </a:spcBef>
            </a:pPr>
            <a:r>
              <a:rPr lang="en-US" sz="3528">
                <a:solidFill>
                  <a:srgbClr val="000000"/>
                </a:solidFill>
                <a:latin typeface="Cooper BT Bold"/>
              </a:rPr>
              <a:t>3.  Eksekusi program main binary search after finding middle element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235289">
            <a:off x="-2539411" y="5562488"/>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9777091">
            <a:off x="9188763" y="-5135391"/>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D"/>
          </a:p>
        </p:txBody>
      </p:sp>
      <p:sp>
        <p:nvSpPr>
          <p:cNvPr id="4" name="Freeform 4"/>
          <p:cNvSpPr/>
          <p:nvPr/>
        </p:nvSpPr>
        <p:spPr>
          <a:xfrm rot="-649631">
            <a:off x="6392150" y="2375013"/>
            <a:ext cx="1420613" cy="507869"/>
          </a:xfrm>
          <a:custGeom>
            <a:avLst/>
            <a:gdLst/>
            <a:ahLst/>
            <a:cxnLst/>
            <a:rect l="l" t="t" r="r" b="b"/>
            <a:pathLst>
              <a:path w="1420613" h="507869">
                <a:moveTo>
                  <a:pt x="0" y="0"/>
                </a:moveTo>
                <a:lnTo>
                  <a:pt x="1420613" y="0"/>
                </a:lnTo>
                <a:lnTo>
                  <a:pt x="1420613" y="507870"/>
                </a:lnTo>
                <a:lnTo>
                  <a:pt x="0" y="5078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5" name="Freeform 5"/>
          <p:cNvSpPr/>
          <p:nvPr/>
        </p:nvSpPr>
        <p:spPr>
          <a:xfrm>
            <a:off x="8317217" y="737331"/>
            <a:ext cx="7168232" cy="3783234"/>
          </a:xfrm>
          <a:custGeom>
            <a:avLst/>
            <a:gdLst/>
            <a:ahLst/>
            <a:cxnLst/>
            <a:rect l="l" t="t" r="r" b="b"/>
            <a:pathLst>
              <a:path w="7168232" h="3783234">
                <a:moveTo>
                  <a:pt x="0" y="0"/>
                </a:moveTo>
                <a:lnTo>
                  <a:pt x="7168232" y="0"/>
                </a:lnTo>
                <a:lnTo>
                  <a:pt x="7168232" y="3783234"/>
                </a:lnTo>
                <a:lnTo>
                  <a:pt x="0" y="3783234"/>
                </a:lnTo>
                <a:lnTo>
                  <a:pt x="0" y="0"/>
                </a:lnTo>
                <a:close/>
              </a:path>
            </a:pathLst>
          </a:custGeom>
          <a:blipFill>
            <a:blip r:embed="rId8"/>
            <a:stretch>
              <a:fillRect/>
            </a:stretch>
          </a:blipFill>
        </p:spPr>
        <p:txBody>
          <a:bodyPr/>
          <a:lstStyle/>
          <a:p>
            <a:endParaRPr lang="en-ID"/>
          </a:p>
        </p:txBody>
      </p:sp>
      <p:sp>
        <p:nvSpPr>
          <p:cNvPr id="6" name="Freeform 6"/>
          <p:cNvSpPr/>
          <p:nvPr/>
        </p:nvSpPr>
        <p:spPr>
          <a:xfrm>
            <a:off x="10232762" y="5627693"/>
            <a:ext cx="6759287" cy="3630607"/>
          </a:xfrm>
          <a:custGeom>
            <a:avLst/>
            <a:gdLst/>
            <a:ahLst/>
            <a:cxnLst/>
            <a:rect l="l" t="t" r="r" b="b"/>
            <a:pathLst>
              <a:path w="6759287" h="3630607">
                <a:moveTo>
                  <a:pt x="0" y="0"/>
                </a:moveTo>
                <a:lnTo>
                  <a:pt x="6759288" y="0"/>
                </a:lnTo>
                <a:lnTo>
                  <a:pt x="6759288" y="3630607"/>
                </a:lnTo>
                <a:lnTo>
                  <a:pt x="0" y="3630607"/>
                </a:lnTo>
                <a:lnTo>
                  <a:pt x="0" y="0"/>
                </a:lnTo>
                <a:close/>
              </a:path>
            </a:pathLst>
          </a:custGeom>
          <a:blipFill>
            <a:blip r:embed="rId9"/>
            <a:stretch>
              <a:fillRect/>
            </a:stretch>
          </a:blipFill>
        </p:spPr>
        <p:txBody>
          <a:bodyPr/>
          <a:lstStyle/>
          <a:p>
            <a:endParaRPr lang="en-ID"/>
          </a:p>
        </p:txBody>
      </p:sp>
      <p:sp>
        <p:nvSpPr>
          <p:cNvPr id="7" name="TextBox 7"/>
          <p:cNvSpPr txBox="1"/>
          <p:nvPr/>
        </p:nvSpPr>
        <p:spPr>
          <a:xfrm>
            <a:off x="232406" y="318901"/>
            <a:ext cx="5787427" cy="1276722"/>
          </a:xfrm>
          <a:prstGeom prst="rect">
            <a:avLst/>
          </a:prstGeom>
        </p:spPr>
        <p:txBody>
          <a:bodyPr lIns="0" tIns="0" rIns="0" bIns="0" rtlCol="0" anchor="t">
            <a:spAutoFit/>
          </a:bodyPr>
          <a:lstStyle/>
          <a:p>
            <a:pPr algn="ctr">
              <a:lnSpc>
                <a:spcPts val="10479"/>
              </a:lnSpc>
              <a:spcBef>
                <a:spcPct val="0"/>
              </a:spcBef>
            </a:pPr>
            <a:r>
              <a:rPr lang="en-US" sz="7485" u="sng">
                <a:solidFill>
                  <a:srgbClr val="000000"/>
                </a:solidFill>
                <a:latin typeface="Loubag Semi-Bold"/>
              </a:rPr>
              <a:t>Linked list</a:t>
            </a:r>
          </a:p>
        </p:txBody>
      </p:sp>
      <p:sp>
        <p:nvSpPr>
          <p:cNvPr id="8" name="TextBox 8"/>
          <p:cNvSpPr txBox="1"/>
          <p:nvPr/>
        </p:nvSpPr>
        <p:spPr>
          <a:xfrm>
            <a:off x="584577" y="1819249"/>
            <a:ext cx="3529268" cy="600942"/>
          </a:xfrm>
          <a:prstGeom prst="rect">
            <a:avLst/>
          </a:prstGeom>
        </p:spPr>
        <p:txBody>
          <a:bodyPr lIns="0" tIns="0" rIns="0" bIns="0" rtlCol="0" anchor="t">
            <a:spAutoFit/>
          </a:bodyPr>
          <a:lstStyle/>
          <a:p>
            <a:pPr algn="ctr">
              <a:lnSpc>
                <a:spcPts val="4939"/>
              </a:lnSpc>
              <a:spcBef>
                <a:spcPct val="0"/>
              </a:spcBef>
            </a:pPr>
            <a:r>
              <a:rPr lang="en-US" sz="3528">
                <a:solidFill>
                  <a:srgbClr val="000000"/>
                </a:solidFill>
                <a:latin typeface="Cooper BT Bold"/>
              </a:rPr>
              <a:t>Hasil program</a:t>
            </a:r>
          </a:p>
        </p:txBody>
      </p:sp>
      <p:sp>
        <p:nvSpPr>
          <p:cNvPr id="9" name="TextBox 9"/>
          <p:cNvSpPr txBox="1"/>
          <p:nvPr/>
        </p:nvSpPr>
        <p:spPr>
          <a:xfrm>
            <a:off x="584577" y="2571798"/>
            <a:ext cx="6007507" cy="5596084"/>
          </a:xfrm>
          <a:prstGeom prst="rect">
            <a:avLst/>
          </a:prstGeom>
        </p:spPr>
        <p:txBody>
          <a:bodyPr lIns="0" tIns="0" rIns="0" bIns="0" rtlCol="0" anchor="t">
            <a:spAutoFit/>
          </a:bodyPr>
          <a:lstStyle/>
          <a:p>
            <a:pPr algn="ctr">
              <a:lnSpc>
                <a:spcPts val="4379"/>
              </a:lnSpc>
              <a:spcBef>
                <a:spcPct val="0"/>
              </a:spcBef>
            </a:pPr>
            <a:r>
              <a:rPr lang="en-US" sz="3128" dirty="0" err="1">
                <a:solidFill>
                  <a:srgbClr val="000000"/>
                </a:solidFill>
                <a:latin typeface="Cooper BT Light" panose="020B0604020202020204" charset="0"/>
              </a:rPr>
              <a:t>waktu</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kompleksitas</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dari</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pendekatan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ini</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akan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menjadi</a:t>
            </a:r>
            <a:r>
              <a:rPr lang="en-US" sz="3128" dirty="0">
                <a:solidFill>
                  <a:srgbClr val="000000"/>
                </a:solidFill>
                <a:latin typeface="Cooper BT Light" panose="020B0604020202020204" charset="0"/>
              </a:rPr>
              <a:t> </a:t>
            </a:r>
            <a:r>
              <a:rPr lang="en-US" sz="4000" b="1" dirty="0">
                <a:solidFill>
                  <a:srgbClr val="000000"/>
                </a:solidFill>
                <a:latin typeface="Cooper BT Light" panose="020B0604020202020204" charset="0"/>
              </a:rPr>
              <a:t>0(Log2n) </a:t>
            </a:r>
            <a:r>
              <a:rPr lang="en-US" sz="3128" dirty="0" err="1">
                <a:solidFill>
                  <a:srgbClr val="000000"/>
                </a:solidFill>
                <a:latin typeface="Cooper BT Light" panose="020B0604020202020204" charset="0"/>
              </a:rPr>
              <a:t>sebagai</a:t>
            </a:r>
            <a:r>
              <a:rPr lang="en-US" sz="3128" dirty="0">
                <a:solidFill>
                  <a:srgbClr val="000000"/>
                </a:solidFill>
                <a:latin typeface="Cooper BT Light" panose="020B0604020202020204" charset="0"/>
              </a:rPr>
              <a:t> linked list </a:t>
            </a:r>
            <a:r>
              <a:rPr lang="en-US" sz="3128" dirty="0" err="1">
                <a:solidFill>
                  <a:srgbClr val="000000"/>
                </a:solidFill>
                <a:latin typeface="Cooper BT Light" panose="020B0604020202020204" charset="0"/>
              </a:rPr>
              <a:t>dengan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referensi</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dari</a:t>
            </a:r>
            <a:r>
              <a:rPr lang="en-US" sz="3128" dirty="0">
                <a:solidFill>
                  <a:srgbClr val="000000"/>
                </a:solidFill>
                <a:latin typeface="Cooper BT Light" panose="020B0604020202020204" charset="0"/>
              </a:rPr>
              <a:t> array </a:t>
            </a:r>
            <a:r>
              <a:rPr lang="en-US" sz="3128" dirty="0" err="1">
                <a:solidFill>
                  <a:srgbClr val="000000"/>
                </a:solidFill>
                <a:latin typeface="Cooper BT Light" panose="020B0604020202020204" charset="0"/>
              </a:rPr>
              <a:t>selalu</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dibagi</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menjadi</a:t>
            </a:r>
            <a:r>
              <a:rPr lang="en-US" sz="3128" dirty="0">
                <a:solidFill>
                  <a:srgbClr val="000000"/>
                </a:solidFill>
                <a:latin typeface="Cooper BT Light" panose="020B0604020202020204" charset="0"/>
              </a:rPr>
              <a:t> dua </a:t>
            </a:r>
            <a:r>
              <a:rPr lang="en-US" sz="3128" dirty="0" err="1">
                <a:solidFill>
                  <a:srgbClr val="000000"/>
                </a:solidFill>
                <a:latin typeface="Cooper BT Light" panose="020B0604020202020204" charset="0"/>
              </a:rPr>
              <a:t>bagian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hingga</a:t>
            </a:r>
            <a:r>
              <a:rPr lang="en-US" sz="3128" dirty="0">
                <a:solidFill>
                  <a:srgbClr val="000000"/>
                </a:solidFill>
                <a:latin typeface="Cooper BT Light" panose="020B0604020202020204" charset="0"/>
              </a:rPr>
              <a:t> (beg &lt; end), yang mana </a:t>
            </a:r>
            <a:r>
              <a:rPr lang="en-US" sz="3128" dirty="0" err="1">
                <a:solidFill>
                  <a:srgbClr val="000000"/>
                </a:solidFill>
                <a:latin typeface="Cooper BT Light" panose="020B0604020202020204" charset="0"/>
              </a:rPr>
              <a:t>lebih</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baik</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dibandingkan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dengan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kompleksitas</a:t>
            </a:r>
            <a:r>
              <a:rPr lang="en-US" sz="3128" dirty="0">
                <a:solidFill>
                  <a:srgbClr val="000000"/>
                </a:solidFill>
                <a:latin typeface="Cooper BT Light" panose="020B0604020202020204" charset="0"/>
              </a:rPr>
              <a:t> 0(n) </a:t>
            </a:r>
            <a:r>
              <a:rPr lang="en-US" sz="3128" dirty="0" err="1">
                <a:solidFill>
                  <a:srgbClr val="000000"/>
                </a:solidFill>
                <a:latin typeface="Cooper BT Light" panose="020B0604020202020204" charset="0"/>
              </a:rPr>
              <a:t>dari</a:t>
            </a:r>
            <a:r>
              <a:rPr lang="en-US" sz="3128" dirty="0">
                <a:solidFill>
                  <a:srgbClr val="000000"/>
                </a:solidFill>
                <a:latin typeface="Cooper BT Light" panose="020B0604020202020204" charset="0"/>
              </a:rPr>
              <a:t> binary search </a:t>
            </a:r>
            <a:r>
              <a:rPr lang="en-US" sz="3128" dirty="0" err="1">
                <a:solidFill>
                  <a:srgbClr val="000000"/>
                </a:solidFill>
                <a:latin typeface="Cooper BT Light" panose="020B0604020202020204" charset="0"/>
              </a:rPr>
              <a:t>dalam</a:t>
            </a:r>
            <a:r>
              <a:rPr lang="en-US" sz="3128" dirty="0">
                <a:solidFill>
                  <a:srgbClr val="000000"/>
                </a:solidFill>
                <a:latin typeface="Cooper BT Light" panose="020B0604020202020204" charset="0"/>
              </a:rPr>
              <a:t> linked list, </a:t>
            </a:r>
            <a:r>
              <a:rPr lang="en-US" sz="3128" dirty="0" err="1">
                <a:solidFill>
                  <a:srgbClr val="000000"/>
                </a:solidFill>
                <a:latin typeface="Cooper BT Light" panose="020B0604020202020204" charset="0"/>
              </a:rPr>
              <a:t>jika</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kita</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menelusuri</a:t>
            </a:r>
            <a:r>
              <a:rPr lang="en-US" sz="3128" dirty="0">
                <a:solidFill>
                  <a:srgbClr val="000000"/>
                </a:solidFill>
                <a:latin typeface="Cooper BT Light" panose="020B0604020202020204" charset="0"/>
              </a:rPr>
              <a:t> linked list </a:t>
            </a:r>
            <a:r>
              <a:rPr lang="en-US" sz="3128" dirty="0" err="1">
                <a:solidFill>
                  <a:srgbClr val="000000"/>
                </a:solidFill>
                <a:latin typeface="Cooper BT Light" panose="020B0604020202020204" charset="0"/>
              </a:rPr>
              <a:t>satu</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persatu</a:t>
            </a:r>
            <a:r>
              <a:rPr lang="en-US" sz="3128" dirty="0">
                <a:solidFill>
                  <a:srgbClr val="000000"/>
                </a:solidFill>
                <a:latin typeface="Cooper BT Light" panose="020B0604020202020204" charset="0"/>
              </a:rPr>
              <a:t>.</a:t>
            </a:r>
          </a:p>
        </p:txBody>
      </p:sp>
      <p:sp>
        <p:nvSpPr>
          <p:cNvPr id="10" name="TextBox 10"/>
          <p:cNvSpPr txBox="1"/>
          <p:nvPr/>
        </p:nvSpPr>
        <p:spPr>
          <a:xfrm>
            <a:off x="9847044" y="9210675"/>
            <a:ext cx="7530723" cy="447589"/>
          </a:xfrm>
          <a:prstGeom prst="rect">
            <a:avLst/>
          </a:prstGeom>
        </p:spPr>
        <p:txBody>
          <a:bodyPr lIns="0" tIns="0" rIns="0" bIns="0" rtlCol="0" anchor="t">
            <a:spAutoFit/>
          </a:bodyPr>
          <a:lstStyle/>
          <a:p>
            <a:pPr algn="ctr">
              <a:lnSpc>
                <a:spcPts val="3679"/>
              </a:lnSpc>
              <a:spcBef>
                <a:spcPct val="0"/>
              </a:spcBef>
            </a:pPr>
            <a:r>
              <a:rPr lang="en-US" sz="2628">
                <a:solidFill>
                  <a:srgbClr val="000000"/>
                </a:solidFill>
                <a:latin typeface="Cooper BT Light"/>
              </a:rPr>
              <a:t>Fig-9 Binary search (Number not found)</a:t>
            </a:r>
          </a:p>
        </p:txBody>
      </p:sp>
      <p:sp>
        <p:nvSpPr>
          <p:cNvPr id="11" name="TextBox 11"/>
          <p:cNvSpPr txBox="1"/>
          <p:nvPr/>
        </p:nvSpPr>
        <p:spPr>
          <a:xfrm>
            <a:off x="8135971" y="4472940"/>
            <a:ext cx="7530723" cy="447589"/>
          </a:xfrm>
          <a:prstGeom prst="rect">
            <a:avLst/>
          </a:prstGeom>
        </p:spPr>
        <p:txBody>
          <a:bodyPr lIns="0" tIns="0" rIns="0" bIns="0" rtlCol="0" anchor="t">
            <a:spAutoFit/>
          </a:bodyPr>
          <a:lstStyle/>
          <a:p>
            <a:pPr algn="ctr">
              <a:lnSpc>
                <a:spcPts val="3679"/>
              </a:lnSpc>
              <a:spcBef>
                <a:spcPct val="0"/>
              </a:spcBef>
            </a:pPr>
            <a:r>
              <a:rPr lang="en-US" sz="2628">
                <a:solidFill>
                  <a:srgbClr val="000000"/>
                </a:solidFill>
                <a:latin typeface="Cooper BT Light"/>
              </a:rPr>
              <a:t>Fig-8 Binary search (Number found)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235289">
            <a:off x="-2539411" y="5562488"/>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9777091">
            <a:off x="9188763" y="-5135391"/>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D"/>
          </a:p>
        </p:txBody>
      </p:sp>
      <p:sp>
        <p:nvSpPr>
          <p:cNvPr id="4" name="TextBox 4"/>
          <p:cNvSpPr txBox="1"/>
          <p:nvPr/>
        </p:nvSpPr>
        <p:spPr>
          <a:xfrm>
            <a:off x="232406" y="318901"/>
            <a:ext cx="6885560" cy="1276722"/>
          </a:xfrm>
          <a:prstGeom prst="rect">
            <a:avLst/>
          </a:prstGeom>
        </p:spPr>
        <p:txBody>
          <a:bodyPr lIns="0" tIns="0" rIns="0" bIns="0" rtlCol="0" anchor="t">
            <a:spAutoFit/>
          </a:bodyPr>
          <a:lstStyle/>
          <a:p>
            <a:pPr algn="ctr">
              <a:lnSpc>
                <a:spcPts val="10479"/>
              </a:lnSpc>
              <a:spcBef>
                <a:spcPct val="0"/>
              </a:spcBef>
            </a:pPr>
            <a:r>
              <a:rPr lang="en-US" sz="7485" u="sng">
                <a:solidFill>
                  <a:srgbClr val="000000"/>
                </a:solidFill>
                <a:latin typeface="Loubag Semi-Bold"/>
              </a:rPr>
              <a:t>Interpolated</a:t>
            </a:r>
          </a:p>
        </p:txBody>
      </p:sp>
      <p:sp>
        <p:nvSpPr>
          <p:cNvPr id="5" name="TextBox 5"/>
          <p:cNvSpPr txBox="1"/>
          <p:nvPr/>
        </p:nvSpPr>
        <p:spPr>
          <a:xfrm>
            <a:off x="3731440" y="2640055"/>
            <a:ext cx="10825120" cy="5031827"/>
          </a:xfrm>
          <a:prstGeom prst="rect">
            <a:avLst/>
          </a:prstGeom>
        </p:spPr>
        <p:txBody>
          <a:bodyPr lIns="0" tIns="0" rIns="0" bIns="0" rtlCol="0" anchor="t">
            <a:spAutoFit/>
          </a:bodyPr>
          <a:lstStyle/>
          <a:p>
            <a:pPr algn="ctr">
              <a:lnSpc>
                <a:spcPts val="4379"/>
              </a:lnSpc>
            </a:pP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Untuk</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mengurangi</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kesalahan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toleransi</a:t>
            </a:r>
            <a:r>
              <a:rPr lang="en-US" sz="3128" dirty="0">
                <a:solidFill>
                  <a:srgbClr val="000000"/>
                </a:solidFill>
                <a:latin typeface="Cooper BT Light" panose="020B0604020202020204" charset="0"/>
              </a:rPr>
              <a:t> yang </a:t>
            </a:r>
            <a:r>
              <a:rPr lang="en-US" sz="3128" dirty="0" err="1">
                <a:solidFill>
                  <a:srgbClr val="000000"/>
                </a:solidFill>
                <a:latin typeface="Cooper BT Light" panose="020B0604020202020204" charset="0"/>
              </a:rPr>
              <a:t>disebabkan</a:t>
            </a:r>
            <a:r>
              <a:rPr lang="en-US" sz="3128" dirty="0">
                <a:solidFill>
                  <a:srgbClr val="000000"/>
                </a:solidFill>
                <a:latin typeface="Cooper BT Light" panose="020B0604020202020204" charset="0"/>
              </a:rPr>
              <a:t> oleh </a:t>
            </a:r>
            <a:r>
              <a:rPr lang="en-US" sz="3128" dirty="0" err="1">
                <a:solidFill>
                  <a:srgbClr val="000000"/>
                </a:solidFill>
                <a:latin typeface="Cooper BT Light" panose="020B0604020202020204" charset="0"/>
              </a:rPr>
              <a:t>variasi</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waktu</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eksekusi</a:t>
            </a:r>
            <a:r>
              <a:rPr lang="en-US" sz="3128" dirty="0">
                <a:solidFill>
                  <a:srgbClr val="000000"/>
                </a:solidFill>
                <a:latin typeface="Cooper BT Light" panose="020B0604020202020204" charset="0"/>
              </a:rPr>
              <a:t> dan </a:t>
            </a:r>
            <a:r>
              <a:rPr lang="en-US" sz="3128" dirty="0" err="1">
                <a:solidFill>
                  <a:srgbClr val="000000"/>
                </a:solidFill>
                <a:latin typeface="Cooper BT Light" panose="020B0604020202020204" charset="0"/>
              </a:rPr>
              <a:t>mendapatkan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pengukuran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waktu</a:t>
            </a:r>
            <a:r>
              <a:rPr lang="en-US" sz="3128" dirty="0">
                <a:solidFill>
                  <a:srgbClr val="000000"/>
                </a:solidFill>
                <a:latin typeface="Cooper BT Light" panose="020B0604020202020204" charset="0"/>
              </a:rPr>
              <a:t> yang </a:t>
            </a:r>
            <a:r>
              <a:rPr lang="en-US" sz="3128" dirty="0" err="1">
                <a:solidFill>
                  <a:srgbClr val="000000"/>
                </a:solidFill>
                <a:latin typeface="Cooper BT Light" panose="020B0604020202020204" charset="0"/>
              </a:rPr>
              <a:t>lebih</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akurat</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Semua</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pengukuran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dilakukan</a:t>
            </a:r>
            <a:r>
              <a:rPr lang="en-US" sz="3128" dirty="0">
                <a:solidFill>
                  <a:srgbClr val="000000"/>
                </a:solidFill>
                <a:latin typeface="Cooper BT Light" panose="020B0604020202020204" charset="0"/>
              </a:rPr>
              <a:t> pada </a:t>
            </a:r>
            <a:r>
              <a:rPr lang="en-US" sz="3128" dirty="0" err="1">
                <a:solidFill>
                  <a:srgbClr val="000000"/>
                </a:solidFill>
                <a:latin typeface="Cooper BT Light" panose="020B0604020202020204" charset="0"/>
              </a:rPr>
              <a:t>implementasi</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berulang</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dari</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algoritma</a:t>
            </a:r>
            <a:r>
              <a:rPr lang="en-US" sz="3128" dirty="0">
                <a:solidFill>
                  <a:srgbClr val="000000"/>
                </a:solidFill>
                <a:latin typeface="Cooper BT Light" panose="020B0604020202020204" charset="0"/>
              </a:rPr>
              <a:t> yang </a:t>
            </a:r>
            <a:r>
              <a:rPr lang="en-US" sz="3128" dirty="0" err="1">
                <a:solidFill>
                  <a:srgbClr val="000000"/>
                </a:solidFill>
                <a:latin typeface="Cooper BT Light" panose="020B0604020202020204" charset="0"/>
              </a:rPr>
              <a:t>diuji</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Pengukuran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waktu</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dilakukan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ribuan</a:t>
            </a:r>
            <a:r>
              <a:rPr lang="en-US" sz="3128" dirty="0">
                <a:solidFill>
                  <a:srgbClr val="000000"/>
                </a:solidFill>
                <a:latin typeface="Cooper BT Light" panose="020B0604020202020204" charset="0"/>
              </a:rPr>
              <a:t> kali </a:t>
            </a:r>
            <a:r>
              <a:rPr lang="en-US" sz="3128" dirty="0" err="1">
                <a:solidFill>
                  <a:srgbClr val="000000"/>
                </a:solidFill>
                <a:latin typeface="Cooper BT Light" panose="020B0604020202020204" charset="0"/>
              </a:rPr>
              <a:t>dengan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menjalankan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algoritma</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untuk</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setiap</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ukuran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larik</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dengan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kunci</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pencarian</a:t>
            </a:r>
            <a:r>
              <a:rPr lang="en-US" sz="3128" dirty="0">
                <a:solidFill>
                  <a:srgbClr val="000000"/>
                </a:solidFill>
                <a:latin typeface="Cooper BT Light" panose="020B0604020202020204" charset="0"/>
              </a:rPr>
              <a:t> yang </a:t>
            </a:r>
            <a:r>
              <a:rPr lang="en-US" sz="3128" dirty="0" err="1">
                <a:solidFill>
                  <a:srgbClr val="000000"/>
                </a:solidFill>
                <a:latin typeface="Cooper BT Light" panose="020B0604020202020204" charset="0"/>
              </a:rPr>
              <a:t>dipilih</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secara</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acak</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Pengujian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interpolasi</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dilakukan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dalam</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serangkaian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tes</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dimulai</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dari</a:t>
            </a:r>
            <a:r>
              <a:rPr lang="en-US" sz="3128" dirty="0">
                <a:solidFill>
                  <a:srgbClr val="000000"/>
                </a:solidFill>
                <a:latin typeface="Cooper BT Light" panose="020B0604020202020204" charset="0"/>
              </a:rPr>
              <a:t> :</a:t>
            </a:r>
          </a:p>
          <a:p>
            <a:pPr algn="ctr">
              <a:lnSpc>
                <a:spcPts val="4379"/>
              </a:lnSpc>
              <a:spcBef>
                <a:spcPct val="0"/>
              </a:spcBef>
            </a:pPr>
            <a:endParaRPr lang="en-US" sz="3128" dirty="0">
              <a:solidFill>
                <a:srgbClr val="000000"/>
              </a:solidFill>
              <a:latin typeface="Cooper BT Light" panose="020B060402020202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235289">
            <a:off x="-2539411" y="5562488"/>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9777091">
            <a:off x="9188763" y="-5135391"/>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D"/>
          </a:p>
        </p:txBody>
      </p:sp>
      <p:sp>
        <p:nvSpPr>
          <p:cNvPr id="4" name="TextBox 4"/>
          <p:cNvSpPr txBox="1"/>
          <p:nvPr/>
        </p:nvSpPr>
        <p:spPr>
          <a:xfrm>
            <a:off x="578737" y="2327660"/>
            <a:ext cx="9892169" cy="3904852"/>
          </a:xfrm>
          <a:prstGeom prst="rect">
            <a:avLst/>
          </a:prstGeom>
        </p:spPr>
        <p:txBody>
          <a:bodyPr lIns="0" tIns="0" rIns="0" bIns="0" rtlCol="0" anchor="t">
            <a:spAutoFit/>
          </a:bodyPr>
          <a:lstStyle/>
          <a:p>
            <a:pPr>
              <a:lnSpc>
                <a:spcPts val="4379"/>
              </a:lnSpc>
            </a:pPr>
            <a:r>
              <a:rPr lang="en-US" sz="3128" dirty="0">
                <a:solidFill>
                  <a:srgbClr val="000000"/>
                </a:solidFill>
                <a:latin typeface="Cooper BT Bold"/>
              </a:rPr>
              <a:t>1. Uji </a:t>
            </a:r>
            <a:r>
              <a:rPr lang="en-US" sz="3128" dirty="0" err="1">
                <a:solidFill>
                  <a:srgbClr val="000000"/>
                </a:solidFill>
                <a:latin typeface="Cooper BT Bold"/>
              </a:rPr>
              <a:t>kinerja</a:t>
            </a:r>
            <a:r>
              <a:rPr lang="en-US" sz="3128" dirty="0">
                <a:solidFill>
                  <a:srgbClr val="000000"/>
                </a:solidFill>
                <a:latin typeface="Cooper BT Bold"/>
              </a:rPr>
              <a:t> pada </a:t>
            </a:r>
            <a:r>
              <a:rPr lang="en-US" sz="3128" dirty="0" err="1">
                <a:solidFill>
                  <a:srgbClr val="000000"/>
                </a:solidFill>
                <a:latin typeface="Cooper BT Bold"/>
              </a:rPr>
              <a:t>distribusi</a:t>
            </a:r>
            <a:r>
              <a:rPr lang="en-US" sz="3128" dirty="0">
                <a:solidFill>
                  <a:srgbClr val="000000"/>
                </a:solidFill>
                <a:latin typeface="Cooper BT Bold"/>
              </a:rPr>
              <a:t> </a:t>
            </a:r>
            <a:r>
              <a:rPr lang="en-US" sz="3128" dirty="0" err="1">
                <a:solidFill>
                  <a:srgbClr val="000000"/>
                </a:solidFill>
                <a:latin typeface="Cooper BT Bold"/>
              </a:rPr>
              <a:t>seragam</a:t>
            </a:r>
            <a:endParaRPr lang="en-US" sz="3128" dirty="0">
              <a:solidFill>
                <a:srgbClr val="000000"/>
              </a:solidFill>
              <a:latin typeface="Cooper BT Bold"/>
            </a:endParaRPr>
          </a:p>
          <a:p>
            <a:pPr algn="ctr">
              <a:lnSpc>
                <a:spcPts val="4379"/>
              </a:lnSpc>
            </a:pPr>
            <a:r>
              <a:rPr lang="en-US" sz="3128" dirty="0">
                <a:solidFill>
                  <a:srgbClr val="000000"/>
                </a:solidFill>
                <a:latin typeface="Cooper BT"/>
              </a:rPr>
              <a:t> </a:t>
            </a:r>
            <a:r>
              <a:rPr lang="en-US" sz="3128" dirty="0" err="1">
                <a:solidFill>
                  <a:srgbClr val="000000"/>
                </a:solidFill>
                <a:latin typeface="Cooper BT Light" panose="020B0604020202020204" charset="0"/>
              </a:rPr>
              <a:t>Singkatnya</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pengujian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ini</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menunjukkan</a:t>
            </a:r>
            <a:r>
              <a:rPr lang="en-US" sz="3128" dirty="0">
                <a:solidFill>
                  <a:srgbClr val="000000"/>
                </a:solidFill>
                <a:latin typeface="Cooper BT Light" panose="020B0604020202020204" charset="0"/>
              </a:rPr>
              <a:t> IBS </a:t>
            </a:r>
            <a:r>
              <a:rPr lang="en-US" sz="3128" dirty="0" err="1">
                <a:solidFill>
                  <a:srgbClr val="000000"/>
                </a:solidFill>
                <a:latin typeface="Cooper BT Light" panose="020B0604020202020204" charset="0"/>
              </a:rPr>
              <a:t>lebih</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cepat</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daripada</a:t>
            </a:r>
            <a:r>
              <a:rPr lang="en-US" sz="3128" dirty="0">
                <a:solidFill>
                  <a:srgbClr val="000000"/>
                </a:solidFill>
                <a:latin typeface="Cooper BT Light" panose="020B0604020202020204" charset="0"/>
              </a:rPr>
              <a:t> binary search dan AS </a:t>
            </a:r>
            <a:r>
              <a:rPr lang="en-US" sz="3128" dirty="0" err="1">
                <a:solidFill>
                  <a:srgbClr val="000000"/>
                </a:solidFill>
                <a:latin typeface="Cooper BT Light" panose="020B0604020202020204" charset="0"/>
              </a:rPr>
              <a:t>untuk</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larik</a:t>
            </a:r>
            <a:r>
              <a:rPr lang="en-US" sz="3128" dirty="0">
                <a:solidFill>
                  <a:srgbClr val="000000"/>
                </a:solidFill>
                <a:latin typeface="Cooper BT Light" panose="020B0604020202020204" charset="0"/>
              </a:rPr>
              <a:t> yang </a:t>
            </a:r>
            <a:r>
              <a:rPr lang="en-US" sz="3128" dirty="0" err="1">
                <a:solidFill>
                  <a:srgbClr val="000000"/>
                </a:solidFill>
                <a:latin typeface="Cooper BT Light" panose="020B0604020202020204" charset="0"/>
              </a:rPr>
              <a:t>terdistribusi</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secara</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seragam</a:t>
            </a:r>
            <a:r>
              <a:rPr lang="en-US" sz="3128" dirty="0">
                <a:solidFill>
                  <a:srgbClr val="000000"/>
                </a:solidFill>
                <a:latin typeface="Cooper BT Light" panose="020B0604020202020204" charset="0"/>
              </a:rPr>
              <a:t>. IBS </a:t>
            </a:r>
            <a:r>
              <a:rPr lang="en-US" sz="3128" dirty="0" err="1">
                <a:solidFill>
                  <a:srgbClr val="000000"/>
                </a:solidFill>
                <a:latin typeface="Cooper BT Light" panose="020B0604020202020204" charset="0"/>
              </a:rPr>
              <a:t>berkinerja</a:t>
            </a:r>
            <a:r>
              <a:rPr lang="en-US" sz="3128" dirty="0">
                <a:solidFill>
                  <a:srgbClr val="000000"/>
                </a:solidFill>
                <a:latin typeface="Cooper BT Light" panose="020B0604020202020204" charset="0"/>
              </a:rPr>
              <a:t> sangat </a:t>
            </a:r>
            <a:r>
              <a:rPr lang="en-US" sz="3128" dirty="0" err="1">
                <a:solidFill>
                  <a:srgbClr val="000000"/>
                </a:solidFill>
                <a:latin typeface="Cooper BT Light" panose="020B0604020202020204" charset="0"/>
              </a:rPr>
              <a:t>mendekati</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pencarian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tercepat</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pencarian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interpolasi</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dalam</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hal</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ini</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distribusi</a:t>
            </a:r>
            <a:r>
              <a:rPr lang="en-US" sz="3128" dirty="0">
                <a:solidFill>
                  <a:srgbClr val="000000"/>
                </a:solidFill>
                <a:latin typeface="Cooper BT Light" panose="020B0604020202020204" charset="0"/>
              </a:rPr>
              <a:t>.</a:t>
            </a:r>
          </a:p>
          <a:p>
            <a:pPr algn="ctr">
              <a:lnSpc>
                <a:spcPts val="4379"/>
              </a:lnSpc>
              <a:spcBef>
                <a:spcPct val="0"/>
              </a:spcBef>
            </a:pPr>
            <a:endParaRPr lang="en-US" sz="3128" dirty="0">
              <a:solidFill>
                <a:srgbClr val="000000"/>
              </a:solidFill>
              <a:latin typeface="Cooper BT"/>
            </a:endParaRPr>
          </a:p>
        </p:txBody>
      </p:sp>
      <p:sp>
        <p:nvSpPr>
          <p:cNvPr id="5" name="Freeform 5"/>
          <p:cNvSpPr/>
          <p:nvPr/>
        </p:nvSpPr>
        <p:spPr>
          <a:xfrm>
            <a:off x="11110935" y="1037137"/>
            <a:ext cx="6641086" cy="4747640"/>
          </a:xfrm>
          <a:custGeom>
            <a:avLst/>
            <a:gdLst/>
            <a:ahLst/>
            <a:cxnLst/>
            <a:rect l="l" t="t" r="r" b="b"/>
            <a:pathLst>
              <a:path w="6641086" h="4747640">
                <a:moveTo>
                  <a:pt x="0" y="0"/>
                </a:moveTo>
                <a:lnTo>
                  <a:pt x="6641087" y="0"/>
                </a:lnTo>
                <a:lnTo>
                  <a:pt x="6641087" y="4747640"/>
                </a:lnTo>
                <a:lnTo>
                  <a:pt x="0" y="4747640"/>
                </a:lnTo>
                <a:lnTo>
                  <a:pt x="0" y="0"/>
                </a:lnTo>
                <a:close/>
              </a:path>
            </a:pathLst>
          </a:custGeom>
          <a:blipFill>
            <a:blip r:embed="rId6"/>
            <a:stretch>
              <a:fillRect/>
            </a:stretch>
          </a:blipFill>
        </p:spPr>
        <p:txBody>
          <a:bodyPr/>
          <a:lstStyle/>
          <a:p>
            <a:endParaRPr lang="en-ID"/>
          </a:p>
        </p:txBody>
      </p:sp>
      <p:sp>
        <p:nvSpPr>
          <p:cNvPr id="6" name="Freeform 6"/>
          <p:cNvSpPr/>
          <p:nvPr/>
        </p:nvSpPr>
        <p:spPr>
          <a:xfrm>
            <a:off x="8588941" y="5784777"/>
            <a:ext cx="5043988" cy="4016509"/>
          </a:xfrm>
          <a:custGeom>
            <a:avLst/>
            <a:gdLst/>
            <a:ahLst/>
            <a:cxnLst/>
            <a:rect l="l" t="t" r="r" b="b"/>
            <a:pathLst>
              <a:path w="5043988" h="4016509">
                <a:moveTo>
                  <a:pt x="0" y="0"/>
                </a:moveTo>
                <a:lnTo>
                  <a:pt x="5043988" y="0"/>
                </a:lnTo>
                <a:lnTo>
                  <a:pt x="5043988" y="4016509"/>
                </a:lnTo>
                <a:lnTo>
                  <a:pt x="0" y="4016509"/>
                </a:lnTo>
                <a:lnTo>
                  <a:pt x="0" y="0"/>
                </a:lnTo>
                <a:close/>
              </a:path>
            </a:pathLst>
          </a:custGeom>
          <a:blipFill>
            <a:blip r:embed="rId7"/>
            <a:stretch>
              <a:fillRect/>
            </a:stretch>
          </a:blipFill>
        </p:spPr>
        <p:txBody>
          <a:bodyPr/>
          <a:lstStyle/>
          <a:p>
            <a:endParaRPr lang="en-ID"/>
          </a:p>
        </p:txBody>
      </p:sp>
      <p:sp>
        <p:nvSpPr>
          <p:cNvPr id="7" name="TextBox 7"/>
          <p:cNvSpPr txBox="1"/>
          <p:nvPr/>
        </p:nvSpPr>
        <p:spPr>
          <a:xfrm>
            <a:off x="232406" y="318901"/>
            <a:ext cx="6885560" cy="1276722"/>
          </a:xfrm>
          <a:prstGeom prst="rect">
            <a:avLst/>
          </a:prstGeom>
        </p:spPr>
        <p:txBody>
          <a:bodyPr lIns="0" tIns="0" rIns="0" bIns="0" rtlCol="0" anchor="t">
            <a:spAutoFit/>
          </a:bodyPr>
          <a:lstStyle/>
          <a:p>
            <a:pPr algn="ctr">
              <a:lnSpc>
                <a:spcPts val="10479"/>
              </a:lnSpc>
              <a:spcBef>
                <a:spcPct val="0"/>
              </a:spcBef>
            </a:pPr>
            <a:r>
              <a:rPr lang="en-US" sz="7485" u="sng">
                <a:solidFill>
                  <a:srgbClr val="000000"/>
                </a:solidFill>
                <a:latin typeface="Loubag Semi-Bold"/>
              </a:rPr>
              <a:t>Interpolated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235289">
            <a:off x="-2539411" y="5562488"/>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9777091">
            <a:off x="9188763" y="-5135391"/>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D"/>
          </a:p>
        </p:txBody>
      </p:sp>
      <p:sp>
        <p:nvSpPr>
          <p:cNvPr id="4" name="TextBox 4"/>
          <p:cNvSpPr txBox="1"/>
          <p:nvPr/>
        </p:nvSpPr>
        <p:spPr>
          <a:xfrm>
            <a:off x="1262939" y="1842762"/>
            <a:ext cx="11710054" cy="7169064"/>
          </a:xfrm>
          <a:prstGeom prst="rect">
            <a:avLst/>
          </a:prstGeom>
        </p:spPr>
        <p:txBody>
          <a:bodyPr lIns="0" tIns="0" rIns="0" bIns="0" rtlCol="0" anchor="t">
            <a:spAutoFit/>
          </a:bodyPr>
          <a:lstStyle/>
          <a:p>
            <a:pPr>
              <a:lnSpc>
                <a:spcPts val="4379"/>
              </a:lnSpc>
            </a:pPr>
            <a:r>
              <a:rPr lang="en-US" sz="3128" dirty="0">
                <a:solidFill>
                  <a:srgbClr val="000000"/>
                </a:solidFill>
                <a:latin typeface="Cooper BT Bold"/>
              </a:rPr>
              <a:t>2. Uji </a:t>
            </a:r>
            <a:r>
              <a:rPr lang="en-US" sz="3128" dirty="0" err="1">
                <a:solidFill>
                  <a:srgbClr val="000000"/>
                </a:solidFill>
                <a:latin typeface="Cooper BT Bold"/>
              </a:rPr>
              <a:t>performa</a:t>
            </a:r>
            <a:r>
              <a:rPr lang="en-US" sz="3128" dirty="0">
                <a:solidFill>
                  <a:srgbClr val="000000"/>
                </a:solidFill>
                <a:latin typeface="Cooper BT Bold"/>
              </a:rPr>
              <a:t> pada </a:t>
            </a:r>
            <a:r>
              <a:rPr lang="en-US" sz="3128" dirty="0" err="1">
                <a:solidFill>
                  <a:srgbClr val="000000"/>
                </a:solidFill>
                <a:latin typeface="Cooper BT Bold"/>
              </a:rPr>
              <a:t>distribusi</a:t>
            </a:r>
            <a:r>
              <a:rPr lang="en-US" sz="3128" dirty="0">
                <a:solidFill>
                  <a:srgbClr val="000000"/>
                </a:solidFill>
                <a:latin typeface="Cooper BT Bold"/>
              </a:rPr>
              <a:t> normal</a:t>
            </a:r>
          </a:p>
          <a:p>
            <a:pPr algn="ctr">
              <a:lnSpc>
                <a:spcPts val="4379"/>
              </a:lnSpc>
            </a:pPr>
            <a:r>
              <a:rPr lang="en-US" sz="3128" dirty="0">
                <a:solidFill>
                  <a:srgbClr val="000000"/>
                </a:solidFill>
                <a:latin typeface="Cooper BT Bold"/>
              </a:rPr>
              <a:t>IBS</a:t>
            </a:r>
            <a:r>
              <a:rPr lang="en-US" sz="3128" dirty="0">
                <a:solidFill>
                  <a:srgbClr val="000000"/>
                </a:solidFill>
                <a:latin typeface="Cooper BT Light"/>
              </a:rPr>
              <a:t> </a:t>
            </a:r>
            <a:r>
              <a:rPr lang="en-US" sz="3128" dirty="0" err="1">
                <a:solidFill>
                  <a:srgbClr val="000000"/>
                </a:solidFill>
                <a:latin typeface="Cooper BT Light"/>
              </a:rPr>
              <a:t>menggunakan</a:t>
            </a:r>
            <a:r>
              <a:rPr lang="en-US" sz="3128" dirty="0">
                <a:solidFill>
                  <a:srgbClr val="000000"/>
                </a:solidFill>
                <a:latin typeface="Cooper BT Light"/>
              </a:rPr>
              <a:t> </a:t>
            </a:r>
            <a:r>
              <a:rPr lang="en-US" sz="3128" dirty="0" err="1">
                <a:solidFill>
                  <a:srgbClr val="000000"/>
                </a:solidFill>
                <a:latin typeface="Cooper BT Light"/>
              </a:rPr>
              <a:t>metode</a:t>
            </a:r>
            <a:r>
              <a:rPr lang="en-US" sz="3128" dirty="0">
                <a:solidFill>
                  <a:srgbClr val="000000"/>
                </a:solidFill>
                <a:latin typeface="Cooper BT Light"/>
              </a:rPr>
              <a:t> </a:t>
            </a:r>
            <a:r>
              <a:rPr lang="en-US" sz="3128" dirty="0" err="1">
                <a:solidFill>
                  <a:srgbClr val="000000"/>
                </a:solidFill>
                <a:latin typeface="Cooper BT Light"/>
              </a:rPr>
              <a:t>pembagian</a:t>
            </a:r>
            <a:r>
              <a:rPr lang="en-US" sz="3128" dirty="0">
                <a:solidFill>
                  <a:srgbClr val="000000"/>
                </a:solidFill>
                <a:latin typeface="Cooper BT Light"/>
              </a:rPr>
              <a:t> </a:t>
            </a:r>
            <a:r>
              <a:rPr lang="en-US" sz="3128" dirty="0" err="1">
                <a:solidFill>
                  <a:srgbClr val="000000"/>
                </a:solidFill>
                <a:latin typeface="Cooper BT Light"/>
              </a:rPr>
              <a:t>pencarian</a:t>
            </a:r>
            <a:r>
              <a:rPr lang="en-US" sz="3128" dirty="0">
                <a:solidFill>
                  <a:srgbClr val="000000"/>
                </a:solidFill>
                <a:latin typeface="Cooper BT Light"/>
              </a:rPr>
              <a:t> biner, yang </a:t>
            </a:r>
            <a:r>
              <a:rPr lang="en-US" sz="3128" dirty="0" err="1">
                <a:solidFill>
                  <a:srgbClr val="000000"/>
                </a:solidFill>
                <a:latin typeface="Cooper BT Light"/>
              </a:rPr>
              <a:t>tidak</a:t>
            </a:r>
            <a:r>
              <a:rPr lang="en-US" sz="3128" dirty="0">
                <a:solidFill>
                  <a:srgbClr val="000000"/>
                </a:solidFill>
                <a:latin typeface="Cooper BT Light"/>
              </a:rPr>
              <a:t> </a:t>
            </a:r>
            <a:r>
              <a:rPr lang="en-US" sz="3128" dirty="0" err="1">
                <a:solidFill>
                  <a:srgbClr val="000000"/>
                </a:solidFill>
                <a:latin typeface="Cooper BT Light"/>
              </a:rPr>
              <a:t>bergantung</a:t>
            </a:r>
            <a:r>
              <a:rPr lang="en-US" sz="3128" dirty="0">
                <a:solidFill>
                  <a:srgbClr val="000000"/>
                </a:solidFill>
                <a:latin typeface="Cooper BT Light"/>
              </a:rPr>
              <a:t> pada </a:t>
            </a:r>
            <a:r>
              <a:rPr lang="en-US" sz="3128" dirty="0" err="1">
                <a:solidFill>
                  <a:srgbClr val="000000"/>
                </a:solidFill>
                <a:latin typeface="Cooper BT Light"/>
              </a:rPr>
              <a:t>nilai</a:t>
            </a:r>
            <a:r>
              <a:rPr lang="en-US" sz="3128" dirty="0">
                <a:solidFill>
                  <a:srgbClr val="000000"/>
                </a:solidFill>
                <a:latin typeface="Cooper BT Light"/>
              </a:rPr>
              <a:t> </a:t>
            </a:r>
            <a:r>
              <a:rPr lang="en-US" sz="3128" dirty="0" err="1">
                <a:solidFill>
                  <a:srgbClr val="000000"/>
                </a:solidFill>
                <a:latin typeface="Cooper BT Light"/>
              </a:rPr>
              <a:t>kunci</a:t>
            </a:r>
            <a:r>
              <a:rPr lang="en-US" sz="3128" dirty="0">
                <a:solidFill>
                  <a:srgbClr val="000000"/>
                </a:solidFill>
                <a:latin typeface="Cooper BT Light"/>
              </a:rPr>
              <a:t> dan </a:t>
            </a:r>
            <a:r>
              <a:rPr lang="en-US" sz="3128" dirty="0" err="1">
                <a:solidFill>
                  <a:srgbClr val="000000"/>
                </a:solidFill>
                <a:latin typeface="Cooper BT Light"/>
              </a:rPr>
              <a:t>distribusinya</a:t>
            </a:r>
            <a:r>
              <a:rPr lang="en-US" sz="3128" dirty="0">
                <a:solidFill>
                  <a:srgbClr val="000000"/>
                </a:solidFill>
                <a:latin typeface="Cooper BT Light"/>
              </a:rPr>
              <a:t>. </a:t>
            </a:r>
            <a:r>
              <a:rPr lang="en-US" sz="3128" dirty="0" err="1">
                <a:solidFill>
                  <a:srgbClr val="000000"/>
                </a:solidFill>
                <a:latin typeface="Cooper BT Light"/>
              </a:rPr>
              <a:t>Akibatnya</a:t>
            </a:r>
            <a:r>
              <a:rPr lang="en-US" sz="3128" dirty="0">
                <a:solidFill>
                  <a:srgbClr val="000000"/>
                </a:solidFill>
                <a:latin typeface="Cooper BT Light"/>
              </a:rPr>
              <a:t>, </a:t>
            </a:r>
            <a:r>
              <a:rPr lang="en-US" sz="3128" dirty="0" err="1">
                <a:solidFill>
                  <a:srgbClr val="000000"/>
                </a:solidFill>
                <a:latin typeface="Cooper BT Light"/>
              </a:rPr>
              <a:t>teknik</a:t>
            </a:r>
            <a:r>
              <a:rPr lang="en-US" sz="3128" dirty="0">
                <a:solidFill>
                  <a:srgbClr val="000000"/>
                </a:solidFill>
                <a:latin typeface="Cooper BT Light"/>
              </a:rPr>
              <a:t> </a:t>
            </a:r>
            <a:r>
              <a:rPr lang="en-US" sz="3128" dirty="0" err="1">
                <a:solidFill>
                  <a:srgbClr val="000000"/>
                </a:solidFill>
                <a:latin typeface="Cooper BT Light"/>
              </a:rPr>
              <a:t>ini</a:t>
            </a:r>
            <a:r>
              <a:rPr lang="en-US" sz="3128" dirty="0">
                <a:solidFill>
                  <a:srgbClr val="000000"/>
                </a:solidFill>
                <a:latin typeface="Cooper BT Light"/>
              </a:rPr>
              <a:t> </a:t>
            </a:r>
            <a:r>
              <a:rPr lang="en-US" sz="3128" dirty="0" err="1">
                <a:solidFill>
                  <a:srgbClr val="000000"/>
                </a:solidFill>
                <a:latin typeface="Cooper BT Light"/>
              </a:rPr>
              <a:t>membuat</a:t>
            </a:r>
            <a:r>
              <a:rPr lang="en-US" sz="3128" dirty="0">
                <a:solidFill>
                  <a:srgbClr val="000000"/>
                </a:solidFill>
                <a:latin typeface="Cooper BT Light"/>
              </a:rPr>
              <a:t> </a:t>
            </a:r>
            <a:r>
              <a:rPr lang="en-US" sz="3128" dirty="0" err="1">
                <a:solidFill>
                  <a:srgbClr val="000000"/>
                </a:solidFill>
                <a:latin typeface="Cooper BT Light"/>
              </a:rPr>
              <a:t>perilaku</a:t>
            </a:r>
            <a:r>
              <a:rPr lang="en-US" sz="3128" dirty="0">
                <a:solidFill>
                  <a:srgbClr val="000000"/>
                </a:solidFill>
                <a:latin typeface="Cooper BT Light"/>
              </a:rPr>
              <a:t> IBS </a:t>
            </a:r>
            <a:r>
              <a:rPr lang="en-US" sz="3128" dirty="0" err="1">
                <a:solidFill>
                  <a:srgbClr val="000000"/>
                </a:solidFill>
                <a:latin typeface="Cooper BT Light"/>
              </a:rPr>
              <a:t>bergantung</a:t>
            </a:r>
            <a:r>
              <a:rPr lang="en-US" sz="3128" dirty="0">
                <a:solidFill>
                  <a:srgbClr val="000000"/>
                </a:solidFill>
                <a:latin typeface="Cooper BT Light"/>
              </a:rPr>
              <a:t> pada </a:t>
            </a:r>
            <a:r>
              <a:rPr lang="en-US" sz="3128" dirty="0" err="1">
                <a:solidFill>
                  <a:srgbClr val="000000"/>
                </a:solidFill>
                <a:latin typeface="Cooper BT Light"/>
              </a:rPr>
              <a:t>panjang</a:t>
            </a:r>
            <a:r>
              <a:rPr lang="en-US" sz="3128" dirty="0">
                <a:solidFill>
                  <a:srgbClr val="000000"/>
                </a:solidFill>
                <a:latin typeface="Cooper BT Light"/>
              </a:rPr>
              <a:t> dataset dan </a:t>
            </a:r>
            <a:r>
              <a:rPr lang="en-US" sz="3128" dirty="0" err="1">
                <a:solidFill>
                  <a:srgbClr val="000000"/>
                </a:solidFill>
                <a:latin typeface="Cooper BT Light"/>
              </a:rPr>
              <a:t>distribusi</a:t>
            </a:r>
            <a:r>
              <a:rPr lang="en-US" sz="3128" dirty="0">
                <a:solidFill>
                  <a:srgbClr val="000000"/>
                </a:solidFill>
                <a:latin typeface="Cooper BT Light"/>
              </a:rPr>
              <a:t> </a:t>
            </a:r>
            <a:r>
              <a:rPr lang="en-US" sz="3128" dirty="0" err="1">
                <a:solidFill>
                  <a:srgbClr val="000000"/>
                </a:solidFill>
                <a:latin typeface="Cooper BT Light"/>
              </a:rPr>
              <a:t>kunci</a:t>
            </a:r>
            <a:r>
              <a:rPr lang="en-US" sz="3128" dirty="0">
                <a:solidFill>
                  <a:srgbClr val="000000"/>
                </a:solidFill>
                <a:latin typeface="Cooper BT Light"/>
              </a:rPr>
              <a:t>. </a:t>
            </a:r>
          </a:p>
          <a:p>
            <a:pPr algn="ctr">
              <a:lnSpc>
                <a:spcPts val="4379"/>
              </a:lnSpc>
            </a:pPr>
            <a:r>
              <a:rPr lang="en-US" sz="3128" dirty="0" err="1">
                <a:solidFill>
                  <a:srgbClr val="000000"/>
                </a:solidFill>
                <a:latin typeface="Cooper BT Light"/>
              </a:rPr>
              <a:t>Setelah</a:t>
            </a:r>
            <a:r>
              <a:rPr lang="en-US" sz="3128" dirty="0">
                <a:solidFill>
                  <a:srgbClr val="000000"/>
                </a:solidFill>
                <a:latin typeface="Cooper BT Light"/>
              </a:rPr>
              <a:t> IBS </a:t>
            </a:r>
            <a:r>
              <a:rPr lang="en-US" sz="3128" dirty="0" err="1">
                <a:solidFill>
                  <a:srgbClr val="000000"/>
                </a:solidFill>
                <a:latin typeface="Cooper BT Light"/>
              </a:rPr>
              <a:t>membagi</a:t>
            </a:r>
            <a:r>
              <a:rPr lang="en-US" sz="3128" dirty="0">
                <a:solidFill>
                  <a:srgbClr val="000000"/>
                </a:solidFill>
                <a:latin typeface="Cooper BT Light"/>
              </a:rPr>
              <a:t> </a:t>
            </a:r>
            <a:r>
              <a:rPr lang="en-US" sz="3128" dirty="0" err="1">
                <a:solidFill>
                  <a:srgbClr val="000000"/>
                </a:solidFill>
                <a:latin typeface="Cooper BT Light"/>
              </a:rPr>
              <a:t>panjang</a:t>
            </a:r>
            <a:r>
              <a:rPr lang="en-US" sz="3128" dirty="0">
                <a:solidFill>
                  <a:srgbClr val="000000"/>
                </a:solidFill>
                <a:latin typeface="Cooper BT Light"/>
              </a:rPr>
              <a:t> yang </a:t>
            </a:r>
            <a:r>
              <a:rPr lang="en-US" sz="3128" dirty="0" err="1">
                <a:solidFill>
                  <a:srgbClr val="000000"/>
                </a:solidFill>
                <a:latin typeface="Cooper BT Light"/>
              </a:rPr>
              <a:t>diberikan</a:t>
            </a:r>
            <a:r>
              <a:rPr lang="en-US" sz="3128" dirty="0">
                <a:solidFill>
                  <a:srgbClr val="000000"/>
                </a:solidFill>
                <a:latin typeface="Cooper BT Light"/>
              </a:rPr>
              <a:t> </a:t>
            </a:r>
            <a:r>
              <a:rPr lang="en-US" sz="3128" dirty="0" err="1">
                <a:solidFill>
                  <a:srgbClr val="000000"/>
                </a:solidFill>
                <a:latin typeface="Cooper BT Light"/>
              </a:rPr>
              <a:t>menjadi</a:t>
            </a:r>
            <a:r>
              <a:rPr lang="en-US" sz="3128" dirty="0">
                <a:solidFill>
                  <a:srgbClr val="000000"/>
                </a:solidFill>
                <a:latin typeface="Cooper BT Light"/>
              </a:rPr>
              <a:t> </a:t>
            </a:r>
            <a:r>
              <a:rPr lang="en-US" sz="3128" dirty="0" err="1">
                <a:solidFill>
                  <a:srgbClr val="000000"/>
                </a:solidFill>
                <a:latin typeface="Cooper BT Light"/>
              </a:rPr>
              <a:t>setengah</a:t>
            </a:r>
            <a:r>
              <a:rPr lang="en-US" sz="3128" dirty="0">
                <a:solidFill>
                  <a:srgbClr val="000000"/>
                </a:solidFill>
                <a:latin typeface="Cooper BT Light"/>
              </a:rPr>
              <a:t>, </a:t>
            </a:r>
            <a:r>
              <a:rPr lang="en-US" sz="3128" dirty="0" err="1">
                <a:solidFill>
                  <a:srgbClr val="000000"/>
                </a:solidFill>
                <a:latin typeface="Cooper BT Light"/>
              </a:rPr>
              <a:t>interpolasi</a:t>
            </a:r>
            <a:r>
              <a:rPr lang="en-US" sz="3128" dirty="0">
                <a:solidFill>
                  <a:srgbClr val="000000"/>
                </a:solidFill>
                <a:latin typeface="Cooper BT Light"/>
              </a:rPr>
              <a:t> </a:t>
            </a:r>
            <a:r>
              <a:rPr lang="en-US" sz="3128" dirty="0" err="1">
                <a:solidFill>
                  <a:srgbClr val="000000"/>
                </a:solidFill>
                <a:latin typeface="Cooper BT Light"/>
              </a:rPr>
              <a:t>menjadi</a:t>
            </a:r>
            <a:r>
              <a:rPr lang="en-US" sz="3128" dirty="0">
                <a:solidFill>
                  <a:srgbClr val="000000"/>
                </a:solidFill>
                <a:latin typeface="Cooper BT Light"/>
              </a:rPr>
              <a:t> </a:t>
            </a:r>
            <a:r>
              <a:rPr lang="en-US" sz="3128" dirty="0" err="1">
                <a:solidFill>
                  <a:srgbClr val="000000"/>
                </a:solidFill>
                <a:latin typeface="Cooper BT Light"/>
              </a:rPr>
              <a:t>semakin</a:t>
            </a:r>
            <a:r>
              <a:rPr lang="en-US" sz="3128" dirty="0">
                <a:solidFill>
                  <a:srgbClr val="000000"/>
                </a:solidFill>
                <a:latin typeface="Cooper BT Light"/>
              </a:rPr>
              <a:t> </a:t>
            </a:r>
            <a:r>
              <a:rPr lang="en-US" sz="3128" dirty="0" err="1">
                <a:solidFill>
                  <a:srgbClr val="000000"/>
                </a:solidFill>
                <a:latin typeface="Cooper BT Light"/>
              </a:rPr>
              <a:t>efektif</a:t>
            </a:r>
            <a:r>
              <a:rPr lang="en-US" sz="3128" dirty="0">
                <a:solidFill>
                  <a:srgbClr val="000000"/>
                </a:solidFill>
                <a:latin typeface="Cooper BT Light"/>
              </a:rPr>
              <a:t> </a:t>
            </a:r>
            <a:r>
              <a:rPr lang="en-US" sz="3128" dirty="0" err="1">
                <a:solidFill>
                  <a:srgbClr val="000000"/>
                </a:solidFill>
                <a:latin typeface="Cooper BT Light"/>
              </a:rPr>
              <a:t>karena</a:t>
            </a:r>
            <a:r>
              <a:rPr lang="en-US" sz="3128" dirty="0">
                <a:solidFill>
                  <a:srgbClr val="000000"/>
                </a:solidFill>
                <a:latin typeface="Cooper BT Light"/>
              </a:rPr>
              <a:t> </a:t>
            </a:r>
            <a:r>
              <a:rPr lang="en-US" sz="3128" dirty="0" err="1">
                <a:solidFill>
                  <a:srgbClr val="000000"/>
                </a:solidFill>
                <a:latin typeface="Cooper BT Light"/>
              </a:rPr>
              <a:t>distribusi</a:t>
            </a:r>
            <a:r>
              <a:rPr lang="en-US" sz="3128" dirty="0">
                <a:solidFill>
                  <a:srgbClr val="000000"/>
                </a:solidFill>
                <a:latin typeface="Cooper BT Light"/>
              </a:rPr>
              <a:t> data </a:t>
            </a:r>
            <a:r>
              <a:rPr lang="en-US" sz="3128" dirty="0" err="1">
                <a:solidFill>
                  <a:srgbClr val="000000"/>
                </a:solidFill>
                <a:latin typeface="Cooper BT Light"/>
              </a:rPr>
              <a:t>telah</a:t>
            </a:r>
            <a:r>
              <a:rPr lang="en-US" sz="3128" dirty="0">
                <a:solidFill>
                  <a:srgbClr val="000000"/>
                </a:solidFill>
                <a:latin typeface="Cooper BT Light"/>
              </a:rPr>
              <a:t> </a:t>
            </a:r>
            <a:r>
              <a:rPr lang="en-US" sz="3128" dirty="0" err="1">
                <a:solidFill>
                  <a:srgbClr val="000000"/>
                </a:solidFill>
                <a:latin typeface="Cooper BT Light"/>
              </a:rPr>
              <a:t>berubah</a:t>
            </a:r>
            <a:r>
              <a:rPr lang="en-US" sz="3128" dirty="0">
                <a:solidFill>
                  <a:srgbClr val="000000"/>
                </a:solidFill>
                <a:latin typeface="Cooper BT Light"/>
              </a:rPr>
              <a:t> </a:t>
            </a:r>
            <a:r>
              <a:rPr lang="en-US" sz="3128" dirty="0" err="1">
                <a:solidFill>
                  <a:srgbClr val="000000"/>
                </a:solidFill>
                <a:latin typeface="Cooper BT Light"/>
              </a:rPr>
              <a:t>selama</a:t>
            </a:r>
            <a:r>
              <a:rPr lang="en-US" sz="3128" dirty="0">
                <a:solidFill>
                  <a:srgbClr val="000000"/>
                </a:solidFill>
                <a:latin typeface="Cooper BT Light"/>
              </a:rPr>
              <a:t> </a:t>
            </a:r>
            <a:r>
              <a:rPr lang="en-US" sz="3128" dirty="0" err="1">
                <a:solidFill>
                  <a:srgbClr val="000000"/>
                </a:solidFill>
                <a:latin typeface="Cooper BT Light"/>
              </a:rPr>
              <a:t>operasi</a:t>
            </a:r>
            <a:r>
              <a:rPr lang="en-US" sz="3128" dirty="0">
                <a:solidFill>
                  <a:srgbClr val="000000"/>
                </a:solidFill>
                <a:latin typeface="Cooper BT Light"/>
              </a:rPr>
              <a:t> </a:t>
            </a:r>
            <a:r>
              <a:rPr lang="en-US" sz="3128" dirty="0" err="1">
                <a:solidFill>
                  <a:srgbClr val="000000"/>
                </a:solidFill>
                <a:latin typeface="Cooper BT Light"/>
              </a:rPr>
              <a:t>pembagian</a:t>
            </a:r>
            <a:r>
              <a:rPr lang="en-US" sz="3128" dirty="0">
                <a:solidFill>
                  <a:srgbClr val="000000"/>
                </a:solidFill>
                <a:latin typeface="Cooper BT Light"/>
              </a:rPr>
              <a:t> </a:t>
            </a:r>
            <a:r>
              <a:rPr lang="en-US" sz="3128" dirty="0" err="1">
                <a:solidFill>
                  <a:srgbClr val="000000"/>
                </a:solidFill>
                <a:latin typeface="Cooper BT Light"/>
              </a:rPr>
              <a:t>sebelumnya</a:t>
            </a:r>
            <a:r>
              <a:rPr lang="en-US" sz="3128" dirty="0">
                <a:solidFill>
                  <a:srgbClr val="000000"/>
                </a:solidFill>
                <a:latin typeface="Cooper BT Light"/>
              </a:rPr>
              <a:t>. Hal </a:t>
            </a:r>
            <a:r>
              <a:rPr lang="en-US" sz="3128" dirty="0" err="1">
                <a:solidFill>
                  <a:srgbClr val="000000"/>
                </a:solidFill>
                <a:latin typeface="Cooper BT Light"/>
              </a:rPr>
              <a:t>ini</a:t>
            </a:r>
            <a:r>
              <a:rPr lang="en-US" sz="3128" dirty="0">
                <a:solidFill>
                  <a:srgbClr val="000000"/>
                </a:solidFill>
                <a:latin typeface="Cooper BT Light"/>
              </a:rPr>
              <a:t> </a:t>
            </a:r>
            <a:r>
              <a:rPr lang="en-US" sz="3128" dirty="0" err="1">
                <a:solidFill>
                  <a:srgbClr val="000000"/>
                </a:solidFill>
                <a:latin typeface="Cooper BT Light"/>
              </a:rPr>
              <a:t>menunjukkan</a:t>
            </a:r>
            <a:r>
              <a:rPr lang="en-US" sz="3128" dirty="0">
                <a:solidFill>
                  <a:srgbClr val="000000"/>
                </a:solidFill>
                <a:latin typeface="Cooper BT Light"/>
              </a:rPr>
              <a:t> </a:t>
            </a:r>
            <a:r>
              <a:rPr lang="en-US" sz="3128" dirty="0" err="1">
                <a:solidFill>
                  <a:srgbClr val="000000"/>
                </a:solidFill>
                <a:latin typeface="Cooper BT Light"/>
              </a:rPr>
              <a:t>mengapa</a:t>
            </a:r>
            <a:r>
              <a:rPr lang="en-US" sz="3128" dirty="0">
                <a:solidFill>
                  <a:srgbClr val="000000"/>
                </a:solidFill>
                <a:latin typeface="Cooper BT Light"/>
              </a:rPr>
              <a:t> IBS </a:t>
            </a:r>
            <a:r>
              <a:rPr lang="en-US" sz="3128" dirty="0" err="1">
                <a:solidFill>
                  <a:srgbClr val="000000"/>
                </a:solidFill>
                <a:latin typeface="Cooper BT Light"/>
              </a:rPr>
              <a:t>menunjukkan</a:t>
            </a:r>
            <a:r>
              <a:rPr lang="en-US" sz="3128" dirty="0">
                <a:solidFill>
                  <a:srgbClr val="000000"/>
                </a:solidFill>
                <a:latin typeface="Cooper BT Light"/>
              </a:rPr>
              <a:t> </a:t>
            </a:r>
            <a:r>
              <a:rPr lang="en-US" sz="3128" dirty="0" err="1">
                <a:solidFill>
                  <a:srgbClr val="000000"/>
                </a:solidFill>
                <a:latin typeface="Cooper BT Light"/>
              </a:rPr>
              <a:t>kinerja</a:t>
            </a:r>
            <a:r>
              <a:rPr lang="en-US" sz="3128" dirty="0">
                <a:solidFill>
                  <a:srgbClr val="000000"/>
                </a:solidFill>
                <a:latin typeface="Cooper BT Light"/>
              </a:rPr>
              <a:t> yang </a:t>
            </a:r>
            <a:r>
              <a:rPr lang="en-US" sz="3128" dirty="0" err="1">
                <a:solidFill>
                  <a:srgbClr val="000000"/>
                </a:solidFill>
                <a:latin typeface="Cooper BT Light"/>
              </a:rPr>
              <a:t>lebih</a:t>
            </a:r>
            <a:r>
              <a:rPr lang="en-US" sz="3128" dirty="0">
                <a:solidFill>
                  <a:srgbClr val="000000"/>
                </a:solidFill>
                <a:latin typeface="Cooper BT Light"/>
              </a:rPr>
              <a:t> </a:t>
            </a:r>
            <a:r>
              <a:rPr lang="en-US" sz="3128" dirty="0" err="1">
                <a:solidFill>
                  <a:srgbClr val="000000"/>
                </a:solidFill>
                <a:latin typeface="Cooper BT Light"/>
              </a:rPr>
              <a:t>baik</a:t>
            </a:r>
            <a:r>
              <a:rPr lang="en-US" sz="3128" dirty="0">
                <a:solidFill>
                  <a:srgbClr val="000000"/>
                </a:solidFill>
                <a:latin typeface="Cooper BT Light"/>
              </a:rPr>
              <a:t> pada </a:t>
            </a:r>
            <a:r>
              <a:rPr lang="en-US" sz="3128" dirty="0" err="1">
                <a:solidFill>
                  <a:srgbClr val="000000"/>
                </a:solidFill>
                <a:latin typeface="Cooper BT Light"/>
              </a:rPr>
              <a:t>ukuran</a:t>
            </a:r>
            <a:r>
              <a:rPr lang="en-US" sz="3128" dirty="0">
                <a:solidFill>
                  <a:srgbClr val="000000"/>
                </a:solidFill>
                <a:latin typeface="Cooper BT Light"/>
              </a:rPr>
              <a:t> </a:t>
            </a:r>
            <a:r>
              <a:rPr lang="en-US" sz="3128" dirty="0" err="1">
                <a:solidFill>
                  <a:srgbClr val="000000"/>
                </a:solidFill>
                <a:latin typeface="Cooper BT Light"/>
              </a:rPr>
              <a:t>kecil</a:t>
            </a:r>
            <a:r>
              <a:rPr lang="en-US" sz="3128" dirty="0">
                <a:solidFill>
                  <a:srgbClr val="000000"/>
                </a:solidFill>
                <a:latin typeface="Cooper BT Light"/>
              </a:rPr>
              <a:t> dan </a:t>
            </a:r>
            <a:r>
              <a:rPr lang="en-US" sz="3128" dirty="0" err="1">
                <a:solidFill>
                  <a:srgbClr val="000000"/>
                </a:solidFill>
                <a:latin typeface="Cooper BT Light"/>
              </a:rPr>
              <a:t>ukuran</a:t>
            </a:r>
            <a:r>
              <a:rPr lang="en-US" sz="3128" dirty="0">
                <a:solidFill>
                  <a:srgbClr val="000000"/>
                </a:solidFill>
                <a:latin typeface="Cooper BT Light"/>
              </a:rPr>
              <a:t> </a:t>
            </a:r>
            <a:r>
              <a:rPr lang="en-US" sz="3128" dirty="0" err="1">
                <a:solidFill>
                  <a:srgbClr val="000000"/>
                </a:solidFill>
                <a:latin typeface="Cooper BT Light"/>
              </a:rPr>
              <a:t>larik</a:t>
            </a:r>
            <a:r>
              <a:rPr lang="en-US" sz="3128" dirty="0">
                <a:solidFill>
                  <a:srgbClr val="000000"/>
                </a:solidFill>
                <a:latin typeface="Cooper BT Light"/>
              </a:rPr>
              <a:t> </a:t>
            </a:r>
            <a:r>
              <a:rPr lang="en-US" sz="3128" dirty="0" err="1">
                <a:solidFill>
                  <a:srgbClr val="000000"/>
                </a:solidFill>
                <a:latin typeface="Cooper BT Light"/>
              </a:rPr>
              <a:t>sedang</a:t>
            </a:r>
            <a:r>
              <a:rPr lang="en-US" sz="3128" dirty="0">
                <a:solidFill>
                  <a:srgbClr val="000000"/>
                </a:solidFill>
                <a:latin typeface="Cooper BT Light"/>
              </a:rPr>
              <a:t> dan </a:t>
            </a:r>
            <a:r>
              <a:rPr lang="en-US" sz="3128" dirty="0" err="1">
                <a:solidFill>
                  <a:srgbClr val="000000"/>
                </a:solidFill>
                <a:latin typeface="Cooper BT Light"/>
              </a:rPr>
              <a:t>kinerja</a:t>
            </a:r>
            <a:r>
              <a:rPr lang="en-US" sz="3128" dirty="0">
                <a:solidFill>
                  <a:srgbClr val="000000"/>
                </a:solidFill>
                <a:latin typeface="Cooper BT Light"/>
              </a:rPr>
              <a:t> yang </a:t>
            </a:r>
            <a:r>
              <a:rPr lang="en-US" sz="3128" dirty="0" err="1">
                <a:solidFill>
                  <a:srgbClr val="000000"/>
                </a:solidFill>
                <a:latin typeface="Cooper BT Light"/>
              </a:rPr>
              <a:t>lebih</a:t>
            </a:r>
            <a:r>
              <a:rPr lang="en-US" sz="3128" dirty="0">
                <a:solidFill>
                  <a:srgbClr val="000000"/>
                </a:solidFill>
                <a:latin typeface="Cooper BT Light"/>
              </a:rPr>
              <a:t> </a:t>
            </a:r>
            <a:r>
              <a:rPr lang="en-US" sz="3128" dirty="0" err="1">
                <a:solidFill>
                  <a:srgbClr val="000000"/>
                </a:solidFill>
                <a:latin typeface="Cooper BT Light"/>
              </a:rPr>
              <a:t>rendah</a:t>
            </a:r>
            <a:r>
              <a:rPr lang="en-US" sz="3128" dirty="0">
                <a:solidFill>
                  <a:srgbClr val="000000"/>
                </a:solidFill>
                <a:latin typeface="Cooper BT Light"/>
              </a:rPr>
              <a:t> </a:t>
            </a:r>
            <a:r>
              <a:rPr lang="en-US" sz="3128" dirty="0" err="1">
                <a:solidFill>
                  <a:srgbClr val="000000"/>
                </a:solidFill>
                <a:latin typeface="Cooper BT Light"/>
              </a:rPr>
              <a:t>untuk</a:t>
            </a:r>
            <a:r>
              <a:rPr lang="en-US" sz="3128" dirty="0">
                <a:solidFill>
                  <a:srgbClr val="000000"/>
                </a:solidFill>
                <a:latin typeface="Cooper BT Light"/>
              </a:rPr>
              <a:t> </a:t>
            </a:r>
            <a:r>
              <a:rPr lang="en-US" sz="3128" dirty="0" err="1">
                <a:solidFill>
                  <a:srgbClr val="000000"/>
                </a:solidFill>
                <a:latin typeface="Cooper BT Light"/>
              </a:rPr>
              <a:t>larik</a:t>
            </a:r>
            <a:r>
              <a:rPr lang="en-US" sz="3128" dirty="0">
                <a:solidFill>
                  <a:srgbClr val="000000"/>
                </a:solidFill>
                <a:latin typeface="Cooper BT Light"/>
              </a:rPr>
              <a:t> </a:t>
            </a:r>
            <a:r>
              <a:rPr lang="en-US" sz="3128" dirty="0" err="1">
                <a:solidFill>
                  <a:srgbClr val="000000"/>
                </a:solidFill>
                <a:latin typeface="Cooper BT Light"/>
              </a:rPr>
              <a:t>besar</a:t>
            </a:r>
            <a:r>
              <a:rPr lang="en-US" sz="3128" dirty="0">
                <a:solidFill>
                  <a:srgbClr val="000000"/>
                </a:solidFill>
                <a:latin typeface="Cooper BT Light"/>
              </a:rPr>
              <a:t> </a:t>
            </a:r>
            <a:r>
              <a:rPr lang="en-US" sz="3128" dirty="0" err="1">
                <a:solidFill>
                  <a:srgbClr val="000000"/>
                </a:solidFill>
                <a:latin typeface="Cooper BT Light"/>
              </a:rPr>
              <a:t>besar</a:t>
            </a:r>
            <a:r>
              <a:rPr lang="en-US" sz="3128" dirty="0">
                <a:solidFill>
                  <a:srgbClr val="000000"/>
                </a:solidFill>
                <a:latin typeface="Cooper BT Light"/>
              </a:rPr>
              <a:t> </a:t>
            </a:r>
            <a:r>
              <a:rPr lang="en-US" sz="3128" dirty="0" err="1">
                <a:solidFill>
                  <a:srgbClr val="000000"/>
                </a:solidFill>
                <a:latin typeface="Cooper BT Light"/>
              </a:rPr>
              <a:t>bila</a:t>
            </a:r>
            <a:r>
              <a:rPr lang="en-US" sz="3128" dirty="0">
                <a:solidFill>
                  <a:srgbClr val="000000"/>
                </a:solidFill>
                <a:latin typeface="Cooper BT Light"/>
              </a:rPr>
              <a:t> </a:t>
            </a:r>
            <a:r>
              <a:rPr lang="en-US" sz="3128" dirty="0" err="1">
                <a:solidFill>
                  <a:srgbClr val="000000"/>
                </a:solidFill>
                <a:latin typeface="Cooper BT Light"/>
              </a:rPr>
              <a:t>dibandingkan</a:t>
            </a:r>
            <a:r>
              <a:rPr lang="en-US" sz="3128" dirty="0">
                <a:solidFill>
                  <a:srgbClr val="000000"/>
                </a:solidFill>
                <a:latin typeface="Cooper BT Light"/>
              </a:rPr>
              <a:t> </a:t>
            </a:r>
            <a:r>
              <a:rPr lang="en-US" sz="3128" dirty="0" err="1">
                <a:solidFill>
                  <a:srgbClr val="000000"/>
                </a:solidFill>
                <a:latin typeface="Cooper BT Light"/>
              </a:rPr>
              <a:t>dengan</a:t>
            </a:r>
            <a:r>
              <a:rPr lang="en-US" sz="3128" dirty="0">
                <a:solidFill>
                  <a:srgbClr val="000000"/>
                </a:solidFill>
                <a:latin typeface="Cooper BT Light"/>
              </a:rPr>
              <a:t> </a:t>
            </a:r>
            <a:r>
              <a:rPr lang="en-US" sz="3128" dirty="0" err="1">
                <a:solidFill>
                  <a:srgbClr val="000000"/>
                </a:solidFill>
                <a:latin typeface="Cooper BT Light"/>
              </a:rPr>
              <a:t>kinerja</a:t>
            </a:r>
            <a:r>
              <a:rPr lang="en-US" sz="3128" dirty="0">
                <a:solidFill>
                  <a:srgbClr val="000000"/>
                </a:solidFill>
                <a:latin typeface="Cooper BT Light"/>
              </a:rPr>
              <a:t> </a:t>
            </a:r>
            <a:r>
              <a:rPr lang="en-US" sz="3128" dirty="0" err="1">
                <a:solidFill>
                  <a:srgbClr val="000000"/>
                </a:solidFill>
                <a:latin typeface="Cooper BT Light"/>
              </a:rPr>
              <a:t>pencarian</a:t>
            </a:r>
            <a:r>
              <a:rPr lang="en-US" sz="3128" dirty="0">
                <a:solidFill>
                  <a:srgbClr val="000000"/>
                </a:solidFill>
                <a:latin typeface="Cooper BT Light"/>
              </a:rPr>
              <a:t> biner.</a:t>
            </a:r>
          </a:p>
          <a:p>
            <a:pPr algn="ctr">
              <a:lnSpc>
                <a:spcPts val="4379"/>
              </a:lnSpc>
              <a:spcBef>
                <a:spcPct val="0"/>
              </a:spcBef>
            </a:pPr>
            <a:endParaRPr lang="en-US" sz="3128" dirty="0">
              <a:solidFill>
                <a:srgbClr val="000000"/>
              </a:solidFill>
              <a:latin typeface="Cooper BT Light"/>
            </a:endParaRPr>
          </a:p>
        </p:txBody>
      </p:sp>
      <p:sp>
        <p:nvSpPr>
          <p:cNvPr id="5" name="TextBox 5"/>
          <p:cNvSpPr txBox="1"/>
          <p:nvPr/>
        </p:nvSpPr>
        <p:spPr>
          <a:xfrm>
            <a:off x="232406" y="318901"/>
            <a:ext cx="6885560" cy="1276722"/>
          </a:xfrm>
          <a:prstGeom prst="rect">
            <a:avLst/>
          </a:prstGeom>
        </p:spPr>
        <p:txBody>
          <a:bodyPr lIns="0" tIns="0" rIns="0" bIns="0" rtlCol="0" anchor="t">
            <a:spAutoFit/>
          </a:bodyPr>
          <a:lstStyle/>
          <a:p>
            <a:pPr algn="ctr">
              <a:lnSpc>
                <a:spcPts val="10479"/>
              </a:lnSpc>
              <a:spcBef>
                <a:spcPct val="0"/>
              </a:spcBef>
            </a:pPr>
            <a:r>
              <a:rPr lang="en-US" sz="7485" u="sng">
                <a:solidFill>
                  <a:srgbClr val="000000"/>
                </a:solidFill>
                <a:latin typeface="Loubag Semi-Bold"/>
              </a:rPr>
              <a:t>Interpolated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4899631">
            <a:off x="8352238" y="2767935"/>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3986174">
            <a:off x="9207519" y="3332606"/>
            <a:ext cx="12639279" cy="11283429"/>
          </a:xfrm>
          <a:custGeom>
            <a:avLst/>
            <a:gdLst/>
            <a:ahLst/>
            <a:cxnLst/>
            <a:rect l="l" t="t" r="r" b="b"/>
            <a:pathLst>
              <a:path w="12639279" h="11283429">
                <a:moveTo>
                  <a:pt x="0" y="0"/>
                </a:moveTo>
                <a:lnTo>
                  <a:pt x="12639279" y="0"/>
                </a:lnTo>
                <a:lnTo>
                  <a:pt x="12639279" y="11283430"/>
                </a:lnTo>
                <a:lnTo>
                  <a:pt x="0" y="1128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4" name="Freeform 4"/>
          <p:cNvSpPr/>
          <p:nvPr/>
        </p:nvSpPr>
        <p:spPr>
          <a:xfrm rot="5739487">
            <a:off x="-5668850" y="-2912503"/>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6">
              <a:extLst>
                <a:ext uri="{96DAC541-7B7A-43D3-8B79-37D633B846F1}">
                  <asvg:svgBlip xmlns:asvg="http://schemas.microsoft.com/office/drawing/2016/SVG/main" r:embed="rId7"/>
                </a:ext>
              </a:extLst>
            </a:blip>
            <a:stretch>
              <a:fillRect t="-16573" r="-364"/>
            </a:stretch>
          </a:blipFill>
        </p:spPr>
        <p:txBody>
          <a:bodyPr/>
          <a:lstStyle/>
          <a:p>
            <a:endParaRPr lang="en-ID"/>
          </a:p>
        </p:txBody>
      </p:sp>
      <p:sp>
        <p:nvSpPr>
          <p:cNvPr id="5" name="TextBox 5"/>
          <p:cNvSpPr txBox="1"/>
          <p:nvPr/>
        </p:nvSpPr>
        <p:spPr>
          <a:xfrm>
            <a:off x="2116528" y="1176645"/>
            <a:ext cx="9999148" cy="1541265"/>
          </a:xfrm>
          <a:prstGeom prst="rect">
            <a:avLst/>
          </a:prstGeom>
        </p:spPr>
        <p:txBody>
          <a:bodyPr lIns="0" tIns="0" rIns="0" bIns="0" rtlCol="0" anchor="t">
            <a:spAutoFit/>
          </a:bodyPr>
          <a:lstStyle/>
          <a:p>
            <a:pPr>
              <a:lnSpc>
                <a:spcPts val="12698"/>
              </a:lnSpc>
              <a:spcBef>
                <a:spcPct val="0"/>
              </a:spcBef>
            </a:pPr>
            <a:r>
              <a:rPr lang="en-US" sz="9070">
                <a:solidFill>
                  <a:srgbClr val="000000"/>
                </a:solidFill>
                <a:latin typeface="Loubag Semi-Bold"/>
              </a:rPr>
              <a:t>Pendahuluan</a:t>
            </a:r>
          </a:p>
        </p:txBody>
      </p:sp>
      <p:sp>
        <p:nvSpPr>
          <p:cNvPr id="6" name="TextBox 6"/>
          <p:cNvSpPr txBox="1"/>
          <p:nvPr/>
        </p:nvSpPr>
        <p:spPr>
          <a:xfrm>
            <a:off x="2701607" y="3457219"/>
            <a:ext cx="12403217" cy="4817666"/>
          </a:xfrm>
          <a:prstGeom prst="rect">
            <a:avLst/>
          </a:prstGeom>
        </p:spPr>
        <p:txBody>
          <a:bodyPr lIns="0" tIns="0" rIns="0" bIns="0" rtlCol="0" anchor="t">
            <a:spAutoFit/>
          </a:bodyPr>
          <a:lstStyle/>
          <a:p>
            <a:pPr>
              <a:lnSpc>
                <a:spcPts val="5377"/>
              </a:lnSpc>
              <a:spcBef>
                <a:spcPct val="0"/>
              </a:spcBef>
            </a:pPr>
            <a:r>
              <a:rPr lang="en-US" sz="3841" dirty="0" err="1">
                <a:solidFill>
                  <a:srgbClr val="000000"/>
                </a:solidFill>
                <a:latin typeface="Loubag Thin"/>
              </a:rPr>
              <a:t>sebuah</a:t>
            </a:r>
            <a:r>
              <a:rPr lang="en-US" sz="3841" dirty="0">
                <a:solidFill>
                  <a:srgbClr val="000000"/>
                </a:solidFill>
                <a:latin typeface="Loubag Thin"/>
              </a:rPr>
              <a:t>  </a:t>
            </a:r>
            <a:r>
              <a:rPr lang="en-US" sz="3841" dirty="0" err="1">
                <a:solidFill>
                  <a:srgbClr val="000000"/>
                </a:solidFill>
                <a:latin typeface="Loubag Thin"/>
              </a:rPr>
              <a:t>algoritme</a:t>
            </a:r>
            <a:r>
              <a:rPr lang="en-US" sz="3841" dirty="0">
                <a:solidFill>
                  <a:srgbClr val="000000"/>
                </a:solidFill>
                <a:latin typeface="Loubag Thin"/>
              </a:rPr>
              <a:t>  </a:t>
            </a:r>
            <a:r>
              <a:rPr lang="en-US" sz="3841" dirty="0" err="1">
                <a:solidFill>
                  <a:srgbClr val="000000"/>
                </a:solidFill>
                <a:latin typeface="Loubag Thin"/>
              </a:rPr>
              <a:t>pencarian</a:t>
            </a:r>
            <a:r>
              <a:rPr lang="en-US" sz="3841" dirty="0">
                <a:solidFill>
                  <a:srgbClr val="000000"/>
                </a:solidFill>
                <a:latin typeface="Loubag Thin"/>
              </a:rPr>
              <a:t>  biner  (</a:t>
            </a:r>
            <a:r>
              <a:rPr lang="en-US" sz="3841" dirty="0" err="1">
                <a:solidFill>
                  <a:srgbClr val="000000"/>
                </a:solidFill>
                <a:latin typeface="Loubag Thin"/>
              </a:rPr>
              <a:t>atau</a:t>
            </a:r>
            <a:r>
              <a:rPr lang="en-US" sz="3841" dirty="0">
                <a:solidFill>
                  <a:srgbClr val="000000"/>
                </a:solidFill>
                <a:latin typeface="Loubag Thin"/>
              </a:rPr>
              <a:t> </a:t>
            </a:r>
            <a:r>
              <a:rPr lang="en-US" sz="3841" dirty="0" err="1">
                <a:solidFill>
                  <a:srgbClr val="000000"/>
                </a:solidFill>
                <a:latin typeface="Loubag Thin"/>
              </a:rPr>
              <a:t>pemilahan</a:t>
            </a:r>
            <a:r>
              <a:rPr lang="en-US" sz="3841" dirty="0">
                <a:solidFill>
                  <a:srgbClr val="000000"/>
                </a:solidFill>
                <a:latin typeface="Loubag Thin"/>
              </a:rPr>
              <a:t> biner)  </a:t>
            </a:r>
            <a:r>
              <a:rPr lang="en-US" sz="3841" dirty="0" err="1">
                <a:solidFill>
                  <a:srgbClr val="000000"/>
                </a:solidFill>
                <a:latin typeface="Loubag Thin"/>
              </a:rPr>
              <a:t>adalah</a:t>
            </a:r>
            <a:r>
              <a:rPr lang="en-US" sz="3841" dirty="0">
                <a:solidFill>
                  <a:srgbClr val="000000"/>
                </a:solidFill>
                <a:latin typeface="Loubag Thin"/>
              </a:rPr>
              <a:t>  </a:t>
            </a:r>
            <a:r>
              <a:rPr lang="en-US" sz="3841" dirty="0" err="1">
                <a:solidFill>
                  <a:srgbClr val="000000"/>
                </a:solidFill>
                <a:latin typeface="Loubag Thin"/>
              </a:rPr>
              <a:t>sebuah</a:t>
            </a:r>
            <a:r>
              <a:rPr lang="en-US" sz="3841" dirty="0">
                <a:solidFill>
                  <a:srgbClr val="000000"/>
                </a:solidFill>
                <a:latin typeface="Loubag Thin"/>
              </a:rPr>
              <a:t>  </a:t>
            </a:r>
            <a:r>
              <a:rPr lang="en-US" sz="3841" dirty="0" err="1">
                <a:solidFill>
                  <a:srgbClr val="000000"/>
                </a:solidFill>
                <a:latin typeface="Loubag Thin"/>
              </a:rPr>
              <a:t>teknik</a:t>
            </a:r>
            <a:r>
              <a:rPr lang="en-US" sz="3841" dirty="0">
                <a:solidFill>
                  <a:srgbClr val="000000"/>
                </a:solidFill>
                <a:latin typeface="Loubag Thin"/>
              </a:rPr>
              <a:t>  </a:t>
            </a:r>
            <a:r>
              <a:rPr lang="en-US" sz="3841" dirty="0" err="1">
                <a:solidFill>
                  <a:srgbClr val="000000"/>
                </a:solidFill>
                <a:latin typeface="Loubag Thin"/>
              </a:rPr>
              <a:t>untuk</a:t>
            </a:r>
            <a:r>
              <a:rPr lang="en-US" sz="3841" dirty="0">
                <a:solidFill>
                  <a:srgbClr val="000000"/>
                </a:solidFill>
                <a:latin typeface="Loubag Thin"/>
              </a:rPr>
              <a:t> </a:t>
            </a:r>
            <a:r>
              <a:rPr lang="en-US" sz="3841" dirty="0" err="1">
                <a:solidFill>
                  <a:srgbClr val="000000"/>
                </a:solidFill>
                <a:latin typeface="Loubag Thin"/>
              </a:rPr>
              <a:t>menemukan</a:t>
            </a:r>
            <a:r>
              <a:rPr lang="en-US" sz="3841" dirty="0">
                <a:solidFill>
                  <a:srgbClr val="000000"/>
                </a:solidFill>
                <a:latin typeface="Loubag Thin"/>
              </a:rPr>
              <a:t>  </a:t>
            </a:r>
            <a:r>
              <a:rPr lang="en-US" sz="3841" dirty="0" err="1">
                <a:solidFill>
                  <a:srgbClr val="000000"/>
                </a:solidFill>
                <a:latin typeface="Loubag Thin"/>
              </a:rPr>
              <a:t>nilai</a:t>
            </a:r>
            <a:r>
              <a:rPr lang="en-US" sz="3841" dirty="0">
                <a:solidFill>
                  <a:srgbClr val="000000"/>
                </a:solidFill>
                <a:latin typeface="Loubag Thin"/>
              </a:rPr>
              <a:t>  </a:t>
            </a:r>
            <a:r>
              <a:rPr lang="en-US" sz="3841" dirty="0" err="1">
                <a:solidFill>
                  <a:srgbClr val="000000"/>
                </a:solidFill>
                <a:latin typeface="Loubag Thin"/>
              </a:rPr>
              <a:t>tertentu</a:t>
            </a:r>
            <a:r>
              <a:rPr lang="en-US" sz="3841" dirty="0">
                <a:solidFill>
                  <a:srgbClr val="000000"/>
                </a:solidFill>
                <a:latin typeface="Loubag Thin"/>
              </a:rPr>
              <a:t>  </a:t>
            </a:r>
            <a:r>
              <a:rPr lang="en-US" sz="3841" dirty="0" err="1">
                <a:solidFill>
                  <a:srgbClr val="000000"/>
                </a:solidFill>
                <a:latin typeface="Loubag Thin"/>
              </a:rPr>
              <a:t>dalam</a:t>
            </a:r>
            <a:r>
              <a:rPr lang="en-US" sz="3841" dirty="0">
                <a:solidFill>
                  <a:srgbClr val="000000"/>
                </a:solidFill>
                <a:latin typeface="Loubag Thin"/>
              </a:rPr>
              <a:t>  </a:t>
            </a:r>
            <a:r>
              <a:rPr lang="en-US" sz="3841" dirty="0" err="1">
                <a:solidFill>
                  <a:srgbClr val="000000"/>
                </a:solidFill>
                <a:latin typeface="Loubag Thin"/>
              </a:rPr>
              <a:t>sebuah</a:t>
            </a:r>
            <a:r>
              <a:rPr lang="en-US" sz="3841" dirty="0">
                <a:solidFill>
                  <a:srgbClr val="000000"/>
                </a:solidFill>
                <a:latin typeface="Loubag Thin"/>
              </a:rPr>
              <a:t>  </a:t>
            </a:r>
            <a:r>
              <a:rPr lang="en-US" sz="3841" dirty="0" err="1">
                <a:solidFill>
                  <a:srgbClr val="000000"/>
                </a:solidFill>
                <a:latin typeface="Loubag Thin"/>
              </a:rPr>
              <a:t>larik</a:t>
            </a:r>
            <a:r>
              <a:rPr lang="en-US" sz="3841" dirty="0">
                <a:solidFill>
                  <a:srgbClr val="000000"/>
                </a:solidFill>
                <a:latin typeface="Loubag Thin"/>
              </a:rPr>
              <a:t> (array) linear, </a:t>
            </a:r>
            <a:r>
              <a:rPr lang="en-US" sz="3841" dirty="0" err="1">
                <a:solidFill>
                  <a:srgbClr val="000000"/>
                </a:solidFill>
                <a:latin typeface="Loubag Thin"/>
              </a:rPr>
              <a:t>dengan</a:t>
            </a:r>
            <a:r>
              <a:rPr lang="en-US" sz="3841" dirty="0">
                <a:solidFill>
                  <a:srgbClr val="000000"/>
                </a:solidFill>
                <a:latin typeface="Loubag Thin"/>
              </a:rPr>
              <a:t> </a:t>
            </a:r>
            <a:r>
              <a:rPr lang="en-US" sz="3841" dirty="0" err="1">
                <a:solidFill>
                  <a:srgbClr val="000000"/>
                </a:solidFill>
                <a:latin typeface="Loubag Thin"/>
              </a:rPr>
              <a:t>menghilangkan</a:t>
            </a:r>
            <a:r>
              <a:rPr lang="en-US" sz="3841" dirty="0">
                <a:solidFill>
                  <a:srgbClr val="000000"/>
                </a:solidFill>
                <a:latin typeface="Loubag Thin"/>
              </a:rPr>
              <a:t> </a:t>
            </a:r>
            <a:r>
              <a:rPr lang="en-US" sz="3841" dirty="0" err="1">
                <a:solidFill>
                  <a:srgbClr val="000000"/>
                </a:solidFill>
                <a:latin typeface="Loubag Thin"/>
              </a:rPr>
              <a:t>setengah</a:t>
            </a:r>
            <a:r>
              <a:rPr lang="en-US" sz="3841" dirty="0">
                <a:solidFill>
                  <a:srgbClr val="000000"/>
                </a:solidFill>
                <a:latin typeface="Loubag Thin"/>
              </a:rPr>
              <a:t> </a:t>
            </a:r>
            <a:r>
              <a:rPr lang="en-US" sz="3841" dirty="0" err="1">
                <a:solidFill>
                  <a:srgbClr val="000000"/>
                </a:solidFill>
                <a:latin typeface="Loubag Thin"/>
              </a:rPr>
              <a:t>atau</a:t>
            </a:r>
            <a:r>
              <a:rPr lang="en-US" sz="3841" dirty="0">
                <a:solidFill>
                  <a:srgbClr val="000000"/>
                </a:solidFill>
                <a:latin typeface="Loubag Thin"/>
              </a:rPr>
              <a:t> </a:t>
            </a:r>
            <a:r>
              <a:rPr lang="en-US" sz="3841" dirty="0" err="1">
                <a:solidFill>
                  <a:srgbClr val="000000"/>
                </a:solidFill>
                <a:latin typeface="Loubag Thin"/>
              </a:rPr>
              <a:t>sebagian</a:t>
            </a:r>
            <a:r>
              <a:rPr lang="en-US" sz="3841" dirty="0">
                <a:solidFill>
                  <a:srgbClr val="000000"/>
                </a:solidFill>
                <a:latin typeface="Loubag Thin"/>
              </a:rPr>
              <a:t> data pada </a:t>
            </a:r>
            <a:r>
              <a:rPr lang="en-US" sz="3841" dirty="0" err="1">
                <a:solidFill>
                  <a:srgbClr val="000000"/>
                </a:solidFill>
                <a:latin typeface="Loubag Thin"/>
              </a:rPr>
              <a:t>setiap</a:t>
            </a:r>
            <a:r>
              <a:rPr lang="en-US" sz="3841" dirty="0">
                <a:solidFill>
                  <a:srgbClr val="000000"/>
                </a:solidFill>
                <a:latin typeface="Loubag Thin"/>
              </a:rPr>
              <a:t> </a:t>
            </a:r>
            <a:r>
              <a:rPr lang="en-US" sz="3841" dirty="0" err="1">
                <a:solidFill>
                  <a:srgbClr val="000000"/>
                </a:solidFill>
                <a:latin typeface="Loubag Thin"/>
              </a:rPr>
              <a:t>langkah</a:t>
            </a:r>
            <a:r>
              <a:rPr lang="en-US" sz="3841" dirty="0">
                <a:solidFill>
                  <a:srgbClr val="000000"/>
                </a:solidFill>
                <a:latin typeface="Loubag Thin"/>
              </a:rPr>
              <a:t>, </a:t>
            </a:r>
            <a:r>
              <a:rPr lang="en-US" sz="3841" dirty="0" err="1">
                <a:solidFill>
                  <a:srgbClr val="000000"/>
                </a:solidFill>
                <a:latin typeface="Loubag Thin"/>
              </a:rPr>
              <a:t>dipakai</a:t>
            </a:r>
            <a:r>
              <a:rPr lang="en-US" sz="3841" dirty="0">
                <a:solidFill>
                  <a:srgbClr val="000000"/>
                </a:solidFill>
                <a:latin typeface="Loubag Thin"/>
              </a:rPr>
              <a:t> </a:t>
            </a:r>
            <a:r>
              <a:rPr lang="en-US" sz="3841" dirty="0" err="1">
                <a:solidFill>
                  <a:srgbClr val="000000"/>
                </a:solidFill>
                <a:latin typeface="Loubag Thin"/>
              </a:rPr>
              <a:t>secara</a:t>
            </a:r>
            <a:r>
              <a:rPr lang="en-US" sz="3841" dirty="0">
                <a:solidFill>
                  <a:srgbClr val="000000"/>
                </a:solidFill>
                <a:latin typeface="Loubag Thin"/>
              </a:rPr>
              <a:t> </a:t>
            </a:r>
            <a:r>
              <a:rPr lang="en-US" sz="3841" dirty="0" err="1">
                <a:solidFill>
                  <a:srgbClr val="000000"/>
                </a:solidFill>
                <a:latin typeface="Loubag Thin"/>
              </a:rPr>
              <a:t>luas</a:t>
            </a:r>
            <a:r>
              <a:rPr lang="en-US" sz="3841" dirty="0">
                <a:solidFill>
                  <a:srgbClr val="000000"/>
                </a:solidFill>
                <a:latin typeface="Loubag Thin"/>
              </a:rPr>
              <a:t> </a:t>
            </a:r>
            <a:r>
              <a:rPr lang="en-US" sz="3841" dirty="0" err="1">
                <a:solidFill>
                  <a:srgbClr val="000000"/>
                </a:solidFill>
                <a:latin typeface="Loubag Thin"/>
              </a:rPr>
              <a:t>tetapi</a:t>
            </a:r>
            <a:r>
              <a:rPr lang="en-US" sz="3841" dirty="0">
                <a:solidFill>
                  <a:srgbClr val="000000"/>
                </a:solidFill>
                <a:latin typeface="Loubag Thin"/>
              </a:rPr>
              <a:t> </a:t>
            </a:r>
            <a:r>
              <a:rPr lang="en-US" sz="3841" dirty="0" err="1">
                <a:solidFill>
                  <a:srgbClr val="000000"/>
                </a:solidFill>
                <a:latin typeface="Loubag Thin"/>
              </a:rPr>
              <a:t>tidak</a:t>
            </a:r>
            <a:r>
              <a:rPr lang="en-US" sz="3841" dirty="0">
                <a:solidFill>
                  <a:srgbClr val="000000"/>
                </a:solidFill>
                <a:latin typeface="Loubag Thin"/>
              </a:rPr>
              <a:t> </a:t>
            </a:r>
            <a:r>
              <a:rPr lang="en-US" sz="3841" dirty="0" err="1">
                <a:solidFill>
                  <a:srgbClr val="000000"/>
                </a:solidFill>
                <a:latin typeface="Loubag Thin"/>
              </a:rPr>
              <a:t>secara</a:t>
            </a:r>
            <a:r>
              <a:rPr lang="en-US" sz="3841" dirty="0">
                <a:solidFill>
                  <a:srgbClr val="000000"/>
                </a:solidFill>
                <a:latin typeface="Loubag Thin"/>
              </a:rPr>
              <a:t> </a:t>
            </a:r>
            <a:r>
              <a:rPr lang="en-US" sz="3841" dirty="0" err="1">
                <a:solidFill>
                  <a:srgbClr val="000000"/>
                </a:solidFill>
                <a:latin typeface="Loubag Thin"/>
              </a:rPr>
              <a:t>ekslusif</a:t>
            </a:r>
            <a:r>
              <a:rPr lang="en-US" sz="3841" dirty="0">
                <a:solidFill>
                  <a:srgbClr val="000000"/>
                </a:solidFill>
                <a:latin typeface="Loubag Thin"/>
              </a:rPr>
              <a:t> </a:t>
            </a:r>
            <a:r>
              <a:rPr lang="en-US" sz="3841" dirty="0" err="1">
                <a:solidFill>
                  <a:srgbClr val="000000"/>
                </a:solidFill>
                <a:latin typeface="Loubag Thin"/>
              </a:rPr>
              <a:t>dalam</a:t>
            </a:r>
            <a:r>
              <a:rPr lang="en-US" sz="3841" dirty="0">
                <a:solidFill>
                  <a:srgbClr val="000000"/>
                </a:solidFill>
                <a:latin typeface="Loubag Thin"/>
              </a:rPr>
              <a:t> </a:t>
            </a:r>
            <a:r>
              <a:rPr lang="en-US" sz="3841" dirty="0" err="1">
                <a:solidFill>
                  <a:srgbClr val="000000"/>
                </a:solidFill>
                <a:latin typeface="Loubag Thin"/>
              </a:rPr>
              <a:t>ilmu</a:t>
            </a:r>
            <a:r>
              <a:rPr lang="en-US" sz="3841" dirty="0">
                <a:solidFill>
                  <a:srgbClr val="000000"/>
                </a:solidFill>
                <a:latin typeface="Loubag Thin"/>
              </a:rPr>
              <a:t> </a:t>
            </a:r>
            <a:r>
              <a:rPr lang="en-US" sz="3841" dirty="0" err="1">
                <a:solidFill>
                  <a:srgbClr val="000000"/>
                </a:solidFill>
                <a:latin typeface="Loubag Thin"/>
              </a:rPr>
              <a:t>komputer</a:t>
            </a:r>
            <a:r>
              <a:rPr lang="en-US" sz="3841" dirty="0">
                <a:solidFill>
                  <a:srgbClr val="000000"/>
                </a:solidFill>
                <a:latin typeface="Loubag Thin"/>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235289">
            <a:off x="-2539411" y="5562488"/>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9777091">
            <a:off x="9188763" y="-5135391"/>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D"/>
          </a:p>
        </p:txBody>
      </p:sp>
      <p:sp>
        <p:nvSpPr>
          <p:cNvPr id="4" name="Freeform 4"/>
          <p:cNvSpPr/>
          <p:nvPr/>
        </p:nvSpPr>
        <p:spPr>
          <a:xfrm>
            <a:off x="2247451" y="2930113"/>
            <a:ext cx="6896549" cy="5618473"/>
          </a:xfrm>
          <a:custGeom>
            <a:avLst/>
            <a:gdLst/>
            <a:ahLst/>
            <a:cxnLst/>
            <a:rect l="l" t="t" r="r" b="b"/>
            <a:pathLst>
              <a:path w="6896549" h="5618473">
                <a:moveTo>
                  <a:pt x="0" y="0"/>
                </a:moveTo>
                <a:lnTo>
                  <a:pt x="6896549" y="0"/>
                </a:lnTo>
                <a:lnTo>
                  <a:pt x="6896549" y="5618473"/>
                </a:lnTo>
                <a:lnTo>
                  <a:pt x="0" y="5618473"/>
                </a:lnTo>
                <a:lnTo>
                  <a:pt x="0" y="0"/>
                </a:lnTo>
                <a:close/>
              </a:path>
            </a:pathLst>
          </a:custGeom>
          <a:blipFill>
            <a:blip r:embed="rId6"/>
            <a:stretch>
              <a:fillRect/>
            </a:stretch>
          </a:blipFill>
        </p:spPr>
        <p:txBody>
          <a:bodyPr/>
          <a:lstStyle/>
          <a:p>
            <a:endParaRPr lang="en-ID"/>
          </a:p>
        </p:txBody>
      </p:sp>
      <p:sp>
        <p:nvSpPr>
          <p:cNvPr id="5" name="Freeform 5"/>
          <p:cNvSpPr/>
          <p:nvPr/>
        </p:nvSpPr>
        <p:spPr>
          <a:xfrm>
            <a:off x="9490067" y="3013705"/>
            <a:ext cx="6965851" cy="5534882"/>
          </a:xfrm>
          <a:custGeom>
            <a:avLst/>
            <a:gdLst/>
            <a:ahLst/>
            <a:cxnLst/>
            <a:rect l="l" t="t" r="r" b="b"/>
            <a:pathLst>
              <a:path w="6965851" h="5534882">
                <a:moveTo>
                  <a:pt x="0" y="0"/>
                </a:moveTo>
                <a:lnTo>
                  <a:pt x="6965851" y="0"/>
                </a:lnTo>
                <a:lnTo>
                  <a:pt x="6965851" y="5534881"/>
                </a:lnTo>
                <a:lnTo>
                  <a:pt x="0" y="5534881"/>
                </a:lnTo>
                <a:lnTo>
                  <a:pt x="0" y="0"/>
                </a:lnTo>
                <a:close/>
              </a:path>
            </a:pathLst>
          </a:custGeom>
          <a:blipFill>
            <a:blip r:embed="rId7"/>
            <a:stretch>
              <a:fillRect/>
            </a:stretch>
          </a:blipFill>
        </p:spPr>
        <p:txBody>
          <a:bodyPr/>
          <a:lstStyle/>
          <a:p>
            <a:endParaRPr lang="en-ID"/>
          </a:p>
        </p:txBody>
      </p:sp>
      <p:sp>
        <p:nvSpPr>
          <p:cNvPr id="6" name="TextBox 6"/>
          <p:cNvSpPr txBox="1"/>
          <p:nvPr/>
        </p:nvSpPr>
        <p:spPr>
          <a:xfrm>
            <a:off x="1262939" y="1842762"/>
            <a:ext cx="11710054" cy="1087352"/>
          </a:xfrm>
          <a:prstGeom prst="rect">
            <a:avLst/>
          </a:prstGeom>
        </p:spPr>
        <p:txBody>
          <a:bodyPr lIns="0" tIns="0" rIns="0" bIns="0" rtlCol="0" anchor="t">
            <a:spAutoFit/>
          </a:bodyPr>
          <a:lstStyle/>
          <a:p>
            <a:pPr algn="l">
              <a:lnSpc>
                <a:spcPts val="4379"/>
              </a:lnSpc>
            </a:pPr>
            <a:r>
              <a:rPr lang="en-US" sz="3128">
                <a:solidFill>
                  <a:srgbClr val="000000"/>
                </a:solidFill>
                <a:latin typeface="Cooper BT Bold"/>
              </a:rPr>
              <a:t>2. Uji performa pada distribusi normal</a:t>
            </a:r>
          </a:p>
          <a:p>
            <a:pPr algn="ctr">
              <a:lnSpc>
                <a:spcPts val="4379"/>
              </a:lnSpc>
              <a:spcBef>
                <a:spcPct val="0"/>
              </a:spcBef>
            </a:pPr>
            <a:endParaRPr lang="en-US" sz="3128">
              <a:solidFill>
                <a:srgbClr val="000000"/>
              </a:solidFill>
              <a:latin typeface="Cooper BT Bold"/>
            </a:endParaRPr>
          </a:p>
        </p:txBody>
      </p:sp>
      <p:sp>
        <p:nvSpPr>
          <p:cNvPr id="7" name="TextBox 7"/>
          <p:cNvSpPr txBox="1"/>
          <p:nvPr/>
        </p:nvSpPr>
        <p:spPr>
          <a:xfrm>
            <a:off x="232406" y="318901"/>
            <a:ext cx="6885560" cy="1276722"/>
          </a:xfrm>
          <a:prstGeom prst="rect">
            <a:avLst/>
          </a:prstGeom>
        </p:spPr>
        <p:txBody>
          <a:bodyPr lIns="0" tIns="0" rIns="0" bIns="0" rtlCol="0" anchor="t">
            <a:spAutoFit/>
          </a:bodyPr>
          <a:lstStyle/>
          <a:p>
            <a:pPr algn="ctr">
              <a:lnSpc>
                <a:spcPts val="10479"/>
              </a:lnSpc>
              <a:spcBef>
                <a:spcPct val="0"/>
              </a:spcBef>
            </a:pPr>
            <a:r>
              <a:rPr lang="en-US" sz="7485" u="sng">
                <a:solidFill>
                  <a:srgbClr val="000000"/>
                </a:solidFill>
                <a:latin typeface="Loubag Semi-Bold"/>
              </a:rPr>
              <a:t>Interpolated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235289">
            <a:off x="-2539411" y="5562488"/>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9777091">
            <a:off x="9188763" y="-5135391"/>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D"/>
          </a:p>
        </p:txBody>
      </p:sp>
      <p:sp>
        <p:nvSpPr>
          <p:cNvPr id="4" name="Freeform 4"/>
          <p:cNvSpPr/>
          <p:nvPr/>
        </p:nvSpPr>
        <p:spPr>
          <a:xfrm>
            <a:off x="10470906" y="686681"/>
            <a:ext cx="7563916" cy="4887794"/>
          </a:xfrm>
          <a:custGeom>
            <a:avLst/>
            <a:gdLst/>
            <a:ahLst/>
            <a:cxnLst/>
            <a:rect l="l" t="t" r="r" b="b"/>
            <a:pathLst>
              <a:path w="7563916" h="4887794">
                <a:moveTo>
                  <a:pt x="0" y="0"/>
                </a:moveTo>
                <a:lnTo>
                  <a:pt x="7563916" y="0"/>
                </a:lnTo>
                <a:lnTo>
                  <a:pt x="7563916" y="4887794"/>
                </a:lnTo>
                <a:lnTo>
                  <a:pt x="0" y="4887794"/>
                </a:lnTo>
                <a:lnTo>
                  <a:pt x="0" y="0"/>
                </a:lnTo>
                <a:close/>
              </a:path>
            </a:pathLst>
          </a:custGeom>
          <a:blipFill>
            <a:blip r:embed="rId6"/>
            <a:stretch>
              <a:fillRect/>
            </a:stretch>
          </a:blipFill>
        </p:spPr>
        <p:txBody>
          <a:bodyPr/>
          <a:lstStyle/>
          <a:p>
            <a:endParaRPr lang="en-ID"/>
          </a:p>
        </p:txBody>
      </p:sp>
      <p:sp>
        <p:nvSpPr>
          <p:cNvPr id="5" name="Freeform 5"/>
          <p:cNvSpPr/>
          <p:nvPr/>
        </p:nvSpPr>
        <p:spPr>
          <a:xfrm>
            <a:off x="8046573" y="5493041"/>
            <a:ext cx="6982492" cy="4683141"/>
          </a:xfrm>
          <a:custGeom>
            <a:avLst/>
            <a:gdLst/>
            <a:ahLst/>
            <a:cxnLst/>
            <a:rect l="l" t="t" r="r" b="b"/>
            <a:pathLst>
              <a:path w="6982492" h="4683141">
                <a:moveTo>
                  <a:pt x="0" y="0"/>
                </a:moveTo>
                <a:lnTo>
                  <a:pt x="6982492" y="0"/>
                </a:lnTo>
                <a:lnTo>
                  <a:pt x="6982492" y="4683141"/>
                </a:lnTo>
                <a:lnTo>
                  <a:pt x="0" y="4683141"/>
                </a:lnTo>
                <a:lnTo>
                  <a:pt x="0" y="0"/>
                </a:lnTo>
                <a:close/>
              </a:path>
            </a:pathLst>
          </a:custGeom>
          <a:blipFill>
            <a:blip r:embed="rId7"/>
            <a:stretch>
              <a:fillRect/>
            </a:stretch>
          </a:blipFill>
        </p:spPr>
        <p:txBody>
          <a:bodyPr/>
          <a:lstStyle/>
          <a:p>
            <a:endParaRPr lang="en-ID"/>
          </a:p>
        </p:txBody>
      </p:sp>
      <p:sp>
        <p:nvSpPr>
          <p:cNvPr id="6" name="TextBox 6"/>
          <p:cNvSpPr txBox="1"/>
          <p:nvPr/>
        </p:nvSpPr>
        <p:spPr>
          <a:xfrm>
            <a:off x="578737" y="2327660"/>
            <a:ext cx="8565263" cy="5597623"/>
          </a:xfrm>
          <a:prstGeom prst="rect">
            <a:avLst/>
          </a:prstGeom>
        </p:spPr>
        <p:txBody>
          <a:bodyPr lIns="0" tIns="0" rIns="0" bIns="0" rtlCol="0" anchor="t">
            <a:spAutoFit/>
          </a:bodyPr>
          <a:lstStyle/>
          <a:p>
            <a:pPr>
              <a:lnSpc>
                <a:spcPts val="4379"/>
              </a:lnSpc>
            </a:pPr>
            <a:r>
              <a:rPr lang="en-US" sz="3128" dirty="0">
                <a:solidFill>
                  <a:srgbClr val="000000"/>
                </a:solidFill>
                <a:latin typeface="Cooper BT Bold"/>
              </a:rPr>
              <a:t>3.  Uji </a:t>
            </a:r>
            <a:r>
              <a:rPr lang="en-US" sz="3128" dirty="0" err="1">
                <a:solidFill>
                  <a:srgbClr val="000000"/>
                </a:solidFill>
                <a:latin typeface="Cooper BT Bold"/>
              </a:rPr>
              <a:t>kinerja</a:t>
            </a:r>
            <a:r>
              <a:rPr lang="en-US" sz="3128" dirty="0">
                <a:solidFill>
                  <a:srgbClr val="000000"/>
                </a:solidFill>
                <a:latin typeface="Cooper BT Bold"/>
              </a:rPr>
              <a:t> pada </a:t>
            </a:r>
            <a:r>
              <a:rPr lang="en-US" sz="3128" dirty="0" err="1">
                <a:solidFill>
                  <a:srgbClr val="000000"/>
                </a:solidFill>
                <a:latin typeface="Cooper BT Bold"/>
              </a:rPr>
              <a:t>distribusi</a:t>
            </a:r>
            <a:r>
              <a:rPr lang="en-US" sz="3128" dirty="0">
                <a:solidFill>
                  <a:srgbClr val="000000"/>
                </a:solidFill>
                <a:latin typeface="Cooper BT Bold"/>
              </a:rPr>
              <a:t> </a:t>
            </a:r>
            <a:r>
              <a:rPr lang="en-US" sz="3128" dirty="0" err="1">
                <a:solidFill>
                  <a:srgbClr val="000000"/>
                </a:solidFill>
                <a:latin typeface="Cooper BT Bold"/>
              </a:rPr>
              <a:t>eksponensial</a:t>
            </a:r>
            <a:endParaRPr lang="en-US" sz="3128" dirty="0">
              <a:solidFill>
                <a:srgbClr val="000000"/>
              </a:solidFill>
              <a:latin typeface="Cooper BT Bold"/>
            </a:endParaRPr>
          </a:p>
          <a:p>
            <a:pPr algn="ctr">
              <a:lnSpc>
                <a:spcPts val="4379"/>
              </a:lnSpc>
            </a:pPr>
            <a:r>
              <a:rPr lang="en-US" sz="3128" dirty="0">
                <a:solidFill>
                  <a:srgbClr val="000000"/>
                </a:solidFill>
                <a:latin typeface="Cooper BT"/>
              </a:rPr>
              <a:t> </a:t>
            </a:r>
            <a:r>
              <a:rPr lang="en-US" sz="3128" dirty="0" err="1">
                <a:solidFill>
                  <a:srgbClr val="000000"/>
                </a:solidFill>
                <a:latin typeface="Cooper BT Light" panose="020B0604020202020204" charset="0"/>
              </a:rPr>
              <a:t>Pencarian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interpolasi</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menunjukkan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performa</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terburuk</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ketika</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dibandingkan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dengan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kinerjanya</a:t>
            </a:r>
            <a:r>
              <a:rPr lang="en-US" sz="3128" dirty="0">
                <a:solidFill>
                  <a:srgbClr val="000000"/>
                </a:solidFill>
                <a:latin typeface="Cooper BT Light" panose="020B0604020202020204" charset="0"/>
              </a:rPr>
              <a:t> pada </a:t>
            </a:r>
            <a:r>
              <a:rPr lang="en-US" sz="3128" dirty="0" err="1">
                <a:solidFill>
                  <a:srgbClr val="000000"/>
                </a:solidFill>
                <a:latin typeface="Cooper BT Light" panose="020B0604020202020204" charset="0"/>
              </a:rPr>
              <a:t>larik</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berdistribusi</a:t>
            </a:r>
            <a:r>
              <a:rPr lang="en-US" sz="3128" dirty="0">
                <a:solidFill>
                  <a:srgbClr val="000000"/>
                </a:solidFill>
                <a:latin typeface="Cooper BT Light" panose="020B0604020202020204" charset="0"/>
              </a:rPr>
              <a:t> normal pada </a:t>
            </a:r>
            <a:r>
              <a:rPr lang="en-US" sz="3128" dirty="0" err="1">
                <a:solidFill>
                  <a:srgbClr val="000000"/>
                </a:solidFill>
                <a:latin typeface="Cooper BT Light" panose="020B0604020202020204" charset="0"/>
              </a:rPr>
              <a:t>bagian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sebelumnya</a:t>
            </a:r>
            <a:r>
              <a:rPr lang="en-US" sz="3128" dirty="0">
                <a:solidFill>
                  <a:srgbClr val="000000"/>
                </a:solidFill>
                <a:latin typeface="Cooper BT Light" panose="020B0604020202020204" charset="0"/>
              </a:rPr>
              <a:t>. Oleh </a:t>
            </a:r>
            <a:r>
              <a:rPr lang="en-US" sz="3128" dirty="0" err="1">
                <a:solidFill>
                  <a:srgbClr val="000000"/>
                </a:solidFill>
                <a:latin typeface="Cooper BT Light" panose="020B0604020202020204" charset="0"/>
              </a:rPr>
              <a:t>karena</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itu</a:t>
            </a:r>
            <a:r>
              <a:rPr lang="en-US" sz="3128" dirty="0">
                <a:solidFill>
                  <a:srgbClr val="000000"/>
                </a:solidFill>
                <a:latin typeface="Cooper BT Light" panose="020B0604020202020204" charset="0"/>
              </a:rPr>
              <a:t>, kami </a:t>
            </a:r>
            <a:r>
              <a:rPr lang="en-US" sz="3128" dirty="0" err="1">
                <a:solidFill>
                  <a:srgbClr val="000000"/>
                </a:solidFill>
                <a:latin typeface="Cooper BT Light" panose="020B0604020202020204" charset="0"/>
              </a:rPr>
              <a:t>tidak</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menyertakan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pencarian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interpolasi</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interpolasi</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dari</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pengujian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ini</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untuk</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meningkatkan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keterbacaan</a:t>
            </a:r>
            <a:r>
              <a:rPr lang="en-US" sz="3128" dirty="0">
                <a:solidFill>
                  <a:srgbClr val="000000"/>
                </a:solidFill>
                <a:latin typeface="Cooper BT Light" panose="020B0604020202020204" charset="0"/>
              </a:rPr>
              <a:t> </a:t>
            </a:r>
            <a:r>
              <a:rPr lang="en-US" sz="3128" dirty="0" err="1">
                <a:solidFill>
                  <a:srgbClr val="000000"/>
                </a:solidFill>
                <a:latin typeface="Cooper BT Light" panose="020B0604020202020204" charset="0"/>
              </a:rPr>
              <a:t>grafik</a:t>
            </a:r>
            <a:r>
              <a:rPr lang="en-US" sz="3128" dirty="0">
                <a:solidFill>
                  <a:srgbClr val="000000"/>
                </a:solidFill>
                <a:latin typeface="Cooper BT Light" panose="020B0604020202020204" charset="0"/>
              </a:rPr>
              <a:t>.</a:t>
            </a:r>
          </a:p>
          <a:p>
            <a:pPr algn="ctr">
              <a:lnSpc>
                <a:spcPts val="4379"/>
              </a:lnSpc>
            </a:pPr>
            <a:endParaRPr lang="en-US" sz="3128" dirty="0">
              <a:solidFill>
                <a:srgbClr val="000000"/>
              </a:solidFill>
              <a:latin typeface="Cooper BT"/>
            </a:endParaRPr>
          </a:p>
          <a:p>
            <a:pPr algn="ctr">
              <a:lnSpc>
                <a:spcPts val="4379"/>
              </a:lnSpc>
              <a:spcBef>
                <a:spcPct val="0"/>
              </a:spcBef>
            </a:pPr>
            <a:endParaRPr lang="en-US" sz="3128" dirty="0">
              <a:solidFill>
                <a:srgbClr val="000000"/>
              </a:solidFill>
              <a:latin typeface="Cooper BT"/>
            </a:endParaRPr>
          </a:p>
        </p:txBody>
      </p:sp>
      <p:sp>
        <p:nvSpPr>
          <p:cNvPr id="7" name="TextBox 7"/>
          <p:cNvSpPr txBox="1"/>
          <p:nvPr/>
        </p:nvSpPr>
        <p:spPr>
          <a:xfrm>
            <a:off x="232406" y="318901"/>
            <a:ext cx="6885560" cy="1276722"/>
          </a:xfrm>
          <a:prstGeom prst="rect">
            <a:avLst/>
          </a:prstGeom>
        </p:spPr>
        <p:txBody>
          <a:bodyPr lIns="0" tIns="0" rIns="0" bIns="0" rtlCol="0" anchor="t">
            <a:spAutoFit/>
          </a:bodyPr>
          <a:lstStyle/>
          <a:p>
            <a:pPr algn="ctr">
              <a:lnSpc>
                <a:spcPts val="10479"/>
              </a:lnSpc>
              <a:spcBef>
                <a:spcPct val="0"/>
              </a:spcBef>
            </a:pPr>
            <a:r>
              <a:rPr lang="en-US" sz="7485" u="sng">
                <a:solidFill>
                  <a:srgbClr val="000000"/>
                </a:solidFill>
                <a:latin typeface="Loubag Semi-Bold"/>
              </a:rPr>
              <a:t>Interpolated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306770">
            <a:off x="-4494783" y="2987479"/>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a:off x="-6012034" y="3683538"/>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D"/>
          </a:p>
        </p:txBody>
      </p:sp>
      <p:sp>
        <p:nvSpPr>
          <p:cNvPr id="4" name="Freeform 4"/>
          <p:cNvSpPr/>
          <p:nvPr/>
        </p:nvSpPr>
        <p:spPr>
          <a:xfrm rot="1290039">
            <a:off x="-7685934" y="5337459"/>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grpSp>
        <p:nvGrpSpPr>
          <p:cNvPr id="5" name="Group 5"/>
          <p:cNvGrpSpPr/>
          <p:nvPr/>
        </p:nvGrpSpPr>
        <p:grpSpPr>
          <a:xfrm>
            <a:off x="799212" y="1789046"/>
            <a:ext cx="16599446" cy="8065238"/>
            <a:chOff x="0" y="0"/>
            <a:chExt cx="4371871" cy="2124178"/>
          </a:xfrm>
        </p:grpSpPr>
        <p:sp>
          <p:nvSpPr>
            <p:cNvPr id="6" name="Freeform 6"/>
            <p:cNvSpPr/>
            <p:nvPr/>
          </p:nvSpPr>
          <p:spPr>
            <a:xfrm>
              <a:off x="0" y="0"/>
              <a:ext cx="4371871" cy="2124178"/>
            </a:xfrm>
            <a:custGeom>
              <a:avLst/>
              <a:gdLst/>
              <a:ahLst/>
              <a:cxnLst/>
              <a:rect l="l" t="t" r="r" b="b"/>
              <a:pathLst>
                <a:path w="4371871" h="2124178">
                  <a:moveTo>
                    <a:pt x="0" y="0"/>
                  </a:moveTo>
                  <a:lnTo>
                    <a:pt x="4371871" y="0"/>
                  </a:lnTo>
                  <a:lnTo>
                    <a:pt x="4371871" y="2124178"/>
                  </a:lnTo>
                  <a:lnTo>
                    <a:pt x="0" y="2124178"/>
                  </a:lnTo>
                  <a:close/>
                </a:path>
              </a:pathLst>
            </a:custGeom>
            <a:solidFill>
              <a:srgbClr val="FFFFFF"/>
            </a:solidFill>
          </p:spPr>
          <p:txBody>
            <a:bodyPr/>
            <a:lstStyle/>
            <a:p>
              <a:endParaRPr lang="en-ID"/>
            </a:p>
          </p:txBody>
        </p:sp>
        <p:sp>
          <p:nvSpPr>
            <p:cNvPr id="7" name="TextBox 7"/>
            <p:cNvSpPr txBox="1"/>
            <p:nvPr/>
          </p:nvSpPr>
          <p:spPr>
            <a:xfrm>
              <a:off x="0" y="-38100"/>
              <a:ext cx="4371871" cy="2162278"/>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3352093" y="408857"/>
            <a:ext cx="11493684" cy="1606416"/>
          </a:xfrm>
          <a:prstGeom prst="rect">
            <a:avLst/>
          </a:prstGeom>
        </p:spPr>
        <p:txBody>
          <a:bodyPr lIns="0" tIns="0" rIns="0" bIns="0" rtlCol="0" anchor="t">
            <a:spAutoFit/>
          </a:bodyPr>
          <a:lstStyle/>
          <a:p>
            <a:pPr algn="ctr">
              <a:lnSpc>
                <a:spcPts val="6482"/>
              </a:lnSpc>
              <a:spcBef>
                <a:spcPct val="0"/>
              </a:spcBef>
            </a:pPr>
            <a:r>
              <a:rPr lang="en-US" sz="4630">
                <a:solidFill>
                  <a:srgbClr val="000000"/>
                </a:solidFill>
                <a:latin typeface="Loubag Semi-Bold"/>
              </a:rPr>
              <a:t>The complexity of interpolated binary search</a:t>
            </a:r>
          </a:p>
        </p:txBody>
      </p:sp>
      <p:sp>
        <p:nvSpPr>
          <p:cNvPr id="9" name="TextBox 9"/>
          <p:cNvSpPr txBox="1"/>
          <p:nvPr/>
        </p:nvSpPr>
        <p:spPr>
          <a:xfrm>
            <a:off x="1510068" y="1939073"/>
            <a:ext cx="15267865" cy="8155502"/>
          </a:xfrm>
          <a:prstGeom prst="rect">
            <a:avLst/>
          </a:prstGeom>
        </p:spPr>
        <p:txBody>
          <a:bodyPr lIns="0" tIns="0" rIns="0" bIns="0" rtlCol="0" anchor="t">
            <a:spAutoFit/>
          </a:bodyPr>
          <a:lstStyle/>
          <a:p>
            <a:pPr>
              <a:lnSpc>
                <a:spcPts val="5463"/>
              </a:lnSpc>
            </a:pPr>
            <a:r>
              <a:rPr lang="en-US" sz="3902" dirty="0" err="1">
                <a:solidFill>
                  <a:srgbClr val="000000"/>
                </a:solidFill>
                <a:latin typeface="Cooper BT Light"/>
              </a:rPr>
              <a:t>Kompleksitas</a:t>
            </a:r>
            <a:r>
              <a:rPr lang="en-US" sz="3902" dirty="0">
                <a:solidFill>
                  <a:srgbClr val="000000"/>
                </a:solidFill>
                <a:latin typeface="Cooper BT Light"/>
              </a:rPr>
              <a:t> </a:t>
            </a:r>
            <a:r>
              <a:rPr lang="en-US" sz="3902" dirty="0" err="1">
                <a:solidFill>
                  <a:srgbClr val="000000"/>
                </a:solidFill>
                <a:latin typeface="Cooper BT Light"/>
              </a:rPr>
              <a:t>dari</a:t>
            </a:r>
            <a:r>
              <a:rPr lang="en-US" sz="3902" dirty="0">
                <a:solidFill>
                  <a:srgbClr val="000000"/>
                </a:solidFill>
                <a:latin typeface="Cooper BT Light"/>
              </a:rPr>
              <a:t> </a:t>
            </a:r>
            <a:r>
              <a:rPr lang="en-US" sz="3902" dirty="0" err="1">
                <a:solidFill>
                  <a:srgbClr val="000000"/>
                </a:solidFill>
                <a:latin typeface="Cooper BT Light"/>
              </a:rPr>
              <a:t>pencarian</a:t>
            </a:r>
            <a:r>
              <a:rPr lang="en-US" sz="3902" dirty="0">
                <a:solidFill>
                  <a:srgbClr val="000000"/>
                </a:solidFill>
                <a:latin typeface="Cooper BT Light"/>
              </a:rPr>
              <a:t> biner </a:t>
            </a:r>
            <a:r>
              <a:rPr lang="en-US" sz="3902" dirty="0" err="1">
                <a:solidFill>
                  <a:srgbClr val="000000"/>
                </a:solidFill>
                <a:latin typeface="Cooper BT Light"/>
              </a:rPr>
              <a:t>interpolasi</a:t>
            </a:r>
            <a:r>
              <a:rPr lang="en-US" sz="3902" dirty="0">
                <a:solidFill>
                  <a:srgbClr val="000000"/>
                </a:solidFill>
                <a:latin typeface="Cooper BT Light"/>
              </a:rPr>
              <a:t>, </a:t>
            </a:r>
            <a:r>
              <a:rPr lang="en-US" sz="3902" dirty="0" err="1">
                <a:solidFill>
                  <a:srgbClr val="000000"/>
                </a:solidFill>
                <a:latin typeface="Cooper BT Light"/>
              </a:rPr>
              <a:t>meskipun</a:t>
            </a:r>
            <a:r>
              <a:rPr lang="en-US" sz="3902" dirty="0">
                <a:solidFill>
                  <a:srgbClr val="000000"/>
                </a:solidFill>
                <a:latin typeface="Cooper BT Light"/>
              </a:rPr>
              <a:t> IBS </a:t>
            </a:r>
            <a:r>
              <a:rPr lang="en-US" sz="3902" dirty="0" err="1">
                <a:solidFill>
                  <a:srgbClr val="000000"/>
                </a:solidFill>
                <a:latin typeface="Cooper BT Light"/>
              </a:rPr>
              <a:t>memiliki</a:t>
            </a:r>
            <a:r>
              <a:rPr lang="en-US" sz="3902" dirty="0">
                <a:solidFill>
                  <a:srgbClr val="000000"/>
                </a:solidFill>
                <a:latin typeface="Cooper BT Light"/>
              </a:rPr>
              <a:t> </a:t>
            </a:r>
            <a:r>
              <a:rPr lang="en-US" sz="3902" dirty="0" err="1">
                <a:solidFill>
                  <a:srgbClr val="000000"/>
                </a:solidFill>
                <a:latin typeface="Cooper BT Light"/>
              </a:rPr>
              <a:t>biaya</a:t>
            </a:r>
            <a:r>
              <a:rPr lang="en-US" sz="3902" dirty="0">
                <a:solidFill>
                  <a:srgbClr val="000000"/>
                </a:solidFill>
                <a:latin typeface="Cooper BT Light"/>
              </a:rPr>
              <a:t> </a:t>
            </a:r>
            <a:r>
              <a:rPr lang="en-US" sz="3902" dirty="0" err="1">
                <a:solidFill>
                  <a:srgbClr val="000000"/>
                </a:solidFill>
                <a:latin typeface="Cooper BT Light"/>
              </a:rPr>
              <a:t>iterasi</a:t>
            </a:r>
            <a:r>
              <a:rPr lang="en-US" sz="3902" dirty="0">
                <a:solidFill>
                  <a:srgbClr val="000000"/>
                </a:solidFill>
                <a:latin typeface="Cooper BT Light"/>
              </a:rPr>
              <a:t> yang </a:t>
            </a:r>
            <a:r>
              <a:rPr lang="en-US" sz="3902" dirty="0" err="1">
                <a:solidFill>
                  <a:srgbClr val="000000"/>
                </a:solidFill>
                <a:latin typeface="Cooper BT Light"/>
              </a:rPr>
              <a:t>lebih</a:t>
            </a:r>
            <a:r>
              <a:rPr lang="en-US" sz="3902" dirty="0">
                <a:solidFill>
                  <a:srgbClr val="000000"/>
                </a:solidFill>
                <a:latin typeface="Cooper BT Light"/>
              </a:rPr>
              <a:t> </a:t>
            </a:r>
            <a:r>
              <a:rPr lang="en-US" sz="3902" dirty="0" err="1">
                <a:solidFill>
                  <a:srgbClr val="000000"/>
                </a:solidFill>
                <a:latin typeface="Cooper BT Light"/>
              </a:rPr>
              <a:t>tinggi</a:t>
            </a:r>
            <a:r>
              <a:rPr lang="en-US" sz="3902" dirty="0">
                <a:solidFill>
                  <a:srgbClr val="000000"/>
                </a:solidFill>
                <a:latin typeface="Cooper BT Light"/>
              </a:rPr>
              <a:t> </a:t>
            </a:r>
            <a:r>
              <a:rPr lang="en-US" sz="3902" dirty="0" err="1">
                <a:solidFill>
                  <a:srgbClr val="000000"/>
                </a:solidFill>
                <a:latin typeface="Cooper BT Light"/>
              </a:rPr>
              <a:t>dibandingkan</a:t>
            </a:r>
            <a:r>
              <a:rPr lang="en-US" sz="3902" dirty="0">
                <a:solidFill>
                  <a:srgbClr val="000000"/>
                </a:solidFill>
                <a:latin typeface="Cooper BT Light"/>
              </a:rPr>
              <a:t> </a:t>
            </a:r>
            <a:r>
              <a:rPr lang="en-US" sz="3902" dirty="0" err="1">
                <a:solidFill>
                  <a:srgbClr val="000000"/>
                </a:solidFill>
                <a:latin typeface="Cooper BT Light"/>
              </a:rPr>
              <a:t>dengan</a:t>
            </a:r>
            <a:r>
              <a:rPr lang="en-US" sz="3902" dirty="0">
                <a:solidFill>
                  <a:srgbClr val="000000"/>
                </a:solidFill>
                <a:latin typeface="Cooper BT Light"/>
              </a:rPr>
              <a:t> </a:t>
            </a:r>
            <a:r>
              <a:rPr lang="en-US" sz="3902" dirty="0" err="1">
                <a:solidFill>
                  <a:srgbClr val="000000"/>
                </a:solidFill>
                <a:latin typeface="Cooper BT Light"/>
              </a:rPr>
              <a:t>pencarian</a:t>
            </a:r>
            <a:r>
              <a:rPr lang="en-US" sz="3902" dirty="0">
                <a:solidFill>
                  <a:srgbClr val="000000"/>
                </a:solidFill>
                <a:latin typeface="Cooper BT Light"/>
              </a:rPr>
              <a:t> biner dan </a:t>
            </a:r>
            <a:r>
              <a:rPr lang="en-US" sz="3902" dirty="0" err="1">
                <a:solidFill>
                  <a:srgbClr val="000000"/>
                </a:solidFill>
                <a:latin typeface="Cooper BT Light"/>
              </a:rPr>
              <a:t>pencarian</a:t>
            </a:r>
            <a:r>
              <a:rPr lang="en-US" sz="3902" dirty="0">
                <a:solidFill>
                  <a:srgbClr val="000000"/>
                </a:solidFill>
                <a:latin typeface="Cooper BT Light"/>
              </a:rPr>
              <a:t> </a:t>
            </a:r>
            <a:r>
              <a:rPr lang="en-US" sz="3902" dirty="0" err="1">
                <a:solidFill>
                  <a:srgbClr val="000000"/>
                </a:solidFill>
                <a:latin typeface="Cooper BT Light"/>
              </a:rPr>
              <a:t>interpolasi</a:t>
            </a:r>
            <a:r>
              <a:rPr lang="en-US" sz="3902" dirty="0">
                <a:solidFill>
                  <a:srgbClr val="000000"/>
                </a:solidFill>
                <a:latin typeface="Cooper BT Light"/>
              </a:rPr>
              <a:t> </a:t>
            </a:r>
            <a:r>
              <a:rPr lang="en-US" sz="3902" dirty="0" err="1">
                <a:solidFill>
                  <a:srgbClr val="000000"/>
                </a:solidFill>
                <a:latin typeface="Cooper BT Light"/>
              </a:rPr>
              <a:t>karena</a:t>
            </a:r>
            <a:r>
              <a:rPr lang="en-US" sz="3902" dirty="0">
                <a:solidFill>
                  <a:srgbClr val="000000"/>
                </a:solidFill>
                <a:latin typeface="Cooper BT Light"/>
              </a:rPr>
              <a:t> </a:t>
            </a:r>
            <a:r>
              <a:rPr lang="en-US" sz="3902" dirty="0" err="1">
                <a:solidFill>
                  <a:srgbClr val="000000"/>
                </a:solidFill>
                <a:latin typeface="Cooper BT Light"/>
              </a:rPr>
              <a:t>perhitungannya</a:t>
            </a:r>
            <a:r>
              <a:rPr lang="en-US" sz="3902" dirty="0">
                <a:solidFill>
                  <a:srgbClr val="000000"/>
                </a:solidFill>
                <a:latin typeface="Cooper BT Light"/>
              </a:rPr>
              <a:t>. IBS </a:t>
            </a:r>
            <a:r>
              <a:rPr lang="en-US" sz="3902" dirty="0" err="1">
                <a:solidFill>
                  <a:srgbClr val="000000"/>
                </a:solidFill>
                <a:latin typeface="Cooper BT Light"/>
              </a:rPr>
              <a:t>mencatat</a:t>
            </a:r>
            <a:r>
              <a:rPr lang="en-US" sz="3902" dirty="0">
                <a:solidFill>
                  <a:srgbClr val="000000"/>
                </a:solidFill>
                <a:latin typeface="Cooper BT Light"/>
              </a:rPr>
              <a:t> </a:t>
            </a:r>
            <a:r>
              <a:rPr lang="en-US" sz="3902" dirty="0" err="1">
                <a:solidFill>
                  <a:srgbClr val="000000"/>
                </a:solidFill>
                <a:latin typeface="Cooper BT Light"/>
              </a:rPr>
              <a:t>iterasi</a:t>
            </a:r>
            <a:r>
              <a:rPr lang="en-US" sz="3902" dirty="0">
                <a:solidFill>
                  <a:srgbClr val="000000"/>
                </a:solidFill>
                <a:latin typeface="Cooper BT Light"/>
              </a:rPr>
              <a:t> yang </a:t>
            </a:r>
            <a:r>
              <a:rPr lang="en-US" sz="3902" dirty="0" err="1">
                <a:solidFill>
                  <a:srgbClr val="000000"/>
                </a:solidFill>
                <a:latin typeface="Cooper BT Light"/>
              </a:rPr>
              <a:t>lebih</a:t>
            </a:r>
            <a:r>
              <a:rPr lang="en-US" sz="3902" dirty="0">
                <a:solidFill>
                  <a:srgbClr val="000000"/>
                </a:solidFill>
                <a:latin typeface="Cooper BT Light"/>
              </a:rPr>
              <a:t> </a:t>
            </a:r>
            <a:r>
              <a:rPr lang="en-US" sz="3902" dirty="0" err="1">
                <a:solidFill>
                  <a:srgbClr val="000000"/>
                </a:solidFill>
                <a:latin typeface="Cooper BT Light"/>
              </a:rPr>
              <a:t>sedikit</a:t>
            </a:r>
            <a:r>
              <a:rPr lang="en-US" sz="3902" dirty="0">
                <a:solidFill>
                  <a:srgbClr val="000000"/>
                </a:solidFill>
                <a:latin typeface="Cooper BT Light"/>
              </a:rPr>
              <a:t> </a:t>
            </a:r>
            <a:r>
              <a:rPr lang="en-US" sz="3902" dirty="0" err="1">
                <a:solidFill>
                  <a:srgbClr val="000000"/>
                </a:solidFill>
                <a:latin typeface="Cooper BT Light"/>
              </a:rPr>
              <a:t>dibandingkan</a:t>
            </a:r>
            <a:r>
              <a:rPr lang="en-US" sz="3902" dirty="0">
                <a:solidFill>
                  <a:srgbClr val="000000"/>
                </a:solidFill>
                <a:latin typeface="Cooper BT Light"/>
              </a:rPr>
              <a:t> </a:t>
            </a:r>
            <a:r>
              <a:rPr lang="en-US" sz="3902" dirty="0" err="1">
                <a:solidFill>
                  <a:srgbClr val="000000"/>
                </a:solidFill>
                <a:latin typeface="Cooper BT Light"/>
              </a:rPr>
              <a:t>dengan</a:t>
            </a:r>
            <a:r>
              <a:rPr lang="en-US" sz="3902" dirty="0">
                <a:solidFill>
                  <a:srgbClr val="000000"/>
                </a:solidFill>
                <a:latin typeface="Cooper BT Light"/>
              </a:rPr>
              <a:t> </a:t>
            </a:r>
            <a:r>
              <a:rPr lang="en-US" sz="3902" dirty="0" err="1">
                <a:solidFill>
                  <a:srgbClr val="000000"/>
                </a:solidFill>
                <a:latin typeface="Cooper BT Light"/>
              </a:rPr>
              <a:t>pencarian</a:t>
            </a:r>
            <a:r>
              <a:rPr lang="en-US" sz="3902" dirty="0">
                <a:solidFill>
                  <a:srgbClr val="000000"/>
                </a:solidFill>
                <a:latin typeface="Cooper BT Light"/>
              </a:rPr>
              <a:t> biner </a:t>
            </a:r>
            <a:r>
              <a:rPr lang="en-US" sz="3902" dirty="0" err="1">
                <a:solidFill>
                  <a:srgbClr val="000000"/>
                </a:solidFill>
                <a:latin typeface="Cooper BT Light"/>
              </a:rPr>
              <a:t>untuk</a:t>
            </a:r>
            <a:r>
              <a:rPr lang="en-US" sz="3902" dirty="0">
                <a:solidFill>
                  <a:srgbClr val="000000"/>
                </a:solidFill>
                <a:latin typeface="Cooper BT Light"/>
              </a:rPr>
              <a:t> </a:t>
            </a:r>
            <a:r>
              <a:rPr lang="en-US" sz="3902" dirty="0" err="1">
                <a:solidFill>
                  <a:srgbClr val="000000"/>
                </a:solidFill>
                <a:latin typeface="Cooper BT Light"/>
              </a:rPr>
              <a:t>semua</a:t>
            </a:r>
            <a:r>
              <a:rPr lang="en-US" sz="3902" dirty="0">
                <a:solidFill>
                  <a:srgbClr val="000000"/>
                </a:solidFill>
                <a:latin typeface="Cooper BT Light"/>
              </a:rPr>
              <a:t> </a:t>
            </a:r>
            <a:r>
              <a:rPr lang="en-US" sz="3902" dirty="0" err="1">
                <a:solidFill>
                  <a:srgbClr val="000000"/>
                </a:solidFill>
                <a:latin typeface="Cooper BT Light"/>
              </a:rPr>
              <a:t>distribusi</a:t>
            </a:r>
            <a:r>
              <a:rPr lang="en-US" sz="3902" dirty="0">
                <a:solidFill>
                  <a:srgbClr val="000000"/>
                </a:solidFill>
                <a:latin typeface="Cooper BT Light"/>
              </a:rPr>
              <a:t> yang </a:t>
            </a:r>
            <a:r>
              <a:rPr lang="en-US" sz="3902" dirty="0" err="1">
                <a:solidFill>
                  <a:srgbClr val="000000"/>
                </a:solidFill>
                <a:latin typeface="Cooper BT Light"/>
              </a:rPr>
              <a:t>diuji</a:t>
            </a:r>
            <a:r>
              <a:rPr lang="en-US" sz="3902" dirty="0">
                <a:solidFill>
                  <a:srgbClr val="000000"/>
                </a:solidFill>
                <a:latin typeface="Cooper BT Light"/>
              </a:rPr>
              <a:t>. </a:t>
            </a:r>
            <a:r>
              <a:rPr lang="en-US" sz="3902" dirty="0" err="1">
                <a:solidFill>
                  <a:srgbClr val="000000"/>
                </a:solidFill>
                <a:latin typeface="Cooper BT Light"/>
              </a:rPr>
              <a:t>Selain</a:t>
            </a:r>
            <a:r>
              <a:rPr lang="en-US" sz="3902" dirty="0">
                <a:solidFill>
                  <a:srgbClr val="000000"/>
                </a:solidFill>
                <a:latin typeface="Cooper BT Light"/>
              </a:rPr>
              <a:t> </a:t>
            </a:r>
            <a:r>
              <a:rPr lang="en-US" sz="3902" dirty="0" err="1">
                <a:solidFill>
                  <a:srgbClr val="000000"/>
                </a:solidFill>
                <a:latin typeface="Cooper BT Light"/>
              </a:rPr>
              <a:t>itu</a:t>
            </a:r>
            <a:r>
              <a:rPr lang="en-US" sz="3902" dirty="0">
                <a:solidFill>
                  <a:srgbClr val="000000"/>
                </a:solidFill>
                <a:latin typeface="Cooper BT Light"/>
              </a:rPr>
              <a:t>, IBS </a:t>
            </a:r>
            <a:r>
              <a:rPr lang="en-US" sz="3902" dirty="0" err="1">
                <a:solidFill>
                  <a:srgbClr val="000000"/>
                </a:solidFill>
                <a:latin typeface="Cooper BT Light"/>
              </a:rPr>
              <a:t>menunjukkan</a:t>
            </a:r>
            <a:r>
              <a:rPr lang="en-US" sz="3902" dirty="0">
                <a:solidFill>
                  <a:srgbClr val="000000"/>
                </a:solidFill>
                <a:latin typeface="Cooper BT Light"/>
              </a:rPr>
              <a:t> </a:t>
            </a:r>
            <a:r>
              <a:rPr lang="en-US" sz="3902" dirty="0" err="1">
                <a:solidFill>
                  <a:srgbClr val="000000"/>
                </a:solidFill>
                <a:latin typeface="Cooper BT Light"/>
              </a:rPr>
              <a:t>iterasi</a:t>
            </a:r>
            <a:r>
              <a:rPr lang="en-US" sz="3902" dirty="0">
                <a:solidFill>
                  <a:srgbClr val="000000"/>
                </a:solidFill>
                <a:latin typeface="Cooper BT Light"/>
              </a:rPr>
              <a:t> yang </a:t>
            </a:r>
            <a:r>
              <a:rPr lang="en-US" sz="3902" dirty="0" err="1">
                <a:solidFill>
                  <a:srgbClr val="000000"/>
                </a:solidFill>
                <a:latin typeface="Cooper BT Light"/>
              </a:rPr>
              <a:t>lebih</a:t>
            </a:r>
            <a:r>
              <a:rPr lang="en-US" sz="3902" dirty="0">
                <a:solidFill>
                  <a:srgbClr val="000000"/>
                </a:solidFill>
                <a:latin typeface="Cooper BT Light"/>
              </a:rPr>
              <a:t> </a:t>
            </a:r>
            <a:r>
              <a:rPr lang="en-US" sz="3902" dirty="0" err="1">
                <a:solidFill>
                  <a:srgbClr val="000000"/>
                </a:solidFill>
                <a:latin typeface="Cooper BT Light"/>
              </a:rPr>
              <a:t>sedikit</a:t>
            </a:r>
            <a:r>
              <a:rPr lang="en-US" sz="3902" dirty="0">
                <a:solidFill>
                  <a:srgbClr val="000000"/>
                </a:solidFill>
                <a:latin typeface="Cooper BT Light"/>
              </a:rPr>
              <a:t> </a:t>
            </a:r>
            <a:r>
              <a:rPr lang="en-US" sz="3902" dirty="0" err="1">
                <a:solidFill>
                  <a:srgbClr val="000000"/>
                </a:solidFill>
                <a:latin typeface="Cooper BT Light"/>
              </a:rPr>
              <a:t>dibandingkan</a:t>
            </a:r>
            <a:r>
              <a:rPr lang="en-US" sz="3902" dirty="0">
                <a:solidFill>
                  <a:srgbClr val="000000"/>
                </a:solidFill>
                <a:latin typeface="Cooper BT Light"/>
              </a:rPr>
              <a:t> </a:t>
            </a:r>
            <a:r>
              <a:rPr lang="en-US" sz="3902" dirty="0" err="1">
                <a:solidFill>
                  <a:srgbClr val="000000"/>
                </a:solidFill>
                <a:latin typeface="Cooper BT Light"/>
              </a:rPr>
              <a:t>dengan</a:t>
            </a:r>
            <a:r>
              <a:rPr lang="en-US" sz="3902" dirty="0">
                <a:solidFill>
                  <a:srgbClr val="000000"/>
                </a:solidFill>
                <a:latin typeface="Cooper BT Light"/>
              </a:rPr>
              <a:t> </a:t>
            </a:r>
            <a:r>
              <a:rPr lang="en-US" sz="3902" dirty="0" err="1">
                <a:solidFill>
                  <a:srgbClr val="000000"/>
                </a:solidFill>
                <a:latin typeface="Cooper BT Light"/>
              </a:rPr>
              <a:t>pencarian</a:t>
            </a:r>
            <a:r>
              <a:rPr lang="en-US" sz="3902" dirty="0">
                <a:solidFill>
                  <a:srgbClr val="000000"/>
                </a:solidFill>
                <a:latin typeface="Cooper BT Light"/>
              </a:rPr>
              <a:t> </a:t>
            </a:r>
            <a:r>
              <a:rPr lang="en-US" sz="3902" dirty="0" err="1">
                <a:solidFill>
                  <a:srgbClr val="000000"/>
                </a:solidFill>
                <a:latin typeface="Cooper BT Light"/>
              </a:rPr>
              <a:t>interpolasi</a:t>
            </a:r>
            <a:r>
              <a:rPr lang="en-US" sz="3902" dirty="0">
                <a:solidFill>
                  <a:srgbClr val="000000"/>
                </a:solidFill>
                <a:latin typeface="Cooper BT Light"/>
              </a:rPr>
              <a:t> </a:t>
            </a:r>
            <a:r>
              <a:rPr lang="en-US" sz="3902" dirty="0" err="1">
                <a:solidFill>
                  <a:srgbClr val="000000"/>
                </a:solidFill>
                <a:latin typeface="Cooper BT Light"/>
              </a:rPr>
              <a:t>untuk</a:t>
            </a:r>
            <a:r>
              <a:rPr lang="en-US" sz="3902" dirty="0">
                <a:solidFill>
                  <a:srgbClr val="000000"/>
                </a:solidFill>
                <a:latin typeface="Cooper BT Light"/>
              </a:rPr>
              <a:t> </a:t>
            </a:r>
            <a:r>
              <a:rPr lang="en-US" sz="3902" dirty="0" err="1">
                <a:solidFill>
                  <a:srgbClr val="000000"/>
                </a:solidFill>
                <a:latin typeface="Cooper BT Light"/>
              </a:rPr>
              <a:t>distribusi</a:t>
            </a:r>
            <a:r>
              <a:rPr lang="en-US" sz="3902" dirty="0">
                <a:solidFill>
                  <a:srgbClr val="000000"/>
                </a:solidFill>
                <a:latin typeface="Cooper BT Light"/>
              </a:rPr>
              <a:t> yang </a:t>
            </a:r>
            <a:r>
              <a:rPr lang="en-US" sz="3902" dirty="0" err="1">
                <a:solidFill>
                  <a:srgbClr val="000000"/>
                </a:solidFill>
                <a:latin typeface="Cooper BT Light"/>
              </a:rPr>
              <a:t>tidak</a:t>
            </a:r>
            <a:r>
              <a:rPr lang="en-US" sz="3902" dirty="0">
                <a:solidFill>
                  <a:srgbClr val="000000"/>
                </a:solidFill>
                <a:latin typeface="Cooper BT Light"/>
              </a:rPr>
              <a:t> </a:t>
            </a:r>
            <a:r>
              <a:rPr lang="en-US" sz="3902" dirty="0" err="1">
                <a:solidFill>
                  <a:srgbClr val="000000"/>
                </a:solidFill>
                <a:latin typeface="Cooper BT Light"/>
              </a:rPr>
              <a:t>seragam</a:t>
            </a:r>
            <a:r>
              <a:rPr lang="en-US" sz="3902" dirty="0">
                <a:solidFill>
                  <a:srgbClr val="000000"/>
                </a:solidFill>
                <a:latin typeface="Cooper BT Light"/>
              </a:rPr>
              <a:t>.</a:t>
            </a:r>
          </a:p>
          <a:p>
            <a:pPr>
              <a:lnSpc>
                <a:spcPts val="5463"/>
              </a:lnSpc>
            </a:pPr>
            <a:r>
              <a:rPr lang="en-US" sz="3902" dirty="0">
                <a:solidFill>
                  <a:srgbClr val="000000"/>
                </a:solidFill>
                <a:latin typeface="Cooper BT Light"/>
              </a:rPr>
              <a:t>Ketika IBS </a:t>
            </a:r>
            <a:r>
              <a:rPr lang="en-US" sz="3902" dirty="0" err="1">
                <a:solidFill>
                  <a:srgbClr val="000000"/>
                </a:solidFill>
                <a:latin typeface="Cooper BT Light"/>
              </a:rPr>
              <a:t>berjalan</a:t>
            </a:r>
            <a:r>
              <a:rPr lang="en-US" sz="3902" dirty="0">
                <a:solidFill>
                  <a:srgbClr val="000000"/>
                </a:solidFill>
                <a:latin typeface="Cooper BT Light"/>
              </a:rPr>
              <a:t> pada </a:t>
            </a:r>
            <a:r>
              <a:rPr lang="en-US" sz="3902" dirty="0" err="1">
                <a:solidFill>
                  <a:srgbClr val="000000"/>
                </a:solidFill>
                <a:latin typeface="Cooper BT Light"/>
              </a:rPr>
              <a:t>kunci</a:t>
            </a:r>
            <a:r>
              <a:rPr lang="en-US" sz="3902" dirty="0">
                <a:solidFill>
                  <a:srgbClr val="000000"/>
                </a:solidFill>
                <a:latin typeface="Cooper BT Light"/>
              </a:rPr>
              <a:t> yang </a:t>
            </a:r>
            <a:r>
              <a:rPr lang="en-US" sz="3902" dirty="0" err="1">
                <a:solidFill>
                  <a:srgbClr val="000000"/>
                </a:solidFill>
                <a:latin typeface="Cooper BT Light"/>
              </a:rPr>
              <a:t>didistribusikan</a:t>
            </a:r>
            <a:r>
              <a:rPr lang="en-US" sz="3902" dirty="0">
                <a:solidFill>
                  <a:srgbClr val="000000"/>
                </a:solidFill>
                <a:latin typeface="Cooper BT Light"/>
              </a:rPr>
              <a:t> </a:t>
            </a:r>
            <a:r>
              <a:rPr lang="en-US" sz="3902" dirty="0" err="1">
                <a:solidFill>
                  <a:srgbClr val="000000"/>
                </a:solidFill>
                <a:latin typeface="Cooper BT Light"/>
              </a:rPr>
              <a:t>secara</a:t>
            </a:r>
            <a:r>
              <a:rPr lang="en-US" sz="3902" dirty="0">
                <a:solidFill>
                  <a:srgbClr val="000000"/>
                </a:solidFill>
                <a:latin typeface="Cooper BT Light"/>
              </a:rPr>
              <a:t> </a:t>
            </a:r>
            <a:r>
              <a:rPr lang="en-US" sz="3902" dirty="0" err="1">
                <a:solidFill>
                  <a:srgbClr val="000000"/>
                </a:solidFill>
                <a:latin typeface="Cooper BT Light"/>
              </a:rPr>
              <a:t>seragam</a:t>
            </a:r>
            <a:r>
              <a:rPr lang="en-US" sz="3902" dirty="0">
                <a:solidFill>
                  <a:srgbClr val="000000"/>
                </a:solidFill>
                <a:latin typeface="Cooper BT Light"/>
              </a:rPr>
              <a:t>, rata-rata </a:t>
            </a:r>
            <a:r>
              <a:rPr lang="en-US" sz="3902" dirty="0" err="1">
                <a:solidFill>
                  <a:srgbClr val="000000"/>
                </a:solidFill>
                <a:latin typeface="Cooper BT Light"/>
              </a:rPr>
              <a:t>kasus</a:t>
            </a:r>
            <a:r>
              <a:rPr lang="en-US" sz="3902" dirty="0">
                <a:solidFill>
                  <a:srgbClr val="000000"/>
                </a:solidFill>
                <a:latin typeface="Cooper BT Light"/>
              </a:rPr>
              <a:t> </a:t>
            </a:r>
            <a:r>
              <a:rPr lang="en-US" sz="3902" dirty="0" err="1">
                <a:solidFill>
                  <a:srgbClr val="000000"/>
                </a:solidFill>
                <a:latin typeface="Cooper BT Light"/>
              </a:rPr>
              <a:t>kompleksitas</a:t>
            </a:r>
            <a:r>
              <a:rPr lang="en-US" sz="3902" dirty="0">
                <a:solidFill>
                  <a:srgbClr val="000000"/>
                </a:solidFill>
                <a:latin typeface="Cooper BT Light"/>
              </a:rPr>
              <a:t> </a:t>
            </a:r>
            <a:r>
              <a:rPr lang="en-US" sz="3902" dirty="0" err="1">
                <a:solidFill>
                  <a:srgbClr val="000000"/>
                </a:solidFill>
                <a:latin typeface="Cooper BT Light"/>
              </a:rPr>
              <a:t>dari</a:t>
            </a:r>
            <a:r>
              <a:rPr lang="en-US" sz="3902" dirty="0">
                <a:solidFill>
                  <a:srgbClr val="000000"/>
                </a:solidFill>
                <a:latin typeface="Cooper BT Light"/>
              </a:rPr>
              <a:t> IBS, </a:t>
            </a:r>
            <a:r>
              <a:rPr lang="en-US" sz="3902" dirty="0" err="1">
                <a:solidFill>
                  <a:srgbClr val="000000"/>
                </a:solidFill>
                <a:latin typeface="Cooper BT Light"/>
              </a:rPr>
              <a:t>sama</a:t>
            </a:r>
            <a:r>
              <a:rPr lang="en-US" sz="3902" dirty="0">
                <a:solidFill>
                  <a:srgbClr val="000000"/>
                </a:solidFill>
                <a:latin typeface="Cooper BT Light"/>
              </a:rPr>
              <a:t> </a:t>
            </a:r>
            <a:r>
              <a:rPr lang="en-US" sz="3902" dirty="0" err="1">
                <a:solidFill>
                  <a:srgbClr val="000000"/>
                </a:solidFill>
                <a:latin typeface="Cooper BT Light"/>
              </a:rPr>
              <a:t>dengan</a:t>
            </a:r>
            <a:r>
              <a:rPr lang="en-US" sz="3902" dirty="0">
                <a:solidFill>
                  <a:srgbClr val="000000"/>
                </a:solidFill>
                <a:latin typeface="Cooper BT Light"/>
              </a:rPr>
              <a:t> </a:t>
            </a:r>
            <a:r>
              <a:rPr lang="en-US" sz="3902" dirty="0" err="1">
                <a:solidFill>
                  <a:srgbClr val="000000"/>
                </a:solidFill>
                <a:latin typeface="Cooper BT Light"/>
              </a:rPr>
              <a:t>kompleksitas</a:t>
            </a:r>
            <a:r>
              <a:rPr lang="en-US" sz="3902" dirty="0">
                <a:solidFill>
                  <a:srgbClr val="000000"/>
                </a:solidFill>
                <a:latin typeface="Cooper BT Light"/>
              </a:rPr>
              <a:t> </a:t>
            </a:r>
            <a:r>
              <a:rPr lang="en-US" sz="3902" dirty="0" err="1">
                <a:solidFill>
                  <a:srgbClr val="000000"/>
                </a:solidFill>
                <a:latin typeface="Cooper BT Light"/>
              </a:rPr>
              <a:t>pencarian</a:t>
            </a:r>
            <a:r>
              <a:rPr lang="en-US" sz="3902" dirty="0">
                <a:solidFill>
                  <a:srgbClr val="000000"/>
                </a:solidFill>
                <a:latin typeface="Cooper BT Light"/>
              </a:rPr>
              <a:t> </a:t>
            </a:r>
            <a:r>
              <a:rPr lang="en-US" sz="3902" dirty="0" err="1">
                <a:solidFill>
                  <a:srgbClr val="000000"/>
                </a:solidFill>
                <a:latin typeface="Cooper BT Light"/>
              </a:rPr>
              <a:t>interpolasi</a:t>
            </a:r>
            <a:r>
              <a:rPr lang="en-US" sz="3902" dirty="0">
                <a:solidFill>
                  <a:srgbClr val="000000"/>
                </a:solidFill>
                <a:latin typeface="Cooper BT Light"/>
              </a:rPr>
              <a:t>, </a:t>
            </a:r>
            <a:r>
              <a:rPr lang="en-US" sz="3902" dirty="0" err="1">
                <a:solidFill>
                  <a:srgbClr val="000000"/>
                </a:solidFill>
                <a:latin typeface="Cooper BT Light"/>
              </a:rPr>
              <a:t>yaitu</a:t>
            </a:r>
            <a:r>
              <a:rPr lang="en-US" sz="3902" dirty="0">
                <a:solidFill>
                  <a:srgbClr val="000000"/>
                </a:solidFill>
                <a:latin typeface="Cooper BT Light"/>
              </a:rPr>
              <a:t> </a:t>
            </a:r>
            <a:r>
              <a:rPr lang="en-US" sz="4800" b="1" dirty="0">
                <a:solidFill>
                  <a:srgbClr val="000000"/>
                </a:solidFill>
                <a:latin typeface="Cooper BT Light"/>
              </a:rPr>
              <a:t>O(log2 </a:t>
            </a:r>
            <a:r>
              <a:rPr lang="en-US" sz="4800" b="1" dirty="0" err="1">
                <a:solidFill>
                  <a:srgbClr val="000000"/>
                </a:solidFill>
                <a:latin typeface="Cooper BT Light"/>
              </a:rPr>
              <a:t>log2</a:t>
            </a:r>
            <a:r>
              <a:rPr lang="en-US" sz="4800" b="1" dirty="0">
                <a:solidFill>
                  <a:srgbClr val="000000"/>
                </a:solidFill>
                <a:latin typeface="Cooper BT Light"/>
              </a:rPr>
              <a:t> n). </a:t>
            </a:r>
            <a:r>
              <a:rPr lang="en-US" sz="3902" dirty="0">
                <a:solidFill>
                  <a:srgbClr val="000000"/>
                </a:solidFill>
                <a:latin typeface="Cooper BT Light"/>
              </a:rPr>
              <a:t>Hal </a:t>
            </a:r>
            <a:r>
              <a:rPr lang="en-US" sz="3902" dirty="0" err="1">
                <a:solidFill>
                  <a:srgbClr val="000000"/>
                </a:solidFill>
                <a:latin typeface="Cooper BT Light"/>
              </a:rPr>
              <a:t>ini</a:t>
            </a:r>
            <a:r>
              <a:rPr lang="en-US" sz="3902" dirty="0">
                <a:solidFill>
                  <a:srgbClr val="000000"/>
                </a:solidFill>
                <a:latin typeface="Cooper BT Light"/>
              </a:rPr>
              <a:t> </a:t>
            </a:r>
            <a:r>
              <a:rPr lang="en-US" sz="3902" dirty="0" err="1">
                <a:solidFill>
                  <a:srgbClr val="000000"/>
                </a:solidFill>
                <a:latin typeface="Cooper BT Light"/>
              </a:rPr>
              <a:t>karena</a:t>
            </a:r>
            <a:r>
              <a:rPr lang="en-US" sz="3902" dirty="0">
                <a:solidFill>
                  <a:srgbClr val="000000"/>
                </a:solidFill>
                <a:latin typeface="Cooper BT Light"/>
              </a:rPr>
              <a:t> IBS </a:t>
            </a:r>
            <a:r>
              <a:rPr lang="en-US" sz="3902" dirty="0" err="1">
                <a:solidFill>
                  <a:srgbClr val="000000"/>
                </a:solidFill>
                <a:latin typeface="Cooper BT Light"/>
              </a:rPr>
              <a:t>dimulai</a:t>
            </a:r>
            <a:r>
              <a:rPr lang="en-US" sz="3902" dirty="0">
                <a:solidFill>
                  <a:srgbClr val="000000"/>
                </a:solidFill>
                <a:latin typeface="Cooper BT Light"/>
              </a:rPr>
              <a:t> </a:t>
            </a:r>
            <a:r>
              <a:rPr lang="en-US" sz="3902" dirty="0" err="1">
                <a:solidFill>
                  <a:srgbClr val="000000"/>
                </a:solidFill>
                <a:latin typeface="Cooper BT Light"/>
              </a:rPr>
              <a:t>dengan</a:t>
            </a:r>
            <a:r>
              <a:rPr lang="en-US" sz="3902" dirty="0">
                <a:solidFill>
                  <a:srgbClr val="000000"/>
                </a:solidFill>
                <a:latin typeface="Cooper BT Light"/>
              </a:rPr>
              <a:t> </a:t>
            </a:r>
            <a:r>
              <a:rPr lang="en-US" sz="3902" dirty="0" err="1">
                <a:solidFill>
                  <a:srgbClr val="000000"/>
                </a:solidFill>
                <a:latin typeface="Cooper BT Light"/>
              </a:rPr>
              <a:t>teknik</a:t>
            </a:r>
            <a:r>
              <a:rPr lang="en-US" sz="3902" dirty="0">
                <a:solidFill>
                  <a:srgbClr val="000000"/>
                </a:solidFill>
                <a:latin typeface="Cooper BT Light"/>
              </a:rPr>
              <a:t> </a:t>
            </a:r>
            <a:r>
              <a:rPr lang="en-US" sz="3902" dirty="0" err="1">
                <a:solidFill>
                  <a:srgbClr val="000000"/>
                </a:solidFill>
                <a:latin typeface="Cooper BT Light"/>
              </a:rPr>
              <a:t>pembagian</a:t>
            </a:r>
            <a:r>
              <a:rPr lang="en-US" sz="3902" dirty="0">
                <a:solidFill>
                  <a:srgbClr val="000000"/>
                </a:solidFill>
                <a:latin typeface="Cooper BT Light"/>
              </a:rPr>
              <a:t> </a:t>
            </a:r>
            <a:r>
              <a:rPr lang="en-US" sz="3902" dirty="0" err="1">
                <a:solidFill>
                  <a:srgbClr val="000000"/>
                </a:solidFill>
                <a:latin typeface="Cooper BT Light"/>
              </a:rPr>
              <a:t>interpolasi</a:t>
            </a:r>
            <a:r>
              <a:rPr lang="en-US" sz="3902" dirty="0">
                <a:solidFill>
                  <a:srgbClr val="000000"/>
                </a:solidFill>
                <a:latin typeface="Cooper BT Light"/>
              </a:rPr>
              <a:t> </a:t>
            </a:r>
            <a:r>
              <a:rPr lang="en-US" sz="3902" dirty="0" err="1">
                <a:solidFill>
                  <a:srgbClr val="000000"/>
                </a:solidFill>
                <a:latin typeface="Cooper BT Light"/>
              </a:rPr>
              <a:t>dalam</a:t>
            </a:r>
            <a:r>
              <a:rPr lang="en-US" sz="3902" dirty="0">
                <a:solidFill>
                  <a:srgbClr val="000000"/>
                </a:solidFill>
                <a:latin typeface="Cooper BT Light"/>
              </a:rPr>
              <a:t> </a:t>
            </a:r>
            <a:r>
              <a:rPr lang="en-US" sz="3902" dirty="0" err="1">
                <a:solidFill>
                  <a:srgbClr val="000000"/>
                </a:solidFill>
                <a:latin typeface="Cooper BT Light"/>
              </a:rPr>
              <a:t>setiap</a:t>
            </a:r>
            <a:r>
              <a:rPr lang="en-US" sz="3902" dirty="0">
                <a:solidFill>
                  <a:srgbClr val="000000"/>
                </a:solidFill>
                <a:latin typeface="Cooper BT Light"/>
              </a:rPr>
              <a:t> </a:t>
            </a:r>
            <a:r>
              <a:rPr lang="en-US" sz="3902" dirty="0" err="1">
                <a:solidFill>
                  <a:srgbClr val="000000"/>
                </a:solidFill>
                <a:latin typeface="Cooper BT Light"/>
              </a:rPr>
              <a:t>iterasinya</a:t>
            </a:r>
            <a:r>
              <a:rPr lang="en-US" sz="3902" dirty="0">
                <a:solidFill>
                  <a:srgbClr val="000000"/>
                </a:solidFill>
                <a:latin typeface="Cooper BT Light"/>
              </a:rPr>
              <a:t>.</a:t>
            </a:r>
          </a:p>
          <a:p>
            <a:pPr>
              <a:lnSpc>
                <a:spcPts val="2943"/>
              </a:lnSpc>
              <a:spcBef>
                <a:spcPct val="0"/>
              </a:spcBef>
            </a:pPr>
            <a:endParaRPr lang="en-US" sz="3902" dirty="0">
              <a:solidFill>
                <a:srgbClr val="000000"/>
              </a:solidFill>
              <a:latin typeface="Cooper BT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235289">
            <a:off x="-718884" y="5562488"/>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9777091">
            <a:off x="9485992" y="-3810927"/>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D"/>
          </a:p>
        </p:txBody>
      </p:sp>
      <p:sp>
        <p:nvSpPr>
          <p:cNvPr id="4" name="TextBox 4"/>
          <p:cNvSpPr txBox="1"/>
          <p:nvPr/>
        </p:nvSpPr>
        <p:spPr>
          <a:xfrm>
            <a:off x="1692354" y="2344780"/>
            <a:ext cx="13185425" cy="6636972"/>
          </a:xfrm>
          <a:prstGeom prst="rect">
            <a:avLst/>
          </a:prstGeom>
        </p:spPr>
        <p:txBody>
          <a:bodyPr lIns="0" tIns="0" rIns="0" bIns="0" rtlCol="0" anchor="t">
            <a:spAutoFit/>
          </a:bodyPr>
          <a:lstStyle/>
          <a:p>
            <a:pPr>
              <a:lnSpc>
                <a:spcPts val="5277"/>
              </a:lnSpc>
            </a:pPr>
            <a:r>
              <a:rPr lang="en-US" sz="3769">
                <a:solidFill>
                  <a:srgbClr val="000000"/>
                </a:solidFill>
                <a:latin typeface="Cooper BT Bold Italics"/>
              </a:rPr>
              <a:t>Hashing  </a:t>
            </a:r>
            <a:r>
              <a:rPr lang="en-US" sz="3769">
                <a:solidFill>
                  <a:srgbClr val="000000"/>
                </a:solidFill>
                <a:latin typeface="Cooper BT Light"/>
              </a:rPr>
              <a:t>adalah bagian dari kode alfanumerik dengan panjang yang telah ditentukan dengan tetap sebagai perwakilan dari pesan, data dan kata. Hashing sendiri berawal dari kata Hash yang mana diartikan sebagai Sidik Jari dalam rangkuman data digital.</a:t>
            </a:r>
          </a:p>
          <a:p>
            <a:pPr>
              <a:lnSpc>
                <a:spcPts val="5277"/>
              </a:lnSpc>
            </a:pPr>
            <a:r>
              <a:rPr lang="en-US" sz="3769">
                <a:solidFill>
                  <a:srgbClr val="000000"/>
                </a:solidFill>
                <a:latin typeface="Cooper BT Light"/>
              </a:rPr>
              <a:t> Kode Hash dalam algoritma yang sempat disinggung di bagian atas tadi akan menghasilkan alfanumerik secara acak, kode ini merupakan angka yang tertulis dalam bilangan notasi Hexadecimal yang bisa dipahami </a:t>
            </a:r>
          </a:p>
          <a:p>
            <a:pPr algn="l">
              <a:lnSpc>
                <a:spcPts val="5277"/>
              </a:lnSpc>
              <a:spcBef>
                <a:spcPct val="0"/>
              </a:spcBef>
            </a:pPr>
            <a:endParaRPr lang="en-US" sz="3769">
              <a:solidFill>
                <a:srgbClr val="000000"/>
              </a:solidFill>
              <a:latin typeface="Cooper BT Light"/>
            </a:endParaRPr>
          </a:p>
        </p:txBody>
      </p:sp>
      <p:sp>
        <p:nvSpPr>
          <p:cNvPr id="5" name="TextBox 5"/>
          <p:cNvSpPr txBox="1"/>
          <p:nvPr/>
        </p:nvSpPr>
        <p:spPr>
          <a:xfrm>
            <a:off x="232406" y="318901"/>
            <a:ext cx="4628963" cy="1276722"/>
          </a:xfrm>
          <a:prstGeom prst="rect">
            <a:avLst/>
          </a:prstGeom>
        </p:spPr>
        <p:txBody>
          <a:bodyPr lIns="0" tIns="0" rIns="0" bIns="0" rtlCol="0" anchor="t">
            <a:spAutoFit/>
          </a:bodyPr>
          <a:lstStyle/>
          <a:p>
            <a:pPr algn="ctr">
              <a:lnSpc>
                <a:spcPts val="10479"/>
              </a:lnSpc>
              <a:spcBef>
                <a:spcPct val="0"/>
              </a:spcBef>
            </a:pPr>
            <a:r>
              <a:rPr lang="en-US" sz="7485" u="sng">
                <a:solidFill>
                  <a:srgbClr val="000000"/>
                </a:solidFill>
                <a:latin typeface="Loubag Semi-Bold"/>
              </a:rPr>
              <a:t>Hashing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235289">
            <a:off x="-718884" y="5562488"/>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3" name="Group 3"/>
          <p:cNvGrpSpPr/>
          <p:nvPr/>
        </p:nvGrpSpPr>
        <p:grpSpPr>
          <a:xfrm>
            <a:off x="3020279" y="2947999"/>
            <a:ext cx="14091630" cy="6440916"/>
            <a:chOff x="0" y="0"/>
            <a:chExt cx="3711376" cy="1696373"/>
          </a:xfrm>
        </p:grpSpPr>
        <p:sp>
          <p:nvSpPr>
            <p:cNvPr id="4" name="Freeform 4"/>
            <p:cNvSpPr/>
            <p:nvPr/>
          </p:nvSpPr>
          <p:spPr>
            <a:xfrm>
              <a:off x="0" y="0"/>
              <a:ext cx="3711376" cy="1696373"/>
            </a:xfrm>
            <a:custGeom>
              <a:avLst/>
              <a:gdLst/>
              <a:ahLst/>
              <a:cxnLst/>
              <a:rect l="l" t="t" r="r" b="b"/>
              <a:pathLst>
                <a:path w="3711376" h="1696373">
                  <a:moveTo>
                    <a:pt x="0" y="0"/>
                  </a:moveTo>
                  <a:lnTo>
                    <a:pt x="3711376" y="0"/>
                  </a:lnTo>
                  <a:lnTo>
                    <a:pt x="3711376" y="1696373"/>
                  </a:lnTo>
                  <a:lnTo>
                    <a:pt x="0" y="1696373"/>
                  </a:lnTo>
                  <a:close/>
                </a:path>
              </a:pathLst>
            </a:custGeom>
            <a:solidFill>
              <a:srgbClr val="FFFFFF"/>
            </a:solidFill>
          </p:spPr>
          <p:txBody>
            <a:bodyPr/>
            <a:lstStyle/>
            <a:p>
              <a:endParaRPr lang="en-ID"/>
            </a:p>
          </p:txBody>
        </p:sp>
        <p:sp>
          <p:nvSpPr>
            <p:cNvPr id="5" name="TextBox 5"/>
            <p:cNvSpPr txBox="1"/>
            <p:nvPr/>
          </p:nvSpPr>
          <p:spPr>
            <a:xfrm>
              <a:off x="0" y="-38100"/>
              <a:ext cx="3711376" cy="1734473"/>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rot="9777091">
            <a:off x="9485992" y="-3810927"/>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D"/>
          </a:p>
        </p:txBody>
      </p:sp>
      <p:sp>
        <p:nvSpPr>
          <p:cNvPr id="7" name="TextBox 7"/>
          <p:cNvSpPr txBox="1"/>
          <p:nvPr/>
        </p:nvSpPr>
        <p:spPr>
          <a:xfrm>
            <a:off x="1028700" y="1955141"/>
            <a:ext cx="12875083" cy="985434"/>
          </a:xfrm>
          <a:prstGeom prst="rect">
            <a:avLst/>
          </a:prstGeom>
        </p:spPr>
        <p:txBody>
          <a:bodyPr lIns="0" tIns="0" rIns="0" bIns="0" rtlCol="0" anchor="t">
            <a:spAutoFit/>
          </a:bodyPr>
          <a:lstStyle/>
          <a:p>
            <a:pPr algn="l">
              <a:lnSpc>
                <a:spcPts val="3959"/>
              </a:lnSpc>
              <a:spcBef>
                <a:spcPct val="0"/>
              </a:spcBef>
            </a:pPr>
            <a:r>
              <a:rPr lang="en-US" sz="2828" dirty="0" err="1">
                <a:solidFill>
                  <a:srgbClr val="000000"/>
                </a:solidFill>
                <a:latin typeface="Cooper BT Bold"/>
              </a:rPr>
              <a:t>ada</a:t>
            </a:r>
            <a:r>
              <a:rPr lang="en-US" sz="2828" dirty="0">
                <a:solidFill>
                  <a:srgbClr val="000000"/>
                </a:solidFill>
                <a:latin typeface="Cooper BT Bold"/>
              </a:rPr>
              <a:t> </a:t>
            </a:r>
            <a:r>
              <a:rPr lang="en-US" sz="2828" dirty="0" err="1">
                <a:solidFill>
                  <a:srgbClr val="000000"/>
                </a:solidFill>
                <a:latin typeface="Cooper BT Bold"/>
              </a:rPr>
              <a:t>beberapa</a:t>
            </a:r>
            <a:r>
              <a:rPr lang="en-US" sz="2828" dirty="0">
                <a:solidFill>
                  <a:srgbClr val="000000"/>
                </a:solidFill>
                <a:latin typeface="Cooper BT Bold"/>
              </a:rPr>
              <a:t> </a:t>
            </a:r>
            <a:r>
              <a:rPr lang="en-US" sz="2828" dirty="0" err="1">
                <a:solidFill>
                  <a:srgbClr val="000000"/>
                </a:solidFill>
                <a:latin typeface="Cooper BT Bold"/>
              </a:rPr>
              <a:t>aspek</a:t>
            </a:r>
            <a:r>
              <a:rPr lang="en-US" sz="2828" dirty="0">
                <a:solidFill>
                  <a:srgbClr val="000000"/>
                </a:solidFill>
                <a:latin typeface="Cooper BT Bold"/>
              </a:rPr>
              <a:t> hashing yang </a:t>
            </a:r>
            <a:r>
              <a:rPr lang="en-US" sz="2828" dirty="0" err="1">
                <a:solidFill>
                  <a:srgbClr val="000000"/>
                </a:solidFill>
                <a:latin typeface="Cooper BT Bold"/>
              </a:rPr>
              <a:t>dapat</a:t>
            </a:r>
            <a:r>
              <a:rPr lang="en-US" sz="2828" dirty="0">
                <a:solidFill>
                  <a:srgbClr val="000000"/>
                </a:solidFill>
                <a:latin typeface="Cooper BT Bold"/>
              </a:rPr>
              <a:t> </a:t>
            </a:r>
            <a:r>
              <a:rPr lang="en-US" sz="2828" dirty="0" err="1">
                <a:solidFill>
                  <a:srgbClr val="000000"/>
                </a:solidFill>
                <a:latin typeface="Cooper BT Bold"/>
              </a:rPr>
              <a:t>diteliti</a:t>
            </a:r>
            <a:r>
              <a:rPr lang="en-US" sz="2828" dirty="0">
                <a:solidFill>
                  <a:srgbClr val="000000"/>
                </a:solidFill>
                <a:latin typeface="Cooper BT Bold"/>
              </a:rPr>
              <a:t> </a:t>
            </a:r>
            <a:r>
              <a:rPr lang="en-US" sz="2828" dirty="0" err="1">
                <a:solidFill>
                  <a:srgbClr val="000000"/>
                </a:solidFill>
                <a:latin typeface="Cooper BT Bold"/>
              </a:rPr>
              <a:t>dari</a:t>
            </a:r>
            <a:r>
              <a:rPr lang="en-US" sz="2828" dirty="0">
                <a:solidFill>
                  <a:srgbClr val="000000"/>
                </a:solidFill>
                <a:latin typeface="Cooper BT Bold"/>
              </a:rPr>
              <a:t> </a:t>
            </a:r>
            <a:r>
              <a:rPr lang="en-US" sz="2828" dirty="0" err="1">
                <a:solidFill>
                  <a:srgbClr val="000000"/>
                </a:solidFill>
                <a:latin typeface="Cooper BT Bold"/>
              </a:rPr>
              <a:t>beberapa</a:t>
            </a:r>
            <a:r>
              <a:rPr lang="en-US" sz="2828" dirty="0">
                <a:solidFill>
                  <a:srgbClr val="000000"/>
                </a:solidFill>
                <a:latin typeface="Cooper BT Bold"/>
              </a:rPr>
              <a:t> </a:t>
            </a:r>
            <a:r>
              <a:rPr lang="en-US" sz="2828" dirty="0" err="1">
                <a:solidFill>
                  <a:srgbClr val="000000"/>
                </a:solidFill>
                <a:latin typeface="Cooper BT Bold"/>
              </a:rPr>
              <a:t>jurnal</a:t>
            </a:r>
            <a:r>
              <a:rPr lang="en-US" sz="2828" dirty="0">
                <a:solidFill>
                  <a:srgbClr val="000000"/>
                </a:solidFill>
                <a:latin typeface="Cooper BT Bold"/>
              </a:rPr>
              <a:t> yang </a:t>
            </a:r>
            <a:r>
              <a:rPr lang="en-US" sz="2828" dirty="0" err="1">
                <a:solidFill>
                  <a:srgbClr val="000000"/>
                </a:solidFill>
                <a:latin typeface="Cooper BT Bold"/>
              </a:rPr>
              <a:t>dijadikan</a:t>
            </a:r>
            <a:r>
              <a:rPr lang="en-US" sz="2828" dirty="0">
                <a:solidFill>
                  <a:srgbClr val="000000"/>
                </a:solidFill>
                <a:latin typeface="Cooper BT Bold"/>
              </a:rPr>
              <a:t> </a:t>
            </a:r>
            <a:r>
              <a:rPr lang="en-US" sz="2828" dirty="0" err="1">
                <a:solidFill>
                  <a:srgbClr val="000000"/>
                </a:solidFill>
                <a:latin typeface="Cooper BT Bold"/>
              </a:rPr>
              <a:t>referensi</a:t>
            </a:r>
            <a:r>
              <a:rPr lang="en-US" sz="2828" dirty="0">
                <a:solidFill>
                  <a:srgbClr val="000000"/>
                </a:solidFill>
                <a:latin typeface="Cooper BT Bold"/>
              </a:rPr>
              <a:t> :</a:t>
            </a:r>
          </a:p>
        </p:txBody>
      </p:sp>
      <p:sp>
        <p:nvSpPr>
          <p:cNvPr id="8" name="TextBox 8"/>
          <p:cNvSpPr txBox="1"/>
          <p:nvPr/>
        </p:nvSpPr>
        <p:spPr>
          <a:xfrm>
            <a:off x="3315061" y="3169809"/>
            <a:ext cx="13796848" cy="6638205"/>
          </a:xfrm>
          <a:prstGeom prst="rect">
            <a:avLst/>
          </a:prstGeom>
        </p:spPr>
        <p:txBody>
          <a:bodyPr lIns="0" tIns="0" rIns="0" bIns="0" rtlCol="0" anchor="t">
            <a:spAutoFit/>
          </a:bodyPr>
          <a:lstStyle/>
          <a:p>
            <a:pPr algn="ctr">
              <a:lnSpc>
                <a:spcPts val="4775"/>
              </a:lnSpc>
            </a:pPr>
            <a:r>
              <a:rPr lang="en-US" sz="3411">
                <a:solidFill>
                  <a:srgbClr val="000000"/>
                </a:solidFill>
                <a:latin typeface="Cooper BT Bold"/>
              </a:rPr>
              <a:t>Data Set</a:t>
            </a:r>
          </a:p>
          <a:p>
            <a:pPr>
              <a:lnSpc>
                <a:spcPts val="4775"/>
              </a:lnSpc>
            </a:pPr>
            <a:r>
              <a:rPr lang="en-US" sz="3411">
                <a:solidFill>
                  <a:srgbClr val="000000"/>
                </a:solidFill>
                <a:latin typeface="Cooper BT Light"/>
              </a:rPr>
              <a:t>GNU adalah kumpulan dari sejumlah besar paket perangkat lunak bebas, termasuk kernel kompiler, debugger, editor, pengolah teks, pengolah teks, antarmuka pengguna grafis dan alat dan aplikasi. </a:t>
            </a:r>
          </a:p>
          <a:p>
            <a:pPr>
              <a:lnSpc>
                <a:spcPts val="4775"/>
              </a:lnSpc>
            </a:pPr>
            <a:r>
              <a:rPr lang="en-US" sz="3411">
                <a:solidFill>
                  <a:srgbClr val="000000"/>
                </a:solidFill>
                <a:latin typeface="Cooper BT Light"/>
              </a:rPr>
              <a:t>OpenSSL adalah pustaka enkripsi sumber terbuka yang populer dan toolkit untuk membuat dan mengelola koneksi terenkripsi SSL/TLS. Ini menyediakan serangkaian algoritma enkripsi dan implementasi protokol, dapat dikembangkan dan digunakan pada berbagai platform dan banyak digunakan dalam keamanan jaringan, teknologi enkripsi, pengembangan Web, dan bidang lainnya. </a:t>
            </a:r>
          </a:p>
          <a:p>
            <a:pPr>
              <a:lnSpc>
                <a:spcPts val="4775"/>
              </a:lnSpc>
              <a:spcBef>
                <a:spcPct val="0"/>
              </a:spcBef>
            </a:pPr>
            <a:endParaRPr lang="en-US" sz="3411">
              <a:solidFill>
                <a:srgbClr val="000000"/>
              </a:solidFill>
              <a:latin typeface="Cooper BT Light"/>
            </a:endParaRPr>
          </a:p>
        </p:txBody>
      </p:sp>
      <p:sp>
        <p:nvSpPr>
          <p:cNvPr id="9" name="TextBox 9"/>
          <p:cNvSpPr txBox="1"/>
          <p:nvPr/>
        </p:nvSpPr>
        <p:spPr>
          <a:xfrm>
            <a:off x="232406" y="318901"/>
            <a:ext cx="4628963" cy="1276722"/>
          </a:xfrm>
          <a:prstGeom prst="rect">
            <a:avLst/>
          </a:prstGeom>
        </p:spPr>
        <p:txBody>
          <a:bodyPr lIns="0" tIns="0" rIns="0" bIns="0" rtlCol="0" anchor="t">
            <a:spAutoFit/>
          </a:bodyPr>
          <a:lstStyle/>
          <a:p>
            <a:pPr algn="ctr">
              <a:lnSpc>
                <a:spcPts val="10479"/>
              </a:lnSpc>
              <a:spcBef>
                <a:spcPct val="0"/>
              </a:spcBef>
            </a:pPr>
            <a:r>
              <a:rPr lang="en-US" sz="7485" u="sng">
                <a:solidFill>
                  <a:srgbClr val="000000"/>
                </a:solidFill>
                <a:latin typeface="Loubag Semi-Bold"/>
              </a:rPr>
              <a:t>Hashing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235289">
            <a:off x="-718884" y="5562488"/>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9777091">
            <a:off x="9485992" y="-3810927"/>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D"/>
          </a:p>
        </p:txBody>
      </p:sp>
      <p:sp>
        <p:nvSpPr>
          <p:cNvPr id="4" name="TextBox 4"/>
          <p:cNvSpPr txBox="1"/>
          <p:nvPr/>
        </p:nvSpPr>
        <p:spPr>
          <a:xfrm>
            <a:off x="2217480" y="2310654"/>
            <a:ext cx="13911408" cy="7121122"/>
          </a:xfrm>
          <a:prstGeom prst="rect">
            <a:avLst/>
          </a:prstGeom>
        </p:spPr>
        <p:txBody>
          <a:bodyPr lIns="0" tIns="0" rIns="0" bIns="0" rtlCol="0" anchor="t">
            <a:spAutoFit/>
          </a:bodyPr>
          <a:lstStyle/>
          <a:p>
            <a:pPr>
              <a:lnSpc>
                <a:spcPts val="4659"/>
              </a:lnSpc>
            </a:pPr>
            <a:r>
              <a:rPr lang="en-US" sz="3328">
                <a:solidFill>
                  <a:srgbClr val="000000"/>
                </a:solidFill>
                <a:latin typeface="Cooper BT Bold Italics"/>
              </a:rPr>
              <a:t>ð Hasil metrik</a:t>
            </a:r>
          </a:p>
          <a:p>
            <a:pPr>
              <a:lnSpc>
                <a:spcPts val="4659"/>
              </a:lnSpc>
            </a:pPr>
            <a:r>
              <a:rPr lang="en-US" sz="3328">
                <a:solidFill>
                  <a:srgbClr val="000000"/>
                </a:solidFill>
                <a:latin typeface="Cooper BT Light Italics"/>
              </a:rPr>
              <a:t>Dalam percobaan yang menggunakan precision, recall dan F1-score untuk mengukur efektivitas metode ini. </a:t>
            </a:r>
          </a:p>
          <a:p>
            <a:pPr>
              <a:lnSpc>
                <a:spcPts val="4659"/>
              </a:lnSpc>
            </a:pPr>
            <a:r>
              <a:rPr lang="en-US" sz="3328">
                <a:solidFill>
                  <a:srgbClr val="000000"/>
                </a:solidFill>
                <a:latin typeface="Cooper BT Light Italics"/>
              </a:rPr>
              <a:t>-True positive (TP): jumlah kelas positif yang diprediksi sebagai kelas positif;</a:t>
            </a:r>
          </a:p>
          <a:p>
            <a:pPr>
              <a:lnSpc>
                <a:spcPts val="4659"/>
              </a:lnSpc>
            </a:pPr>
            <a:r>
              <a:rPr lang="en-US" sz="3328">
                <a:solidFill>
                  <a:srgbClr val="000000"/>
                </a:solidFill>
                <a:latin typeface="Cooper BT Light Italics"/>
              </a:rPr>
              <a:t>-True negative (TN): jumlah kelas negatif yang diprediksi sebagai kelas negatif;</a:t>
            </a:r>
          </a:p>
          <a:p>
            <a:pPr>
              <a:lnSpc>
                <a:spcPts val="4659"/>
              </a:lnSpc>
            </a:pPr>
            <a:r>
              <a:rPr lang="en-US" sz="3328">
                <a:solidFill>
                  <a:srgbClr val="000000"/>
                </a:solidFill>
                <a:latin typeface="Cooper BT Light Italics"/>
              </a:rPr>
              <a:t>-Positif palsu (FP): jumlah positif palsu yang memprediksi kelas negatif sebagai kelas positif;</a:t>
            </a:r>
          </a:p>
          <a:p>
            <a:pPr>
              <a:lnSpc>
                <a:spcPts val="4659"/>
              </a:lnSpc>
            </a:pPr>
            <a:r>
              <a:rPr lang="en-US" sz="3328">
                <a:solidFill>
                  <a:srgbClr val="000000"/>
                </a:solidFill>
                <a:latin typeface="Cooper BT Light Italics"/>
              </a:rPr>
              <a:t>-False negative (FN): jumlah positif palsu yang diprediksi sebagai negatif.</a:t>
            </a:r>
          </a:p>
          <a:p>
            <a:pPr>
              <a:lnSpc>
                <a:spcPts val="4659"/>
              </a:lnSpc>
            </a:pPr>
            <a:r>
              <a:rPr lang="en-US" sz="3328">
                <a:solidFill>
                  <a:srgbClr val="000000"/>
                </a:solidFill>
                <a:latin typeface="Cooper BT Light Italics"/>
              </a:rPr>
              <a:t>Presisi menunjukkan rasio jumlah kode yang benar-benar mirip yang terdeteksi terhadap total jumlah kode yang diambil.</a:t>
            </a:r>
          </a:p>
          <a:p>
            <a:pPr algn="l">
              <a:lnSpc>
                <a:spcPts val="4659"/>
              </a:lnSpc>
              <a:spcBef>
                <a:spcPct val="0"/>
              </a:spcBef>
            </a:pPr>
            <a:endParaRPr lang="en-US" sz="3328">
              <a:solidFill>
                <a:srgbClr val="000000"/>
              </a:solidFill>
              <a:latin typeface="Cooper BT Light Italics"/>
            </a:endParaRPr>
          </a:p>
        </p:txBody>
      </p:sp>
      <p:sp>
        <p:nvSpPr>
          <p:cNvPr id="5" name="TextBox 5"/>
          <p:cNvSpPr txBox="1"/>
          <p:nvPr/>
        </p:nvSpPr>
        <p:spPr>
          <a:xfrm>
            <a:off x="232406" y="318901"/>
            <a:ext cx="4628963" cy="1276722"/>
          </a:xfrm>
          <a:prstGeom prst="rect">
            <a:avLst/>
          </a:prstGeom>
        </p:spPr>
        <p:txBody>
          <a:bodyPr lIns="0" tIns="0" rIns="0" bIns="0" rtlCol="0" anchor="t">
            <a:spAutoFit/>
          </a:bodyPr>
          <a:lstStyle/>
          <a:p>
            <a:pPr algn="ctr">
              <a:lnSpc>
                <a:spcPts val="10479"/>
              </a:lnSpc>
              <a:spcBef>
                <a:spcPct val="0"/>
              </a:spcBef>
            </a:pPr>
            <a:r>
              <a:rPr lang="en-US" sz="7485" u="sng">
                <a:solidFill>
                  <a:srgbClr val="000000"/>
                </a:solidFill>
                <a:latin typeface="Loubag Semi-Bold"/>
              </a:rPr>
              <a:t>Hashing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235289">
            <a:off x="-718884" y="5562488"/>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9777091">
            <a:off x="9485992" y="-3810927"/>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D"/>
          </a:p>
        </p:txBody>
      </p:sp>
      <p:sp>
        <p:nvSpPr>
          <p:cNvPr id="4" name="Freeform 4"/>
          <p:cNvSpPr/>
          <p:nvPr/>
        </p:nvSpPr>
        <p:spPr>
          <a:xfrm>
            <a:off x="1563314" y="2472881"/>
            <a:ext cx="15161372" cy="5341238"/>
          </a:xfrm>
          <a:custGeom>
            <a:avLst/>
            <a:gdLst/>
            <a:ahLst/>
            <a:cxnLst/>
            <a:rect l="l" t="t" r="r" b="b"/>
            <a:pathLst>
              <a:path w="15161372" h="5341238">
                <a:moveTo>
                  <a:pt x="0" y="0"/>
                </a:moveTo>
                <a:lnTo>
                  <a:pt x="15161372" y="0"/>
                </a:lnTo>
                <a:lnTo>
                  <a:pt x="15161372" y="5341238"/>
                </a:lnTo>
                <a:lnTo>
                  <a:pt x="0" y="5341238"/>
                </a:lnTo>
                <a:lnTo>
                  <a:pt x="0" y="0"/>
                </a:lnTo>
                <a:close/>
              </a:path>
            </a:pathLst>
          </a:custGeom>
          <a:blipFill>
            <a:blip r:embed="rId6"/>
            <a:stretch>
              <a:fillRect/>
            </a:stretch>
          </a:blipFill>
        </p:spPr>
        <p:txBody>
          <a:bodyPr/>
          <a:lstStyle/>
          <a:p>
            <a:endParaRPr lang="en-ID"/>
          </a:p>
        </p:txBody>
      </p:sp>
      <p:sp>
        <p:nvSpPr>
          <p:cNvPr id="5" name="TextBox 5"/>
          <p:cNvSpPr txBox="1"/>
          <p:nvPr/>
        </p:nvSpPr>
        <p:spPr>
          <a:xfrm>
            <a:off x="232406" y="318901"/>
            <a:ext cx="4628963" cy="1276722"/>
          </a:xfrm>
          <a:prstGeom prst="rect">
            <a:avLst/>
          </a:prstGeom>
        </p:spPr>
        <p:txBody>
          <a:bodyPr lIns="0" tIns="0" rIns="0" bIns="0" rtlCol="0" anchor="t">
            <a:spAutoFit/>
          </a:bodyPr>
          <a:lstStyle/>
          <a:p>
            <a:pPr algn="ctr">
              <a:lnSpc>
                <a:spcPts val="10479"/>
              </a:lnSpc>
              <a:spcBef>
                <a:spcPct val="0"/>
              </a:spcBef>
            </a:pPr>
            <a:r>
              <a:rPr lang="en-US" sz="7485" u="sng">
                <a:solidFill>
                  <a:srgbClr val="000000"/>
                </a:solidFill>
                <a:latin typeface="Loubag Semi-Bold"/>
              </a:rPr>
              <a:t>Hashing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235289">
            <a:off x="-718884" y="5562488"/>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9777091">
            <a:off x="9485992" y="-3810927"/>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D"/>
          </a:p>
        </p:txBody>
      </p:sp>
      <p:grpSp>
        <p:nvGrpSpPr>
          <p:cNvPr id="4" name="Group 4"/>
          <p:cNvGrpSpPr/>
          <p:nvPr/>
        </p:nvGrpSpPr>
        <p:grpSpPr>
          <a:xfrm>
            <a:off x="2281442" y="1595624"/>
            <a:ext cx="15667423" cy="8319169"/>
            <a:chOff x="0" y="0"/>
            <a:chExt cx="4126399" cy="2191057"/>
          </a:xfrm>
        </p:grpSpPr>
        <p:sp>
          <p:nvSpPr>
            <p:cNvPr id="5" name="Freeform 5"/>
            <p:cNvSpPr/>
            <p:nvPr/>
          </p:nvSpPr>
          <p:spPr>
            <a:xfrm>
              <a:off x="0" y="0"/>
              <a:ext cx="4126399" cy="2191057"/>
            </a:xfrm>
            <a:custGeom>
              <a:avLst/>
              <a:gdLst/>
              <a:ahLst/>
              <a:cxnLst/>
              <a:rect l="l" t="t" r="r" b="b"/>
              <a:pathLst>
                <a:path w="4126399" h="2191057">
                  <a:moveTo>
                    <a:pt x="0" y="0"/>
                  </a:moveTo>
                  <a:lnTo>
                    <a:pt x="4126399" y="0"/>
                  </a:lnTo>
                  <a:lnTo>
                    <a:pt x="4126399" y="2191057"/>
                  </a:lnTo>
                  <a:lnTo>
                    <a:pt x="0" y="2191057"/>
                  </a:lnTo>
                  <a:close/>
                </a:path>
              </a:pathLst>
            </a:custGeom>
            <a:solidFill>
              <a:srgbClr val="FFFFFF"/>
            </a:solidFill>
          </p:spPr>
          <p:txBody>
            <a:bodyPr/>
            <a:lstStyle/>
            <a:p>
              <a:endParaRPr lang="en-ID"/>
            </a:p>
          </p:txBody>
        </p:sp>
        <p:sp>
          <p:nvSpPr>
            <p:cNvPr id="6" name="TextBox 6"/>
            <p:cNvSpPr txBox="1"/>
            <p:nvPr/>
          </p:nvSpPr>
          <p:spPr>
            <a:xfrm>
              <a:off x="0" y="-38100"/>
              <a:ext cx="4126399" cy="2229157"/>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2414165" y="1651504"/>
            <a:ext cx="15401977" cy="8131209"/>
          </a:xfrm>
          <a:prstGeom prst="rect">
            <a:avLst/>
          </a:prstGeom>
        </p:spPr>
        <p:txBody>
          <a:bodyPr lIns="0" tIns="0" rIns="0" bIns="0" rtlCol="0" anchor="t">
            <a:spAutoFit/>
          </a:bodyPr>
          <a:lstStyle/>
          <a:p>
            <a:pPr algn="ctr">
              <a:lnSpc>
                <a:spcPts val="4635"/>
              </a:lnSpc>
            </a:pPr>
            <a:r>
              <a:rPr lang="en-US" sz="3311">
                <a:solidFill>
                  <a:srgbClr val="000000"/>
                </a:solidFill>
                <a:latin typeface="Cooper BT Bold"/>
              </a:rPr>
              <a:t>Garis dasar</a:t>
            </a:r>
          </a:p>
          <a:p>
            <a:pPr algn="ctr">
              <a:lnSpc>
                <a:spcPts val="4635"/>
              </a:lnSpc>
            </a:pPr>
            <a:r>
              <a:rPr lang="en-US" sz="3311">
                <a:solidFill>
                  <a:srgbClr val="000000"/>
                </a:solidFill>
                <a:latin typeface="Cooper BT Light"/>
              </a:rPr>
              <a:t>Kami membandingkan HEBCS dengan metode klasik dan metode canggih. Agar Untuk memastikan keadilan, karena HEBCS tidak menggunakan GPU, baseline tidak menggunakan GPU untuk pelatihan dan evaluasi. Gemini menggunakan GNN untuk mempelajari representasi CFG dengan mengekstraksi fitur blok dasar dan mempelajari kemiripan melalui jaringan Siam. </a:t>
            </a:r>
          </a:p>
          <a:p>
            <a:pPr algn="ctr">
              <a:lnSpc>
                <a:spcPts val="4635"/>
              </a:lnSpc>
            </a:pPr>
            <a:r>
              <a:rPr lang="en-US" sz="3311">
                <a:solidFill>
                  <a:srgbClr val="000000"/>
                </a:solidFill>
                <a:latin typeface="Cooper BT Light"/>
              </a:rPr>
              <a:t>Karena pentingnya hal ini metode ini di bidang deteksi kemiripan, hampir semua metode kemiripan dibandingkan dengan metode ini, sehingga makalah ini juga menganggapnya sebagai dasar. Trex [18] adalah sebuah metode deteksi biner lintas-arsitektur yang dapat secara otomatis mempelajari informasi semantik dari jejak mikro program dan menggunakan pengetahuan yang dipelajari untuk mencocokkan informasi semantik. Ini juga merupakan metode mutakhir yang dapat mendeteksi kemiripan kode biner lintas arsitektur.</a:t>
            </a:r>
          </a:p>
          <a:p>
            <a:pPr>
              <a:lnSpc>
                <a:spcPts val="4635"/>
              </a:lnSpc>
              <a:spcBef>
                <a:spcPct val="0"/>
              </a:spcBef>
            </a:pPr>
            <a:endParaRPr lang="en-US" sz="3311">
              <a:solidFill>
                <a:srgbClr val="000000"/>
              </a:solidFill>
              <a:latin typeface="Cooper BT Light"/>
            </a:endParaRPr>
          </a:p>
        </p:txBody>
      </p:sp>
      <p:sp>
        <p:nvSpPr>
          <p:cNvPr id="8" name="TextBox 8"/>
          <p:cNvSpPr txBox="1"/>
          <p:nvPr/>
        </p:nvSpPr>
        <p:spPr>
          <a:xfrm>
            <a:off x="232406" y="318901"/>
            <a:ext cx="4628963" cy="1276722"/>
          </a:xfrm>
          <a:prstGeom prst="rect">
            <a:avLst/>
          </a:prstGeom>
        </p:spPr>
        <p:txBody>
          <a:bodyPr lIns="0" tIns="0" rIns="0" bIns="0" rtlCol="0" anchor="t">
            <a:spAutoFit/>
          </a:bodyPr>
          <a:lstStyle/>
          <a:p>
            <a:pPr algn="ctr">
              <a:lnSpc>
                <a:spcPts val="10479"/>
              </a:lnSpc>
              <a:spcBef>
                <a:spcPct val="0"/>
              </a:spcBef>
            </a:pPr>
            <a:r>
              <a:rPr lang="en-US" sz="7485" u="sng">
                <a:solidFill>
                  <a:srgbClr val="000000"/>
                </a:solidFill>
                <a:latin typeface="Loubag Semi-Bold"/>
              </a:rPr>
              <a:t>Hashing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235289">
            <a:off x="-718884" y="5562488"/>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9777091">
            <a:off x="9485992" y="-3810927"/>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D"/>
          </a:p>
        </p:txBody>
      </p:sp>
      <p:grpSp>
        <p:nvGrpSpPr>
          <p:cNvPr id="4" name="Group 4"/>
          <p:cNvGrpSpPr/>
          <p:nvPr/>
        </p:nvGrpSpPr>
        <p:grpSpPr>
          <a:xfrm>
            <a:off x="3017522" y="2212161"/>
            <a:ext cx="14275046" cy="7046139"/>
            <a:chOff x="0" y="0"/>
            <a:chExt cx="3759683" cy="1855773"/>
          </a:xfrm>
        </p:grpSpPr>
        <p:sp>
          <p:nvSpPr>
            <p:cNvPr id="5" name="Freeform 5"/>
            <p:cNvSpPr/>
            <p:nvPr/>
          </p:nvSpPr>
          <p:spPr>
            <a:xfrm>
              <a:off x="0" y="0"/>
              <a:ext cx="3759683" cy="1855773"/>
            </a:xfrm>
            <a:custGeom>
              <a:avLst/>
              <a:gdLst/>
              <a:ahLst/>
              <a:cxnLst/>
              <a:rect l="l" t="t" r="r" b="b"/>
              <a:pathLst>
                <a:path w="3759683" h="1855773">
                  <a:moveTo>
                    <a:pt x="0" y="0"/>
                  </a:moveTo>
                  <a:lnTo>
                    <a:pt x="3759683" y="0"/>
                  </a:lnTo>
                  <a:lnTo>
                    <a:pt x="3759683" y="1855773"/>
                  </a:lnTo>
                  <a:lnTo>
                    <a:pt x="0" y="1855773"/>
                  </a:lnTo>
                  <a:close/>
                </a:path>
              </a:pathLst>
            </a:custGeom>
            <a:solidFill>
              <a:srgbClr val="FFFFFF"/>
            </a:solidFill>
          </p:spPr>
          <p:txBody>
            <a:bodyPr/>
            <a:lstStyle/>
            <a:p>
              <a:endParaRPr lang="en-ID"/>
            </a:p>
          </p:txBody>
        </p:sp>
        <p:sp>
          <p:nvSpPr>
            <p:cNvPr id="6" name="TextBox 6"/>
            <p:cNvSpPr txBox="1"/>
            <p:nvPr/>
          </p:nvSpPr>
          <p:spPr>
            <a:xfrm>
              <a:off x="0" y="-38100"/>
              <a:ext cx="3759683" cy="1893873"/>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3084056" y="2135961"/>
            <a:ext cx="14208511" cy="7550184"/>
          </a:xfrm>
          <a:prstGeom prst="rect">
            <a:avLst/>
          </a:prstGeom>
        </p:spPr>
        <p:txBody>
          <a:bodyPr lIns="0" tIns="0" rIns="0" bIns="0" rtlCol="0" anchor="t">
            <a:spAutoFit/>
          </a:bodyPr>
          <a:lstStyle/>
          <a:p>
            <a:pPr algn="ctr">
              <a:lnSpc>
                <a:spcPts val="4635"/>
              </a:lnSpc>
            </a:pPr>
            <a:r>
              <a:rPr lang="en-US" sz="3311">
                <a:solidFill>
                  <a:srgbClr val="000000"/>
                </a:solidFill>
                <a:latin typeface="Cooper BT Bold"/>
              </a:rPr>
              <a:t>Alat Pendukung</a:t>
            </a:r>
          </a:p>
          <a:p>
            <a:pPr algn="ctr">
              <a:lnSpc>
                <a:spcPts val="4635"/>
              </a:lnSpc>
            </a:pPr>
            <a:r>
              <a:rPr lang="en-US" sz="3311">
                <a:solidFill>
                  <a:srgbClr val="000000"/>
                </a:solidFill>
                <a:latin typeface="Cooper BT Light"/>
              </a:rPr>
              <a:t>Untuk memastikan keadilan eksperimen, alat pembongkaran yang digunakan untuk baseline, IDA Pro, digunakan untuk pembongkaran kode, dan juga merupakan alat pembongkaran arus utama. Karena skala fungsi yang besar, metode ini juga menggunakan skrip pembongkaran batch, yang mengintegrasikan ekstraksi fitur fungsi, string ekstraksi, pembangunan CFG dan sebagainya. </a:t>
            </a:r>
          </a:p>
          <a:p>
            <a:pPr algn="ctr">
              <a:lnSpc>
                <a:spcPts val="4635"/>
              </a:lnSpc>
            </a:pPr>
            <a:r>
              <a:rPr lang="en-US" sz="3311">
                <a:solidFill>
                  <a:srgbClr val="000000"/>
                </a:solidFill>
                <a:latin typeface="Cooper BT Light"/>
              </a:rPr>
              <a:t>Untuk ekstraksi firmware, Binwalk [36] digunakan dan ditingkatkan untuk mendukung pemrosesan batch firmware, dan sistem filefirmware bisa secara otomatis ditemukan dan diekstraksi. Namun, lokasi titik kerentanan masih harus dikonfirmasi dengan mengumpulkan data yang relevan secara manual.</a:t>
            </a:r>
          </a:p>
          <a:p>
            <a:pPr>
              <a:lnSpc>
                <a:spcPts val="4635"/>
              </a:lnSpc>
              <a:spcBef>
                <a:spcPct val="0"/>
              </a:spcBef>
            </a:pPr>
            <a:endParaRPr lang="en-US" sz="3311">
              <a:solidFill>
                <a:srgbClr val="000000"/>
              </a:solidFill>
              <a:latin typeface="Cooper BT Light"/>
            </a:endParaRPr>
          </a:p>
        </p:txBody>
      </p:sp>
      <p:sp>
        <p:nvSpPr>
          <p:cNvPr id="8" name="TextBox 8"/>
          <p:cNvSpPr txBox="1"/>
          <p:nvPr/>
        </p:nvSpPr>
        <p:spPr>
          <a:xfrm>
            <a:off x="232406" y="318901"/>
            <a:ext cx="4628963" cy="1276722"/>
          </a:xfrm>
          <a:prstGeom prst="rect">
            <a:avLst/>
          </a:prstGeom>
        </p:spPr>
        <p:txBody>
          <a:bodyPr lIns="0" tIns="0" rIns="0" bIns="0" rtlCol="0" anchor="t">
            <a:spAutoFit/>
          </a:bodyPr>
          <a:lstStyle/>
          <a:p>
            <a:pPr algn="ctr">
              <a:lnSpc>
                <a:spcPts val="10479"/>
              </a:lnSpc>
              <a:spcBef>
                <a:spcPct val="0"/>
              </a:spcBef>
            </a:pPr>
            <a:r>
              <a:rPr lang="en-US" sz="7485" u="sng">
                <a:solidFill>
                  <a:srgbClr val="000000"/>
                </a:solidFill>
                <a:latin typeface="Loubag Semi-Bold"/>
              </a:rPr>
              <a:t>Hashing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235289">
            <a:off x="-718884" y="5562488"/>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9777091">
            <a:off x="9485992" y="-3810927"/>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D"/>
          </a:p>
        </p:txBody>
      </p:sp>
      <p:sp>
        <p:nvSpPr>
          <p:cNvPr id="4" name="TextBox 4"/>
          <p:cNvSpPr txBox="1"/>
          <p:nvPr/>
        </p:nvSpPr>
        <p:spPr>
          <a:xfrm>
            <a:off x="232406" y="337951"/>
            <a:ext cx="4628963" cy="1095111"/>
          </a:xfrm>
          <a:prstGeom prst="rect">
            <a:avLst/>
          </a:prstGeom>
        </p:spPr>
        <p:txBody>
          <a:bodyPr lIns="0" tIns="0" rIns="0" bIns="0" rtlCol="0" anchor="t">
            <a:spAutoFit/>
          </a:bodyPr>
          <a:lstStyle/>
          <a:p>
            <a:pPr algn="ctr">
              <a:lnSpc>
                <a:spcPts val="8939"/>
              </a:lnSpc>
              <a:spcBef>
                <a:spcPct val="0"/>
              </a:spcBef>
            </a:pPr>
            <a:r>
              <a:rPr lang="en-US" sz="6385" u="sng">
                <a:solidFill>
                  <a:srgbClr val="000000"/>
                </a:solidFill>
                <a:latin typeface="Loubag Semi-Bold"/>
              </a:rPr>
              <a:t>Hashing</a:t>
            </a:r>
          </a:p>
        </p:txBody>
      </p:sp>
      <p:sp>
        <p:nvSpPr>
          <p:cNvPr id="5" name="TextBox 5"/>
          <p:cNvSpPr txBox="1"/>
          <p:nvPr/>
        </p:nvSpPr>
        <p:spPr>
          <a:xfrm>
            <a:off x="4861369" y="4615215"/>
            <a:ext cx="12837839" cy="4744889"/>
          </a:xfrm>
          <a:prstGeom prst="rect">
            <a:avLst/>
          </a:prstGeom>
        </p:spPr>
        <p:txBody>
          <a:bodyPr lIns="0" tIns="0" rIns="0" bIns="0" rtlCol="0" anchor="t">
            <a:spAutoFit/>
          </a:bodyPr>
          <a:lstStyle/>
          <a:p>
            <a:pPr algn="ctr">
              <a:lnSpc>
                <a:spcPts val="3733"/>
              </a:lnSpc>
              <a:spcBef>
                <a:spcPct val="0"/>
              </a:spcBef>
            </a:pPr>
            <a:r>
              <a:rPr lang="en-US" sz="2667" dirty="0" err="1">
                <a:solidFill>
                  <a:srgbClr val="000000"/>
                </a:solidFill>
                <a:latin typeface="Cooper BT Light"/>
              </a:rPr>
              <a:t>Algoritma</a:t>
            </a:r>
            <a:r>
              <a:rPr lang="en-US" sz="2667" dirty="0">
                <a:solidFill>
                  <a:srgbClr val="000000"/>
                </a:solidFill>
                <a:latin typeface="Cooper BT Light"/>
              </a:rPr>
              <a:t> </a:t>
            </a:r>
            <a:r>
              <a:rPr lang="en-US" sz="2667" dirty="0" err="1">
                <a:solidFill>
                  <a:srgbClr val="000000"/>
                </a:solidFill>
                <a:latin typeface="Cooper BT Light"/>
              </a:rPr>
              <a:t>pemrosesan</a:t>
            </a:r>
            <a:r>
              <a:rPr lang="en-US" sz="2667" dirty="0">
                <a:solidFill>
                  <a:srgbClr val="000000"/>
                </a:solidFill>
                <a:latin typeface="Cooper BT Light"/>
              </a:rPr>
              <a:t> </a:t>
            </a:r>
            <a:r>
              <a:rPr lang="en-US" sz="2667" dirty="0" err="1">
                <a:solidFill>
                  <a:srgbClr val="000000"/>
                </a:solidFill>
                <a:latin typeface="Cooper BT Light"/>
              </a:rPr>
              <a:t>kesamaan</a:t>
            </a:r>
            <a:r>
              <a:rPr lang="en-US" sz="2667" dirty="0">
                <a:solidFill>
                  <a:srgbClr val="000000"/>
                </a:solidFill>
                <a:latin typeface="Cooper BT Light"/>
              </a:rPr>
              <a:t> </a:t>
            </a:r>
            <a:r>
              <a:rPr lang="en-US" sz="2667" dirty="0" err="1">
                <a:solidFill>
                  <a:srgbClr val="000000"/>
                </a:solidFill>
                <a:latin typeface="Cooper BT Light"/>
              </a:rPr>
              <a:t>numerik</a:t>
            </a:r>
            <a:r>
              <a:rPr lang="en-US" sz="2667" dirty="0">
                <a:solidFill>
                  <a:srgbClr val="000000"/>
                </a:solidFill>
                <a:latin typeface="Cooper BT Light"/>
              </a:rPr>
              <a:t>, </a:t>
            </a:r>
            <a:r>
              <a:rPr lang="en-US" sz="2667" dirty="0" err="1">
                <a:solidFill>
                  <a:srgbClr val="000000"/>
                </a:solidFill>
                <a:latin typeface="Cooper BT Light"/>
              </a:rPr>
              <a:t>mentransformasikan</a:t>
            </a:r>
            <a:r>
              <a:rPr lang="en-US" sz="2667" dirty="0">
                <a:solidFill>
                  <a:srgbClr val="000000"/>
                </a:solidFill>
                <a:latin typeface="Cooper BT Light"/>
              </a:rPr>
              <a:t> </a:t>
            </a:r>
            <a:r>
              <a:rPr lang="en-US" sz="2667" dirty="0" err="1">
                <a:solidFill>
                  <a:srgbClr val="000000"/>
                </a:solidFill>
                <a:latin typeface="Cooper BT Light"/>
              </a:rPr>
              <a:t>nilai-nilai</a:t>
            </a:r>
            <a:r>
              <a:rPr lang="en-US" sz="2667" dirty="0">
                <a:solidFill>
                  <a:srgbClr val="000000"/>
                </a:solidFill>
                <a:latin typeface="Cooper BT Light"/>
              </a:rPr>
              <a:t> </a:t>
            </a:r>
            <a:r>
              <a:rPr lang="en-US" sz="2667" dirty="0" err="1">
                <a:solidFill>
                  <a:srgbClr val="000000"/>
                </a:solidFill>
                <a:latin typeface="Cooper BT Light"/>
              </a:rPr>
              <a:t>numerik</a:t>
            </a:r>
            <a:r>
              <a:rPr lang="en-US" sz="2667" dirty="0">
                <a:solidFill>
                  <a:srgbClr val="000000"/>
                </a:solidFill>
                <a:latin typeface="Cooper BT Light"/>
              </a:rPr>
              <a:t> </a:t>
            </a:r>
            <a:r>
              <a:rPr lang="en-US" sz="2667" dirty="0" err="1">
                <a:solidFill>
                  <a:srgbClr val="000000"/>
                </a:solidFill>
                <a:latin typeface="Cooper BT Light"/>
              </a:rPr>
              <a:t>menjadi</a:t>
            </a:r>
            <a:r>
              <a:rPr lang="en-US" sz="2667" dirty="0">
                <a:solidFill>
                  <a:srgbClr val="000000"/>
                </a:solidFill>
                <a:latin typeface="Cooper BT Light"/>
              </a:rPr>
              <a:t> </a:t>
            </a:r>
            <a:r>
              <a:rPr lang="en-US" sz="2667" dirty="0" err="1">
                <a:solidFill>
                  <a:srgbClr val="000000"/>
                </a:solidFill>
                <a:latin typeface="Cooper BT Light"/>
              </a:rPr>
              <a:t>representasi</a:t>
            </a:r>
            <a:r>
              <a:rPr lang="en-US" sz="2667" dirty="0">
                <a:solidFill>
                  <a:srgbClr val="000000"/>
                </a:solidFill>
                <a:latin typeface="Cooper BT Light"/>
              </a:rPr>
              <a:t> hash yang </a:t>
            </a:r>
            <a:r>
              <a:rPr lang="en-US" sz="2667" dirty="0" err="1">
                <a:solidFill>
                  <a:srgbClr val="000000"/>
                </a:solidFill>
                <a:latin typeface="Cooper BT Light"/>
              </a:rPr>
              <a:t>tidak</a:t>
            </a:r>
            <a:r>
              <a:rPr lang="en-US" sz="2667" dirty="0">
                <a:solidFill>
                  <a:srgbClr val="000000"/>
                </a:solidFill>
                <a:latin typeface="Cooper BT Light"/>
              </a:rPr>
              <a:t> </a:t>
            </a:r>
            <a:r>
              <a:rPr lang="en-US" sz="2667" dirty="0" err="1">
                <a:solidFill>
                  <a:srgbClr val="000000"/>
                </a:solidFill>
                <a:latin typeface="Cooper BT Light"/>
              </a:rPr>
              <a:t>hanya</a:t>
            </a:r>
            <a:r>
              <a:rPr lang="en-US" sz="2667" dirty="0">
                <a:solidFill>
                  <a:srgbClr val="000000"/>
                </a:solidFill>
                <a:latin typeface="Cooper BT Light"/>
              </a:rPr>
              <a:t> </a:t>
            </a:r>
            <a:r>
              <a:rPr lang="en-US" sz="2667" dirty="0" err="1">
                <a:solidFill>
                  <a:srgbClr val="000000"/>
                </a:solidFill>
                <a:latin typeface="Cooper BT Light"/>
              </a:rPr>
              <a:t>menyimpan</a:t>
            </a:r>
            <a:r>
              <a:rPr lang="en-US" sz="2667" dirty="0">
                <a:solidFill>
                  <a:srgbClr val="000000"/>
                </a:solidFill>
                <a:latin typeface="Cooper BT Light"/>
              </a:rPr>
              <a:t> </a:t>
            </a:r>
            <a:r>
              <a:rPr lang="en-US" sz="2667" dirty="0" err="1">
                <a:solidFill>
                  <a:srgbClr val="000000"/>
                </a:solidFill>
                <a:latin typeface="Cooper BT Light"/>
              </a:rPr>
              <a:t>beberapa</a:t>
            </a:r>
            <a:r>
              <a:rPr lang="en-US" sz="2667" dirty="0">
                <a:solidFill>
                  <a:srgbClr val="000000"/>
                </a:solidFill>
                <a:latin typeface="Cooper BT Light"/>
              </a:rPr>
              <a:t> </a:t>
            </a:r>
            <a:r>
              <a:rPr lang="en-US" sz="2667" dirty="0" err="1">
                <a:solidFill>
                  <a:srgbClr val="000000"/>
                </a:solidFill>
                <a:latin typeface="Cooper BT Light"/>
              </a:rPr>
              <a:t>informasi</a:t>
            </a:r>
            <a:r>
              <a:rPr lang="en-US" sz="2667" dirty="0">
                <a:solidFill>
                  <a:srgbClr val="000000"/>
                </a:solidFill>
                <a:latin typeface="Cooper BT Light"/>
              </a:rPr>
              <a:t> </a:t>
            </a:r>
            <a:r>
              <a:rPr lang="en-US" sz="2667" dirty="0" err="1">
                <a:solidFill>
                  <a:srgbClr val="000000"/>
                </a:solidFill>
                <a:latin typeface="Cooper BT Light"/>
              </a:rPr>
              <a:t>tentang</a:t>
            </a:r>
            <a:r>
              <a:rPr lang="en-US" sz="2667" dirty="0">
                <a:solidFill>
                  <a:srgbClr val="000000"/>
                </a:solidFill>
                <a:latin typeface="Cooper BT Light"/>
              </a:rPr>
              <a:t> </a:t>
            </a:r>
            <a:r>
              <a:rPr lang="en-US" sz="2667" dirty="0" err="1">
                <a:solidFill>
                  <a:srgbClr val="000000"/>
                </a:solidFill>
                <a:latin typeface="Cooper BT Light"/>
              </a:rPr>
              <a:t>jarak</a:t>
            </a:r>
            <a:r>
              <a:rPr lang="en-US" sz="2667" dirty="0">
                <a:solidFill>
                  <a:srgbClr val="000000"/>
                </a:solidFill>
                <a:latin typeface="Cooper BT Light"/>
              </a:rPr>
              <a:t> </a:t>
            </a:r>
            <a:r>
              <a:rPr lang="en-US" sz="2667" dirty="0" err="1">
                <a:solidFill>
                  <a:srgbClr val="000000"/>
                </a:solidFill>
                <a:latin typeface="Cooper BT Light"/>
              </a:rPr>
              <a:t>antara</a:t>
            </a:r>
            <a:r>
              <a:rPr lang="en-US" sz="2667" dirty="0">
                <a:solidFill>
                  <a:srgbClr val="000000"/>
                </a:solidFill>
                <a:latin typeface="Cooper BT Light"/>
              </a:rPr>
              <a:t> </a:t>
            </a:r>
            <a:r>
              <a:rPr lang="en-US" sz="2667" dirty="0" err="1">
                <a:solidFill>
                  <a:srgbClr val="000000"/>
                </a:solidFill>
                <a:latin typeface="Cooper BT Light"/>
              </a:rPr>
              <a:t>nilai-nilai</a:t>
            </a:r>
            <a:r>
              <a:rPr lang="en-US" sz="2667" dirty="0">
                <a:solidFill>
                  <a:srgbClr val="000000"/>
                </a:solidFill>
                <a:latin typeface="Cooper BT Light"/>
              </a:rPr>
              <a:t> </a:t>
            </a:r>
            <a:r>
              <a:rPr lang="en-US" sz="2667" dirty="0" err="1">
                <a:solidFill>
                  <a:srgbClr val="000000"/>
                </a:solidFill>
                <a:latin typeface="Cooper BT Light"/>
              </a:rPr>
              <a:t>tersebut</a:t>
            </a:r>
            <a:r>
              <a:rPr lang="en-US" sz="2667" dirty="0">
                <a:solidFill>
                  <a:srgbClr val="000000"/>
                </a:solidFill>
                <a:latin typeface="Cooper BT Light"/>
              </a:rPr>
              <a:t> </a:t>
            </a:r>
            <a:r>
              <a:rPr lang="en-US" sz="2667" dirty="0" err="1">
                <a:solidFill>
                  <a:srgbClr val="000000"/>
                </a:solidFill>
                <a:latin typeface="Cooper BT Light"/>
              </a:rPr>
              <a:t>tetapi</a:t>
            </a:r>
            <a:r>
              <a:rPr lang="en-US" sz="2667" dirty="0">
                <a:solidFill>
                  <a:srgbClr val="000000"/>
                </a:solidFill>
                <a:latin typeface="Cooper BT Light"/>
              </a:rPr>
              <a:t> juga </a:t>
            </a:r>
            <a:r>
              <a:rPr lang="en-US" sz="2667" dirty="0" err="1">
                <a:solidFill>
                  <a:srgbClr val="000000"/>
                </a:solidFill>
                <a:latin typeface="Cooper BT Light"/>
              </a:rPr>
              <a:t>memungkinkan</a:t>
            </a:r>
            <a:r>
              <a:rPr lang="en-US" sz="2667" dirty="0">
                <a:solidFill>
                  <a:srgbClr val="000000"/>
                </a:solidFill>
                <a:latin typeface="Cooper BT Light"/>
              </a:rPr>
              <a:t> </a:t>
            </a:r>
            <a:r>
              <a:rPr lang="en-US" sz="2667" dirty="0" err="1">
                <a:solidFill>
                  <a:srgbClr val="000000"/>
                </a:solidFill>
                <a:latin typeface="Cooper BT Light"/>
              </a:rPr>
              <a:t>untuk</a:t>
            </a:r>
            <a:r>
              <a:rPr lang="en-US" sz="2667" dirty="0">
                <a:solidFill>
                  <a:srgbClr val="000000"/>
                </a:solidFill>
                <a:latin typeface="Cooper BT Light"/>
              </a:rPr>
              <a:t> </a:t>
            </a:r>
            <a:r>
              <a:rPr lang="en-US" sz="2667" dirty="0" err="1">
                <a:solidFill>
                  <a:srgbClr val="000000"/>
                </a:solidFill>
                <a:latin typeface="Cooper BT Light"/>
              </a:rPr>
              <a:t>mengukur</a:t>
            </a:r>
            <a:r>
              <a:rPr lang="en-US" sz="2667" dirty="0">
                <a:solidFill>
                  <a:srgbClr val="000000"/>
                </a:solidFill>
                <a:latin typeface="Cooper BT Light"/>
              </a:rPr>
              <a:t> </a:t>
            </a:r>
            <a:r>
              <a:rPr lang="en-US" sz="2667" dirty="0" err="1">
                <a:solidFill>
                  <a:srgbClr val="000000"/>
                </a:solidFill>
                <a:latin typeface="Cooper BT Light"/>
              </a:rPr>
              <a:t>kesamaan</a:t>
            </a:r>
            <a:r>
              <a:rPr lang="en-US" sz="2667" dirty="0">
                <a:solidFill>
                  <a:srgbClr val="000000"/>
                </a:solidFill>
                <a:latin typeface="Cooper BT Light"/>
              </a:rPr>
              <a:t> </a:t>
            </a:r>
            <a:r>
              <a:rPr lang="en-US" sz="2667" dirty="0" err="1">
                <a:solidFill>
                  <a:srgbClr val="000000"/>
                </a:solidFill>
                <a:latin typeface="Cooper BT Light"/>
              </a:rPr>
              <a:t>mereka</a:t>
            </a:r>
            <a:r>
              <a:rPr lang="en-US" sz="2667" dirty="0">
                <a:solidFill>
                  <a:srgbClr val="000000"/>
                </a:solidFill>
                <a:latin typeface="Cooper BT Light"/>
              </a:rPr>
              <a:t>. </a:t>
            </a:r>
            <a:r>
              <a:rPr lang="en-US" sz="2667" dirty="0" err="1">
                <a:solidFill>
                  <a:srgbClr val="000000"/>
                </a:solidFill>
                <a:latin typeface="Cooper BT Light"/>
              </a:rPr>
              <a:t>Ini</a:t>
            </a:r>
            <a:r>
              <a:rPr lang="en-US" sz="2667" dirty="0">
                <a:solidFill>
                  <a:srgbClr val="000000"/>
                </a:solidFill>
                <a:latin typeface="Cooper BT Light"/>
              </a:rPr>
              <a:t> </a:t>
            </a:r>
            <a:r>
              <a:rPr lang="en-US" sz="2667" dirty="0" err="1">
                <a:solidFill>
                  <a:srgbClr val="000000"/>
                </a:solidFill>
                <a:latin typeface="Cooper BT Light"/>
              </a:rPr>
              <a:t>dicapai</a:t>
            </a:r>
            <a:r>
              <a:rPr lang="en-US" sz="2667" dirty="0">
                <a:solidFill>
                  <a:srgbClr val="000000"/>
                </a:solidFill>
                <a:latin typeface="Cooper BT Light"/>
              </a:rPr>
              <a:t> </a:t>
            </a:r>
            <a:r>
              <a:rPr lang="en-US" sz="2667" dirty="0" err="1">
                <a:solidFill>
                  <a:srgbClr val="000000"/>
                </a:solidFill>
                <a:latin typeface="Cooper BT Light"/>
              </a:rPr>
              <a:t>melalui</a:t>
            </a:r>
            <a:r>
              <a:rPr lang="en-US" sz="2667" dirty="0">
                <a:solidFill>
                  <a:srgbClr val="000000"/>
                </a:solidFill>
                <a:latin typeface="Cooper BT Light"/>
              </a:rPr>
              <a:t> proses </a:t>
            </a:r>
            <a:r>
              <a:rPr lang="en-US" sz="2667" dirty="0" err="1">
                <a:solidFill>
                  <a:srgbClr val="000000"/>
                </a:solidFill>
                <a:latin typeface="Cooper BT Light"/>
              </a:rPr>
              <a:t>mengonversi</a:t>
            </a:r>
            <a:r>
              <a:rPr lang="en-US" sz="2667" dirty="0">
                <a:solidFill>
                  <a:srgbClr val="000000"/>
                </a:solidFill>
                <a:latin typeface="Cooper BT Light"/>
              </a:rPr>
              <a:t> </a:t>
            </a:r>
            <a:r>
              <a:rPr lang="en-US" sz="2667" dirty="0" err="1">
                <a:solidFill>
                  <a:srgbClr val="000000"/>
                </a:solidFill>
                <a:latin typeface="Cooper BT Light"/>
              </a:rPr>
              <a:t>nilai</a:t>
            </a:r>
            <a:r>
              <a:rPr lang="en-US" sz="2667" dirty="0">
                <a:solidFill>
                  <a:srgbClr val="000000"/>
                </a:solidFill>
                <a:latin typeface="Cooper BT Light"/>
              </a:rPr>
              <a:t> </a:t>
            </a:r>
            <a:r>
              <a:rPr lang="en-US" sz="2667" dirty="0" err="1">
                <a:solidFill>
                  <a:srgbClr val="000000"/>
                </a:solidFill>
                <a:latin typeface="Cooper BT Light"/>
              </a:rPr>
              <a:t>numerik</a:t>
            </a:r>
            <a:r>
              <a:rPr lang="en-US" sz="2667" dirty="0">
                <a:solidFill>
                  <a:srgbClr val="000000"/>
                </a:solidFill>
                <a:latin typeface="Cooper BT Light"/>
              </a:rPr>
              <a:t> </a:t>
            </a:r>
            <a:r>
              <a:rPr lang="en-US" sz="2667" dirty="0" err="1">
                <a:solidFill>
                  <a:srgbClr val="000000"/>
                </a:solidFill>
                <a:latin typeface="Cooper BT Light"/>
              </a:rPr>
              <a:t>menjadi</a:t>
            </a:r>
            <a:r>
              <a:rPr lang="en-US" sz="2667" dirty="0">
                <a:solidFill>
                  <a:srgbClr val="000000"/>
                </a:solidFill>
                <a:latin typeface="Cooper BT Light"/>
              </a:rPr>
              <a:t> </a:t>
            </a:r>
            <a:r>
              <a:rPr lang="en-US" sz="2667" dirty="0" err="1">
                <a:solidFill>
                  <a:srgbClr val="000000"/>
                </a:solidFill>
                <a:latin typeface="Cooper BT Light"/>
              </a:rPr>
              <a:t>nilai</a:t>
            </a:r>
            <a:r>
              <a:rPr lang="en-US" sz="2667" dirty="0">
                <a:solidFill>
                  <a:srgbClr val="000000"/>
                </a:solidFill>
                <a:latin typeface="Cooper BT Light"/>
              </a:rPr>
              <a:t> hash </a:t>
            </a:r>
            <a:r>
              <a:rPr lang="en-US" sz="2667" dirty="0" err="1">
                <a:solidFill>
                  <a:srgbClr val="000000"/>
                </a:solidFill>
                <a:latin typeface="Cooper BT Light"/>
              </a:rPr>
              <a:t>menggunakan</a:t>
            </a:r>
            <a:r>
              <a:rPr lang="en-US" sz="2667" dirty="0">
                <a:solidFill>
                  <a:srgbClr val="000000"/>
                </a:solidFill>
                <a:latin typeface="Cooper BT Light"/>
              </a:rPr>
              <a:t> </a:t>
            </a:r>
            <a:r>
              <a:rPr lang="en-US" sz="2667" dirty="0" err="1">
                <a:solidFill>
                  <a:srgbClr val="000000"/>
                </a:solidFill>
                <a:latin typeface="Cooper BT Light"/>
              </a:rPr>
              <a:t>operasi</a:t>
            </a:r>
            <a:r>
              <a:rPr lang="en-US" sz="2667" dirty="0">
                <a:solidFill>
                  <a:srgbClr val="000000"/>
                </a:solidFill>
                <a:latin typeface="Cooper BT Light"/>
              </a:rPr>
              <a:t> </a:t>
            </a:r>
            <a:r>
              <a:rPr lang="en-US" sz="2667" dirty="0" err="1">
                <a:solidFill>
                  <a:srgbClr val="000000"/>
                </a:solidFill>
                <a:latin typeface="Cooper BT Light"/>
              </a:rPr>
              <a:t>geser</a:t>
            </a:r>
            <a:r>
              <a:rPr lang="en-US" sz="2667" dirty="0">
                <a:solidFill>
                  <a:srgbClr val="000000"/>
                </a:solidFill>
                <a:latin typeface="Cooper BT Light"/>
              </a:rPr>
              <a:t>, </a:t>
            </a:r>
            <a:r>
              <a:rPr lang="en-US" sz="2667" dirty="0" err="1">
                <a:solidFill>
                  <a:srgbClr val="000000"/>
                </a:solidFill>
                <a:latin typeface="Cooper BT Light"/>
              </a:rPr>
              <a:t>diikuti</a:t>
            </a:r>
            <a:r>
              <a:rPr lang="en-US" sz="2667" dirty="0">
                <a:solidFill>
                  <a:srgbClr val="000000"/>
                </a:solidFill>
                <a:latin typeface="Cooper BT Light"/>
              </a:rPr>
              <a:t> </a:t>
            </a:r>
            <a:r>
              <a:rPr lang="en-US" sz="2667" dirty="0" err="1">
                <a:solidFill>
                  <a:srgbClr val="000000"/>
                </a:solidFill>
                <a:latin typeface="Cooper BT Light"/>
              </a:rPr>
              <a:t>dengan</a:t>
            </a:r>
            <a:r>
              <a:rPr lang="en-US" sz="2667" dirty="0">
                <a:solidFill>
                  <a:srgbClr val="000000"/>
                </a:solidFill>
                <a:latin typeface="Cooper BT Light"/>
              </a:rPr>
              <a:t> </a:t>
            </a:r>
            <a:r>
              <a:rPr lang="en-US" sz="2667" dirty="0" err="1">
                <a:solidFill>
                  <a:srgbClr val="000000"/>
                </a:solidFill>
                <a:latin typeface="Cooper BT Light"/>
              </a:rPr>
              <a:t>menghitung</a:t>
            </a:r>
            <a:r>
              <a:rPr lang="en-US" sz="2667" dirty="0">
                <a:solidFill>
                  <a:srgbClr val="000000"/>
                </a:solidFill>
                <a:latin typeface="Cooper BT Light"/>
              </a:rPr>
              <a:t> </a:t>
            </a:r>
            <a:r>
              <a:rPr lang="en-US" sz="2667" dirty="0" err="1">
                <a:solidFill>
                  <a:srgbClr val="000000"/>
                </a:solidFill>
                <a:latin typeface="Cooper BT Light"/>
              </a:rPr>
              <a:t>kesamaan</a:t>
            </a:r>
            <a:r>
              <a:rPr lang="en-US" sz="2667" dirty="0">
                <a:solidFill>
                  <a:srgbClr val="000000"/>
                </a:solidFill>
                <a:latin typeface="Cooper BT Light"/>
              </a:rPr>
              <a:t> </a:t>
            </a:r>
            <a:r>
              <a:rPr lang="en-US" sz="2667" dirty="0" err="1">
                <a:solidFill>
                  <a:srgbClr val="000000"/>
                </a:solidFill>
                <a:latin typeface="Cooper BT Light"/>
              </a:rPr>
              <a:t>menggunakan</a:t>
            </a:r>
            <a:r>
              <a:rPr lang="en-US" sz="2667" dirty="0">
                <a:solidFill>
                  <a:srgbClr val="000000"/>
                </a:solidFill>
                <a:latin typeface="Cooper BT Light"/>
              </a:rPr>
              <a:t> </a:t>
            </a:r>
            <a:r>
              <a:rPr lang="en-US" sz="2667" dirty="0" err="1">
                <a:solidFill>
                  <a:srgbClr val="000000"/>
                </a:solidFill>
                <a:latin typeface="Cooper BT Light"/>
              </a:rPr>
              <a:t>jarak</a:t>
            </a:r>
            <a:r>
              <a:rPr lang="en-US" sz="2667" dirty="0">
                <a:solidFill>
                  <a:srgbClr val="000000"/>
                </a:solidFill>
                <a:latin typeface="Cooper BT Light"/>
              </a:rPr>
              <a:t> Hamming. </a:t>
            </a:r>
          </a:p>
          <a:p>
            <a:pPr algn="ctr">
              <a:lnSpc>
                <a:spcPts val="3733"/>
              </a:lnSpc>
              <a:spcBef>
                <a:spcPct val="0"/>
              </a:spcBef>
            </a:pPr>
            <a:r>
              <a:rPr lang="en-US" sz="2667" dirty="0">
                <a:solidFill>
                  <a:srgbClr val="000000"/>
                </a:solidFill>
                <a:latin typeface="Cooper BT Light"/>
              </a:rPr>
              <a:t>=&gt; </a:t>
            </a:r>
            <a:r>
              <a:rPr lang="en-US" sz="2667" dirty="0" err="1">
                <a:solidFill>
                  <a:srgbClr val="000000"/>
                </a:solidFill>
                <a:latin typeface="Cooper BT Light"/>
              </a:rPr>
              <a:t>Pendekatan</a:t>
            </a:r>
            <a:r>
              <a:rPr lang="en-US" sz="2667" dirty="0">
                <a:solidFill>
                  <a:srgbClr val="000000"/>
                </a:solidFill>
                <a:latin typeface="Cooper BT Light"/>
              </a:rPr>
              <a:t> </a:t>
            </a:r>
            <a:r>
              <a:rPr lang="en-US" sz="2667" dirty="0" err="1">
                <a:solidFill>
                  <a:srgbClr val="000000"/>
                </a:solidFill>
                <a:latin typeface="Cooper BT Light"/>
              </a:rPr>
              <a:t>ini</a:t>
            </a:r>
            <a:r>
              <a:rPr lang="en-US" sz="2667" dirty="0">
                <a:solidFill>
                  <a:srgbClr val="000000"/>
                </a:solidFill>
                <a:latin typeface="Cooper BT Light"/>
              </a:rPr>
              <a:t> </a:t>
            </a:r>
            <a:r>
              <a:rPr lang="en-US" sz="2667" dirty="0" err="1">
                <a:solidFill>
                  <a:srgbClr val="000000"/>
                </a:solidFill>
                <a:latin typeface="Cooper BT Light"/>
              </a:rPr>
              <a:t>menghilangkan</a:t>
            </a:r>
            <a:r>
              <a:rPr lang="en-US" sz="2667" dirty="0">
                <a:solidFill>
                  <a:srgbClr val="000000"/>
                </a:solidFill>
                <a:latin typeface="Cooper BT Light"/>
              </a:rPr>
              <a:t> </a:t>
            </a:r>
            <a:r>
              <a:rPr lang="en-US" sz="2667" dirty="0" err="1">
                <a:solidFill>
                  <a:srgbClr val="000000"/>
                </a:solidFill>
                <a:latin typeface="Cooper BT Light"/>
              </a:rPr>
              <a:t>kebutuhan</a:t>
            </a:r>
            <a:r>
              <a:rPr lang="en-US" sz="2667" dirty="0">
                <a:solidFill>
                  <a:srgbClr val="000000"/>
                </a:solidFill>
                <a:latin typeface="Cooper BT Light"/>
              </a:rPr>
              <a:t> </a:t>
            </a:r>
            <a:r>
              <a:rPr lang="en-US" sz="2667" dirty="0" err="1">
                <a:solidFill>
                  <a:srgbClr val="000000"/>
                </a:solidFill>
                <a:latin typeface="Cooper BT Light"/>
              </a:rPr>
              <a:t>untuk</a:t>
            </a:r>
            <a:r>
              <a:rPr lang="en-US" sz="2667" dirty="0">
                <a:solidFill>
                  <a:srgbClr val="000000"/>
                </a:solidFill>
                <a:latin typeface="Cooper BT Light"/>
              </a:rPr>
              <a:t> </a:t>
            </a:r>
            <a:r>
              <a:rPr lang="en-US" sz="2667" dirty="0" err="1">
                <a:solidFill>
                  <a:srgbClr val="000000"/>
                </a:solidFill>
                <a:latin typeface="Cooper BT Light"/>
              </a:rPr>
              <a:t>langkah-langkah</a:t>
            </a:r>
            <a:r>
              <a:rPr lang="en-US" sz="2667" dirty="0">
                <a:solidFill>
                  <a:srgbClr val="000000"/>
                </a:solidFill>
                <a:latin typeface="Cooper BT Light"/>
              </a:rPr>
              <a:t> </a:t>
            </a:r>
            <a:r>
              <a:rPr lang="en-US" sz="2667" dirty="0" err="1">
                <a:solidFill>
                  <a:srgbClr val="000000"/>
                </a:solidFill>
                <a:latin typeface="Cooper BT Light"/>
              </a:rPr>
              <a:t>pemrosesan</a:t>
            </a:r>
            <a:r>
              <a:rPr lang="en-US" sz="2667" dirty="0">
                <a:solidFill>
                  <a:srgbClr val="000000"/>
                </a:solidFill>
                <a:latin typeface="Cooper BT Light"/>
              </a:rPr>
              <a:t> yang </a:t>
            </a:r>
            <a:r>
              <a:rPr lang="en-US" sz="2667" dirty="0" err="1">
                <a:solidFill>
                  <a:srgbClr val="000000"/>
                </a:solidFill>
                <a:latin typeface="Cooper BT Light"/>
              </a:rPr>
              <a:t>kompleks</a:t>
            </a:r>
            <a:r>
              <a:rPr lang="en-US" sz="2667" dirty="0">
                <a:solidFill>
                  <a:srgbClr val="000000"/>
                </a:solidFill>
                <a:latin typeface="Cooper BT Light"/>
              </a:rPr>
              <a:t>, </a:t>
            </a:r>
            <a:r>
              <a:rPr lang="en-US" sz="2667" dirty="0" err="1">
                <a:solidFill>
                  <a:srgbClr val="000000"/>
                </a:solidFill>
                <a:latin typeface="Cooper BT Light"/>
              </a:rPr>
              <a:t>mengurangi</a:t>
            </a:r>
            <a:r>
              <a:rPr lang="en-US" sz="2667" dirty="0">
                <a:solidFill>
                  <a:srgbClr val="000000"/>
                </a:solidFill>
                <a:latin typeface="Cooper BT Light"/>
              </a:rPr>
              <a:t> </a:t>
            </a:r>
            <a:r>
              <a:rPr lang="en-US" sz="2667" dirty="0" err="1">
                <a:solidFill>
                  <a:srgbClr val="000000"/>
                </a:solidFill>
                <a:latin typeface="Cooper BT Light"/>
              </a:rPr>
              <a:t>kompleksitas</a:t>
            </a:r>
            <a:r>
              <a:rPr lang="en-US" sz="2667" dirty="0">
                <a:solidFill>
                  <a:srgbClr val="000000"/>
                </a:solidFill>
                <a:latin typeface="Cooper BT Light"/>
              </a:rPr>
              <a:t> </a:t>
            </a:r>
            <a:r>
              <a:rPr lang="en-US" sz="2667" dirty="0" err="1">
                <a:solidFill>
                  <a:srgbClr val="000000"/>
                </a:solidFill>
                <a:latin typeface="Cooper BT Light"/>
              </a:rPr>
              <a:t>waktu</a:t>
            </a:r>
            <a:r>
              <a:rPr lang="en-US" sz="2667" dirty="0">
                <a:solidFill>
                  <a:srgbClr val="000000"/>
                </a:solidFill>
                <a:latin typeface="Cooper BT Light"/>
              </a:rPr>
              <a:t> </a:t>
            </a:r>
            <a:r>
              <a:rPr lang="en-US" sz="2667" dirty="0" err="1">
                <a:solidFill>
                  <a:srgbClr val="000000"/>
                </a:solidFill>
                <a:latin typeface="Cooper BT Light"/>
              </a:rPr>
              <a:t>perhitungan</a:t>
            </a:r>
            <a:r>
              <a:rPr lang="en-US" sz="2667" dirty="0">
                <a:solidFill>
                  <a:srgbClr val="000000"/>
                </a:solidFill>
                <a:latin typeface="Cooper BT Light"/>
              </a:rPr>
              <a:t>, </a:t>
            </a:r>
            <a:r>
              <a:rPr lang="en-US" sz="2667" dirty="0" err="1">
                <a:solidFill>
                  <a:srgbClr val="000000"/>
                </a:solidFill>
                <a:latin typeface="Cooper BT Light"/>
              </a:rPr>
              <a:t>memungkinkan</a:t>
            </a:r>
            <a:r>
              <a:rPr lang="en-US" sz="2667" dirty="0">
                <a:solidFill>
                  <a:srgbClr val="000000"/>
                </a:solidFill>
                <a:latin typeface="Cooper BT Light"/>
              </a:rPr>
              <a:t> </a:t>
            </a:r>
            <a:r>
              <a:rPr lang="en-US" sz="2667" dirty="0" err="1">
                <a:solidFill>
                  <a:srgbClr val="000000"/>
                </a:solidFill>
                <a:latin typeface="Cooper BT Light"/>
              </a:rPr>
              <a:t>operasi</a:t>
            </a:r>
            <a:r>
              <a:rPr lang="en-US" sz="2667" dirty="0">
                <a:solidFill>
                  <a:srgbClr val="000000"/>
                </a:solidFill>
                <a:latin typeface="Cooper BT Light"/>
              </a:rPr>
              <a:t> yang </a:t>
            </a:r>
            <a:r>
              <a:rPr lang="en-US" sz="2667" dirty="0" err="1">
                <a:solidFill>
                  <a:srgbClr val="000000"/>
                </a:solidFill>
                <a:latin typeface="Cooper BT Light"/>
              </a:rPr>
              <a:t>efisien</a:t>
            </a:r>
            <a:r>
              <a:rPr lang="en-US" sz="2667" dirty="0">
                <a:solidFill>
                  <a:srgbClr val="000000"/>
                </a:solidFill>
                <a:latin typeface="Cooper BT Light"/>
              </a:rPr>
              <a:t> </a:t>
            </a:r>
            <a:r>
              <a:rPr lang="en-US" sz="2667" dirty="0" err="1">
                <a:solidFill>
                  <a:srgbClr val="000000"/>
                </a:solidFill>
                <a:latin typeface="Cooper BT Light"/>
              </a:rPr>
              <a:t>dengan</a:t>
            </a:r>
            <a:r>
              <a:rPr lang="en-US" sz="2667" dirty="0">
                <a:solidFill>
                  <a:srgbClr val="000000"/>
                </a:solidFill>
                <a:latin typeface="Cooper BT Light"/>
              </a:rPr>
              <a:t> </a:t>
            </a:r>
            <a:r>
              <a:rPr lang="en-US" sz="2667" dirty="0" err="1">
                <a:solidFill>
                  <a:srgbClr val="000000"/>
                </a:solidFill>
                <a:latin typeface="Cooper BT Light"/>
              </a:rPr>
              <a:t>komputer</a:t>
            </a:r>
            <a:r>
              <a:rPr lang="en-US" sz="2667" dirty="0">
                <a:solidFill>
                  <a:srgbClr val="000000"/>
                </a:solidFill>
                <a:latin typeface="Cooper BT Light"/>
              </a:rPr>
              <a:t>, dan </a:t>
            </a:r>
            <a:r>
              <a:rPr lang="en-US" sz="2667" dirty="0" err="1">
                <a:solidFill>
                  <a:srgbClr val="000000"/>
                </a:solidFill>
                <a:latin typeface="Cooper BT Light"/>
              </a:rPr>
              <a:t>mengonversi</a:t>
            </a:r>
            <a:r>
              <a:rPr lang="en-US" sz="2667" dirty="0">
                <a:solidFill>
                  <a:srgbClr val="000000"/>
                </a:solidFill>
                <a:latin typeface="Cooper BT Light"/>
              </a:rPr>
              <a:t> </a:t>
            </a:r>
            <a:r>
              <a:rPr lang="en-US" sz="2667" dirty="0" err="1">
                <a:solidFill>
                  <a:srgbClr val="000000"/>
                </a:solidFill>
                <a:latin typeface="Cooper BT Light"/>
              </a:rPr>
              <a:t>fitur</a:t>
            </a:r>
            <a:r>
              <a:rPr lang="en-US" sz="2667" dirty="0">
                <a:solidFill>
                  <a:srgbClr val="000000"/>
                </a:solidFill>
                <a:latin typeface="Cooper BT Light"/>
              </a:rPr>
              <a:t> </a:t>
            </a:r>
            <a:r>
              <a:rPr lang="en-US" sz="2667" dirty="0" err="1">
                <a:solidFill>
                  <a:srgbClr val="000000"/>
                </a:solidFill>
                <a:latin typeface="Cooper BT Light"/>
              </a:rPr>
              <a:t>menjadi</a:t>
            </a:r>
            <a:r>
              <a:rPr lang="en-US" sz="2667" dirty="0">
                <a:solidFill>
                  <a:srgbClr val="000000"/>
                </a:solidFill>
                <a:latin typeface="Cooper BT Light"/>
              </a:rPr>
              <a:t> hash, </a:t>
            </a:r>
            <a:r>
              <a:rPr lang="en-US" sz="2667" dirty="0" err="1">
                <a:solidFill>
                  <a:srgbClr val="000000"/>
                </a:solidFill>
                <a:latin typeface="Cooper BT Light"/>
              </a:rPr>
              <a:t>sehingga</a:t>
            </a:r>
            <a:r>
              <a:rPr lang="en-US" sz="2667" dirty="0">
                <a:solidFill>
                  <a:srgbClr val="000000"/>
                </a:solidFill>
                <a:latin typeface="Cooper BT Light"/>
              </a:rPr>
              <a:t> </a:t>
            </a:r>
            <a:r>
              <a:rPr lang="en-US" sz="3600" b="1" dirty="0" err="1">
                <a:solidFill>
                  <a:srgbClr val="000000"/>
                </a:solidFill>
                <a:latin typeface="Cooper BT Light"/>
              </a:rPr>
              <a:t>mengurangi</a:t>
            </a:r>
            <a:r>
              <a:rPr lang="en-US" sz="3600" b="1" dirty="0">
                <a:solidFill>
                  <a:srgbClr val="000000"/>
                </a:solidFill>
                <a:latin typeface="Cooper BT Light"/>
              </a:rPr>
              <a:t> </a:t>
            </a:r>
            <a:r>
              <a:rPr lang="en-US" sz="3600" b="1" dirty="0" err="1">
                <a:solidFill>
                  <a:srgbClr val="000000"/>
                </a:solidFill>
                <a:latin typeface="Cooper BT Light"/>
              </a:rPr>
              <a:t>kompleksitas</a:t>
            </a:r>
            <a:r>
              <a:rPr lang="en-US" sz="3600" b="1" dirty="0">
                <a:solidFill>
                  <a:srgbClr val="000000"/>
                </a:solidFill>
                <a:latin typeface="Cooper BT Light"/>
              </a:rPr>
              <a:t> </a:t>
            </a:r>
            <a:r>
              <a:rPr lang="en-US" sz="3600" b="1" dirty="0" err="1">
                <a:solidFill>
                  <a:srgbClr val="000000"/>
                </a:solidFill>
                <a:latin typeface="Cooper BT Light"/>
              </a:rPr>
              <a:t>ruang</a:t>
            </a:r>
            <a:r>
              <a:rPr lang="en-US" sz="3600" b="1" dirty="0">
                <a:solidFill>
                  <a:srgbClr val="000000"/>
                </a:solidFill>
                <a:latin typeface="Cooper BT Light"/>
              </a:rPr>
              <a:t>.</a:t>
            </a:r>
            <a:endParaRPr lang="en-US" sz="2667" b="1" dirty="0">
              <a:solidFill>
                <a:srgbClr val="000000"/>
              </a:solidFill>
              <a:latin typeface="Cooper BT Light"/>
            </a:endParaRPr>
          </a:p>
        </p:txBody>
      </p:sp>
      <p:sp>
        <p:nvSpPr>
          <p:cNvPr id="6" name="TextBox 6"/>
          <p:cNvSpPr txBox="1"/>
          <p:nvPr/>
        </p:nvSpPr>
        <p:spPr>
          <a:xfrm>
            <a:off x="1028700" y="1837523"/>
            <a:ext cx="16670508" cy="2834842"/>
          </a:xfrm>
          <a:prstGeom prst="rect">
            <a:avLst/>
          </a:prstGeom>
        </p:spPr>
        <p:txBody>
          <a:bodyPr lIns="0" tIns="0" rIns="0" bIns="0" rtlCol="0" anchor="t">
            <a:spAutoFit/>
          </a:bodyPr>
          <a:lstStyle/>
          <a:p>
            <a:pPr>
              <a:lnSpc>
                <a:spcPts val="4013"/>
              </a:lnSpc>
            </a:pPr>
            <a:r>
              <a:rPr lang="en-US" sz="2867">
                <a:solidFill>
                  <a:srgbClr val="000000"/>
                </a:solidFill>
                <a:latin typeface="Cooper BT Bold"/>
              </a:rPr>
              <a:t>ðComplexity of hashing</a:t>
            </a:r>
          </a:p>
          <a:p>
            <a:pPr>
              <a:lnSpc>
                <a:spcPts val="3733"/>
              </a:lnSpc>
            </a:pPr>
            <a:r>
              <a:rPr lang="en-US" sz="2667">
                <a:solidFill>
                  <a:srgbClr val="000000"/>
                </a:solidFill>
                <a:latin typeface="Cooper BT Light"/>
              </a:rPr>
              <a:t>Dengan memasukkan bobot, kita dapat sepenuhnya mempertimbangkan pentingnya fitur yang berbeda dalam perbandingan kesamaan saat menghitung kesamaan menggunakan jarak Hamming antara hash berbobot. Rumus perhitungannya adalah sebagai berikut. </a:t>
            </a:r>
          </a:p>
          <a:p>
            <a:pPr>
              <a:lnSpc>
                <a:spcPts val="3733"/>
              </a:lnSpc>
            </a:pPr>
            <a:r>
              <a:rPr lang="en-US" sz="2667">
                <a:solidFill>
                  <a:srgbClr val="000000"/>
                </a:solidFill>
                <a:latin typeface="Cooper BT Light"/>
              </a:rPr>
              <a:t> •Jarak = Hamming(HaHb) ∗ Bobot (Ha − Hb),</a:t>
            </a:r>
          </a:p>
          <a:p>
            <a:pPr>
              <a:lnSpc>
                <a:spcPts val="3733"/>
              </a:lnSpc>
              <a:spcBef>
                <a:spcPct val="0"/>
              </a:spcBef>
            </a:pPr>
            <a:endParaRPr lang="en-US" sz="2667">
              <a:solidFill>
                <a:srgbClr val="000000"/>
              </a:solidFill>
              <a:latin typeface="Cooper BT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TextBox 2"/>
          <p:cNvSpPr txBox="1"/>
          <p:nvPr/>
        </p:nvSpPr>
        <p:spPr>
          <a:xfrm>
            <a:off x="1746139" y="1090869"/>
            <a:ext cx="14387777" cy="2246498"/>
          </a:xfrm>
          <a:prstGeom prst="rect">
            <a:avLst/>
          </a:prstGeom>
        </p:spPr>
        <p:txBody>
          <a:bodyPr lIns="0" tIns="0" rIns="0" bIns="0" rtlCol="0" anchor="t">
            <a:spAutoFit/>
          </a:bodyPr>
          <a:lstStyle/>
          <a:p>
            <a:pPr algn="ctr">
              <a:lnSpc>
                <a:spcPts val="9002"/>
              </a:lnSpc>
              <a:spcBef>
                <a:spcPct val="0"/>
              </a:spcBef>
            </a:pPr>
            <a:r>
              <a:rPr lang="en-US" sz="6430" dirty="0" err="1">
                <a:solidFill>
                  <a:srgbClr val="000000"/>
                </a:solidFill>
                <a:latin typeface="Loubag Semi-Bold"/>
              </a:rPr>
              <a:t>Macam</a:t>
            </a:r>
            <a:r>
              <a:rPr lang="en-US" sz="6430" dirty="0">
                <a:solidFill>
                  <a:srgbClr val="000000"/>
                </a:solidFill>
                <a:latin typeface="Loubag Semi-Bold"/>
              </a:rPr>
              <a:t> - </a:t>
            </a:r>
            <a:r>
              <a:rPr lang="en-US" sz="6430" dirty="0" err="1">
                <a:solidFill>
                  <a:srgbClr val="000000"/>
                </a:solidFill>
                <a:latin typeface="Loubag Semi-Bold"/>
              </a:rPr>
              <a:t>macam</a:t>
            </a:r>
            <a:r>
              <a:rPr lang="en-US" sz="6430" dirty="0">
                <a:solidFill>
                  <a:srgbClr val="000000"/>
                </a:solidFill>
                <a:latin typeface="Loubag Semi-Bold"/>
              </a:rPr>
              <a:t> </a:t>
            </a:r>
            <a:r>
              <a:rPr lang="en-US" sz="6430" dirty="0" err="1">
                <a:solidFill>
                  <a:srgbClr val="000000"/>
                </a:solidFill>
                <a:latin typeface="Loubag Semi-Bold"/>
              </a:rPr>
              <a:t>metodology</a:t>
            </a:r>
            <a:r>
              <a:rPr lang="en-US" sz="6430" dirty="0">
                <a:solidFill>
                  <a:srgbClr val="000000"/>
                </a:solidFill>
                <a:latin typeface="Loubag Semi-Bold"/>
              </a:rPr>
              <a:t> </a:t>
            </a:r>
            <a:r>
              <a:rPr lang="en-US" sz="6430" dirty="0" err="1">
                <a:solidFill>
                  <a:srgbClr val="000000"/>
                </a:solidFill>
                <a:latin typeface="Loubag Semi-Bold"/>
              </a:rPr>
              <a:t>dalam</a:t>
            </a:r>
            <a:r>
              <a:rPr lang="en-US" sz="6430" dirty="0">
                <a:solidFill>
                  <a:srgbClr val="000000"/>
                </a:solidFill>
                <a:latin typeface="Loubag Semi-Bold"/>
              </a:rPr>
              <a:t> binary search</a:t>
            </a:r>
          </a:p>
        </p:txBody>
      </p:sp>
      <p:sp>
        <p:nvSpPr>
          <p:cNvPr id="3" name="Freeform 3"/>
          <p:cNvSpPr/>
          <p:nvPr/>
        </p:nvSpPr>
        <p:spPr>
          <a:xfrm rot="-306770">
            <a:off x="-4573501" y="8433678"/>
            <a:ext cx="12639279" cy="11283429"/>
          </a:xfrm>
          <a:custGeom>
            <a:avLst/>
            <a:gdLst/>
            <a:ahLst/>
            <a:cxnLst/>
            <a:rect l="l" t="t" r="r" b="b"/>
            <a:pathLst>
              <a:path w="12639279" h="11283429">
                <a:moveTo>
                  <a:pt x="0" y="0"/>
                </a:moveTo>
                <a:lnTo>
                  <a:pt x="12639280" y="0"/>
                </a:lnTo>
                <a:lnTo>
                  <a:pt x="12639280"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Freeform 4"/>
          <p:cNvSpPr/>
          <p:nvPr/>
        </p:nvSpPr>
        <p:spPr>
          <a:xfrm>
            <a:off x="-2512871" y="3794567"/>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D"/>
          </a:p>
        </p:txBody>
      </p:sp>
      <p:sp>
        <p:nvSpPr>
          <p:cNvPr id="5" name="Freeform 5"/>
          <p:cNvSpPr/>
          <p:nvPr/>
        </p:nvSpPr>
        <p:spPr>
          <a:xfrm rot="1290039">
            <a:off x="-3731287" y="2359177"/>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grpSp>
        <p:nvGrpSpPr>
          <p:cNvPr id="6" name="Group 6"/>
          <p:cNvGrpSpPr/>
          <p:nvPr/>
        </p:nvGrpSpPr>
        <p:grpSpPr>
          <a:xfrm>
            <a:off x="7999499" y="4824944"/>
            <a:ext cx="1151420" cy="115142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A72A3"/>
            </a:solidFill>
          </p:spPr>
          <p:txBody>
            <a:bodyPr/>
            <a:lstStyle/>
            <a:p>
              <a:endParaRPr lang="en-ID"/>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7999499" y="6153859"/>
            <a:ext cx="1151420" cy="115142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A72A3"/>
            </a:solidFill>
          </p:spPr>
          <p:txBody>
            <a:bodyPr/>
            <a:lstStyle/>
            <a:p>
              <a:endParaRPr lang="en-ID"/>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7999499" y="7482773"/>
            <a:ext cx="1151420" cy="115142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A72A3"/>
            </a:solidFill>
          </p:spPr>
          <p:txBody>
            <a:bodyPr/>
            <a:lstStyle/>
            <a:p>
              <a:endParaRPr lang="en-ID"/>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7999499" y="4308958"/>
            <a:ext cx="9697421" cy="4269721"/>
          </a:xfrm>
          <a:prstGeom prst="rect">
            <a:avLst/>
          </a:prstGeom>
        </p:spPr>
        <p:txBody>
          <a:bodyPr lIns="0" tIns="0" rIns="0" bIns="0" rtlCol="0" anchor="t">
            <a:spAutoFit/>
          </a:bodyPr>
          <a:lstStyle/>
          <a:p>
            <a:pPr marL="1040864" lvl="1" indent="-520432" algn="just">
              <a:lnSpc>
                <a:spcPts val="11811"/>
              </a:lnSpc>
              <a:buFont typeface="Arial"/>
              <a:buChar char="•"/>
            </a:pPr>
            <a:r>
              <a:rPr lang="en-US" sz="4821">
                <a:solidFill>
                  <a:srgbClr val="000000"/>
                </a:solidFill>
                <a:latin typeface="Loubag Thin"/>
              </a:rPr>
              <a:t> Linked  List</a:t>
            </a:r>
          </a:p>
          <a:p>
            <a:pPr marL="1040864" lvl="1" indent="-520432" algn="just">
              <a:lnSpc>
                <a:spcPts val="11811"/>
              </a:lnSpc>
              <a:buFont typeface="Arial"/>
              <a:buChar char="•"/>
            </a:pPr>
            <a:r>
              <a:rPr lang="en-US" sz="4821">
                <a:solidFill>
                  <a:srgbClr val="000000"/>
                </a:solidFill>
                <a:latin typeface="Loubag Thin"/>
              </a:rPr>
              <a:t> Interpolated</a:t>
            </a:r>
          </a:p>
          <a:p>
            <a:pPr marL="1040864" lvl="1" indent="-520432" algn="just">
              <a:lnSpc>
                <a:spcPts val="11811"/>
              </a:lnSpc>
              <a:buFont typeface="Arial"/>
              <a:buChar char="•"/>
            </a:pPr>
            <a:r>
              <a:rPr lang="en-US" sz="4821">
                <a:solidFill>
                  <a:srgbClr val="000000"/>
                </a:solidFill>
                <a:latin typeface="Loubag Thin"/>
              </a:rPr>
              <a:t> Hashing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a:off x="-3777543" y="4169858"/>
            <a:ext cx="12639279" cy="9102218"/>
          </a:xfrm>
          <a:custGeom>
            <a:avLst/>
            <a:gdLst/>
            <a:ahLst/>
            <a:cxnLst/>
            <a:rect l="l" t="t" r="r" b="b"/>
            <a:pathLst>
              <a:path w="12639279" h="9102218">
                <a:moveTo>
                  <a:pt x="0" y="0"/>
                </a:moveTo>
                <a:lnTo>
                  <a:pt x="12639280" y="0"/>
                </a:lnTo>
                <a:lnTo>
                  <a:pt x="12639280" y="9102218"/>
                </a:lnTo>
                <a:lnTo>
                  <a:pt x="0" y="9102218"/>
                </a:lnTo>
                <a:lnTo>
                  <a:pt x="0" y="0"/>
                </a:lnTo>
                <a:close/>
              </a:path>
            </a:pathLst>
          </a:custGeom>
          <a:blipFill>
            <a:blip r:embed="rId2">
              <a:extLst>
                <a:ext uri="{96DAC541-7B7A-43D3-8B79-37D633B846F1}">
                  <asvg:svgBlip xmlns:asvg="http://schemas.microsoft.com/office/drawing/2016/SVG/main" r:embed="rId3"/>
                </a:ext>
              </a:extLst>
            </a:blip>
            <a:stretch>
              <a:fillRect t="-23963"/>
            </a:stretch>
          </a:blipFill>
        </p:spPr>
        <p:txBody>
          <a:bodyPr/>
          <a:lstStyle/>
          <a:p>
            <a:endParaRPr lang="en-ID"/>
          </a:p>
        </p:txBody>
      </p:sp>
      <p:sp>
        <p:nvSpPr>
          <p:cNvPr id="3" name="Freeform 3"/>
          <p:cNvSpPr/>
          <p:nvPr/>
        </p:nvSpPr>
        <p:spPr>
          <a:xfrm rot="-341241">
            <a:off x="-5393544" y="3137648"/>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D"/>
          </a:p>
        </p:txBody>
      </p:sp>
      <p:sp>
        <p:nvSpPr>
          <p:cNvPr id="4" name="Freeform 4"/>
          <p:cNvSpPr/>
          <p:nvPr/>
        </p:nvSpPr>
        <p:spPr>
          <a:xfrm rot="588337">
            <a:off x="-6158083" y="4829611"/>
            <a:ext cx="12184710" cy="8634511"/>
          </a:xfrm>
          <a:custGeom>
            <a:avLst/>
            <a:gdLst/>
            <a:ahLst/>
            <a:cxnLst/>
            <a:rect l="l" t="t" r="r" b="b"/>
            <a:pathLst>
              <a:path w="12184710" h="8634511">
                <a:moveTo>
                  <a:pt x="0" y="0"/>
                </a:moveTo>
                <a:lnTo>
                  <a:pt x="12184710" y="0"/>
                </a:lnTo>
                <a:lnTo>
                  <a:pt x="12184710" y="8634511"/>
                </a:lnTo>
                <a:lnTo>
                  <a:pt x="0" y="8634511"/>
                </a:lnTo>
                <a:lnTo>
                  <a:pt x="0" y="0"/>
                </a:lnTo>
                <a:close/>
              </a:path>
            </a:pathLst>
          </a:custGeom>
          <a:blipFill>
            <a:blip r:embed="rId6">
              <a:extLst>
                <a:ext uri="{96DAC541-7B7A-43D3-8B79-37D633B846F1}">
                  <asvg:svgBlip xmlns:asvg="http://schemas.microsoft.com/office/drawing/2016/SVG/main" r:embed="rId7"/>
                </a:ext>
              </a:extLst>
            </a:blip>
            <a:stretch>
              <a:fillRect t="-30678" r="-3730"/>
            </a:stretch>
          </a:blipFill>
        </p:spPr>
        <p:txBody>
          <a:bodyPr/>
          <a:lstStyle/>
          <a:p>
            <a:endParaRPr lang="en-ID"/>
          </a:p>
        </p:txBody>
      </p:sp>
      <p:sp>
        <p:nvSpPr>
          <p:cNvPr id="5" name="Freeform 5"/>
          <p:cNvSpPr/>
          <p:nvPr/>
        </p:nvSpPr>
        <p:spPr>
          <a:xfrm rot="10711948">
            <a:off x="9416629" y="-3351043"/>
            <a:ext cx="12639279" cy="11283429"/>
          </a:xfrm>
          <a:custGeom>
            <a:avLst/>
            <a:gdLst/>
            <a:ahLst/>
            <a:cxnLst/>
            <a:rect l="l" t="t" r="r" b="b"/>
            <a:pathLst>
              <a:path w="12639279" h="11283429">
                <a:moveTo>
                  <a:pt x="0" y="0"/>
                </a:moveTo>
                <a:lnTo>
                  <a:pt x="12639280" y="0"/>
                </a:lnTo>
                <a:lnTo>
                  <a:pt x="12639280"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6" name="Freeform 6"/>
          <p:cNvSpPr/>
          <p:nvPr/>
        </p:nvSpPr>
        <p:spPr>
          <a:xfrm rot="10711948">
            <a:off x="8885282" y="-4094736"/>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7" name="Freeform 7"/>
          <p:cNvSpPr/>
          <p:nvPr/>
        </p:nvSpPr>
        <p:spPr>
          <a:xfrm rot="10711948">
            <a:off x="9797904" y="-4118116"/>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8" name="TextBox 8"/>
          <p:cNvSpPr txBox="1"/>
          <p:nvPr/>
        </p:nvSpPr>
        <p:spPr>
          <a:xfrm>
            <a:off x="2583316" y="4179418"/>
            <a:ext cx="13381799" cy="1981606"/>
          </a:xfrm>
          <a:prstGeom prst="rect">
            <a:avLst/>
          </a:prstGeom>
        </p:spPr>
        <p:txBody>
          <a:bodyPr lIns="0" tIns="0" rIns="0" bIns="0" rtlCol="0" anchor="t">
            <a:spAutoFit/>
          </a:bodyPr>
          <a:lstStyle/>
          <a:p>
            <a:pPr algn="ctr">
              <a:lnSpc>
                <a:spcPts val="16252"/>
              </a:lnSpc>
              <a:spcBef>
                <a:spcPct val="0"/>
              </a:spcBef>
            </a:pPr>
            <a:r>
              <a:rPr lang="en-US" sz="11609">
                <a:solidFill>
                  <a:srgbClr val="000000"/>
                </a:solidFill>
                <a:latin typeface="Loubag Semi-Bold"/>
              </a:rPr>
              <a:t>kesimpulan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235289">
            <a:off x="-718884" y="5562488"/>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alphaModFix amt="58000"/>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3" name="Group 3"/>
          <p:cNvGrpSpPr/>
          <p:nvPr/>
        </p:nvGrpSpPr>
        <p:grpSpPr>
          <a:xfrm>
            <a:off x="1517589" y="1391421"/>
            <a:ext cx="15252823" cy="7866879"/>
            <a:chOff x="0" y="0"/>
            <a:chExt cx="4017204" cy="2071935"/>
          </a:xfrm>
        </p:grpSpPr>
        <p:sp>
          <p:nvSpPr>
            <p:cNvPr id="4" name="Freeform 4"/>
            <p:cNvSpPr/>
            <p:nvPr/>
          </p:nvSpPr>
          <p:spPr>
            <a:xfrm>
              <a:off x="0" y="0"/>
              <a:ext cx="4017204" cy="2071935"/>
            </a:xfrm>
            <a:custGeom>
              <a:avLst/>
              <a:gdLst/>
              <a:ahLst/>
              <a:cxnLst/>
              <a:rect l="l" t="t" r="r" b="b"/>
              <a:pathLst>
                <a:path w="4017204" h="2071935">
                  <a:moveTo>
                    <a:pt x="0" y="0"/>
                  </a:moveTo>
                  <a:lnTo>
                    <a:pt x="4017204" y="0"/>
                  </a:lnTo>
                  <a:lnTo>
                    <a:pt x="4017204" y="2071935"/>
                  </a:lnTo>
                  <a:lnTo>
                    <a:pt x="0" y="2071935"/>
                  </a:lnTo>
                  <a:close/>
                </a:path>
              </a:pathLst>
            </a:custGeom>
            <a:solidFill>
              <a:srgbClr val="FFFFFF"/>
            </a:solidFill>
          </p:spPr>
          <p:txBody>
            <a:bodyPr/>
            <a:lstStyle/>
            <a:p>
              <a:endParaRPr lang="en-ID"/>
            </a:p>
          </p:txBody>
        </p:sp>
        <p:sp>
          <p:nvSpPr>
            <p:cNvPr id="5" name="TextBox 5"/>
            <p:cNvSpPr txBox="1"/>
            <p:nvPr/>
          </p:nvSpPr>
          <p:spPr>
            <a:xfrm>
              <a:off x="0" y="-38100"/>
              <a:ext cx="4017204" cy="211003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2359204" y="1540067"/>
            <a:ext cx="13569593" cy="7886774"/>
          </a:xfrm>
          <a:prstGeom prst="rect">
            <a:avLst/>
          </a:prstGeom>
        </p:spPr>
        <p:txBody>
          <a:bodyPr lIns="0" tIns="0" rIns="0" bIns="0" rtlCol="0" anchor="t">
            <a:spAutoFit/>
          </a:bodyPr>
          <a:lstStyle/>
          <a:p>
            <a:pPr>
              <a:lnSpc>
                <a:spcPts val="4488"/>
              </a:lnSpc>
            </a:pPr>
            <a:r>
              <a:rPr lang="en-US" sz="2933" dirty="0">
                <a:solidFill>
                  <a:srgbClr val="000000"/>
                </a:solidFill>
                <a:latin typeface="Cooper BT Light"/>
              </a:rPr>
              <a:t>Binary Search Algorithm </a:t>
            </a:r>
            <a:r>
              <a:rPr lang="en-US" sz="2933" dirty="0" err="1">
                <a:solidFill>
                  <a:srgbClr val="000000"/>
                </a:solidFill>
                <a:latin typeface="Cooper BT Light"/>
              </a:rPr>
              <a:t>memiliki</a:t>
            </a:r>
            <a:r>
              <a:rPr lang="en-US" sz="2933" dirty="0">
                <a:solidFill>
                  <a:srgbClr val="000000"/>
                </a:solidFill>
                <a:latin typeface="Cooper BT Light"/>
              </a:rPr>
              <a:t> </a:t>
            </a:r>
            <a:r>
              <a:rPr lang="en-US" sz="2933" dirty="0" err="1">
                <a:solidFill>
                  <a:srgbClr val="000000"/>
                </a:solidFill>
                <a:latin typeface="Cooper BT Light"/>
              </a:rPr>
              <a:t>berbagai</a:t>
            </a:r>
            <a:r>
              <a:rPr lang="en-US" sz="2933" dirty="0">
                <a:solidFill>
                  <a:srgbClr val="000000"/>
                </a:solidFill>
                <a:latin typeface="Cooper BT Light"/>
              </a:rPr>
              <a:t> </a:t>
            </a:r>
            <a:r>
              <a:rPr lang="en-US" sz="2933" dirty="0" err="1">
                <a:solidFill>
                  <a:srgbClr val="000000"/>
                </a:solidFill>
                <a:latin typeface="Cooper BT Light"/>
              </a:rPr>
              <a:t>aplikasi</a:t>
            </a:r>
            <a:r>
              <a:rPr lang="en-US" sz="2933" dirty="0">
                <a:solidFill>
                  <a:srgbClr val="000000"/>
                </a:solidFill>
                <a:latin typeface="Cooper BT Light"/>
              </a:rPr>
              <a:t> </a:t>
            </a:r>
            <a:r>
              <a:rPr lang="en-US" sz="2933" dirty="0" err="1">
                <a:solidFill>
                  <a:srgbClr val="000000"/>
                </a:solidFill>
                <a:latin typeface="Cooper BT Light"/>
              </a:rPr>
              <a:t>dalam</a:t>
            </a:r>
            <a:r>
              <a:rPr lang="en-US" sz="2933" dirty="0">
                <a:solidFill>
                  <a:srgbClr val="000000"/>
                </a:solidFill>
                <a:latin typeface="Cooper BT Light"/>
              </a:rPr>
              <a:t> </a:t>
            </a:r>
            <a:r>
              <a:rPr lang="en-US" sz="2933" dirty="0" err="1">
                <a:solidFill>
                  <a:srgbClr val="000000"/>
                </a:solidFill>
                <a:latin typeface="Cooper BT Light"/>
              </a:rPr>
              <a:t>analisis</a:t>
            </a:r>
            <a:r>
              <a:rPr lang="en-US" sz="2933" dirty="0">
                <a:solidFill>
                  <a:srgbClr val="000000"/>
                </a:solidFill>
                <a:latin typeface="Cooper BT Light"/>
              </a:rPr>
              <a:t> </a:t>
            </a:r>
            <a:r>
              <a:rPr lang="en-US" sz="2933" dirty="0" err="1">
                <a:solidFill>
                  <a:srgbClr val="000000"/>
                </a:solidFill>
                <a:latin typeface="Cooper BT Light"/>
              </a:rPr>
              <a:t>kompleksitas</a:t>
            </a:r>
            <a:r>
              <a:rPr lang="en-US" sz="2933" dirty="0">
                <a:solidFill>
                  <a:srgbClr val="000000"/>
                </a:solidFill>
                <a:latin typeface="Cooper BT Light"/>
              </a:rPr>
              <a:t>, </a:t>
            </a:r>
            <a:r>
              <a:rPr lang="en-US" sz="2933" dirty="0" err="1">
                <a:solidFill>
                  <a:srgbClr val="000000"/>
                </a:solidFill>
                <a:latin typeface="Cooper BT Light"/>
              </a:rPr>
              <a:t>terutama</a:t>
            </a:r>
            <a:r>
              <a:rPr lang="en-US" sz="2933" dirty="0">
                <a:solidFill>
                  <a:srgbClr val="000000"/>
                </a:solidFill>
                <a:latin typeface="Cooper BT Light"/>
              </a:rPr>
              <a:t> </a:t>
            </a:r>
            <a:r>
              <a:rPr lang="en-US" sz="2933" dirty="0" err="1">
                <a:solidFill>
                  <a:srgbClr val="000000"/>
                </a:solidFill>
                <a:latin typeface="Cooper BT Light"/>
              </a:rPr>
              <a:t>dalam</a:t>
            </a:r>
            <a:r>
              <a:rPr lang="en-US" sz="2933" dirty="0">
                <a:solidFill>
                  <a:srgbClr val="000000"/>
                </a:solidFill>
                <a:latin typeface="Cooper BT Light"/>
              </a:rPr>
              <a:t> </a:t>
            </a:r>
            <a:r>
              <a:rPr lang="en-US" sz="2933" dirty="0" err="1">
                <a:solidFill>
                  <a:srgbClr val="000000"/>
                </a:solidFill>
                <a:latin typeface="Cooper BT Light"/>
              </a:rPr>
              <a:t>konteks</a:t>
            </a:r>
            <a:r>
              <a:rPr lang="en-US" sz="2933" dirty="0">
                <a:solidFill>
                  <a:srgbClr val="000000"/>
                </a:solidFill>
                <a:latin typeface="Cooper BT Light"/>
              </a:rPr>
              <a:t> </a:t>
            </a:r>
            <a:r>
              <a:rPr lang="en-US" sz="2933" dirty="0" err="1">
                <a:solidFill>
                  <a:srgbClr val="000000"/>
                </a:solidFill>
                <a:latin typeface="Cooper BT Light"/>
              </a:rPr>
              <a:t>kecerdasan</a:t>
            </a:r>
            <a:r>
              <a:rPr lang="en-US" sz="2933" dirty="0">
                <a:solidFill>
                  <a:srgbClr val="000000"/>
                </a:solidFill>
                <a:latin typeface="Cooper BT Light"/>
              </a:rPr>
              <a:t> </a:t>
            </a:r>
            <a:r>
              <a:rPr lang="en-US" sz="2933" dirty="0" err="1">
                <a:solidFill>
                  <a:srgbClr val="000000"/>
                </a:solidFill>
                <a:latin typeface="Cooper BT Light"/>
              </a:rPr>
              <a:t>buatan</a:t>
            </a:r>
            <a:r>
              <a:rPr lang="en-US" sz="2933" dirty="0">
                <a:solidFill>
                  <a:srgbClr val="000000"/>
                </a:solidFill>
                <a:latin typeface="Cooper BT Light"/>
              </a:rPr>
              <a:t>, machine learning, dan </a:t>
            </a:r>
            <a:r>
              <a:rPr lang="en-US" sz="2933" dirty="0" err="1">
                <a:solidFill>
                  <a:srgbClr val="000000"/>
                </a:solidFill>
                <a:latin typeface="Cooper BT Light"/>
              </a:rPr>
              <a:t>teknik</a:t>
            </a:r>
            <a:r>
              <a:rPr lang="en-US" sz="2933" dirty="0">
                <a:solidFill>
                  <a:srgbClr val="000000"/>
                </a:solidFill>
                <a:latin typeface="Cooper BT Light"/>
              </a:rPr>
              <a:t> </a:t>
            </a:r>
            <a:r>
              <a:rPr lang="en-US" sz="2933" dirty="0" err="1">
                <a:solidFill>
                  <a:srgbClr val="000000"/>
                </a:solidFill>
                <a:latin typeface="Cooper BT Light"/>
              </a:rPr>
              <a:t>pencarian</a:t>
            </a:r>
            <a:r>
              <a:rPr lang="en-US" sz="2933" dirty="0">
                <a:solidFill>
                  <a:srgbClr val="000000"/>
                </a:solidFill>
                <a:latin typeface="Cooper BT Light"/>
              </a:rPr>
              <a:t> </a:t>
            </a:r>
            <a:r>
              <a:rPr lang="en-US" sz="2933" dirty="0" err="1">
                <a:solidFill>
                  <a:srgbClr val="000000"/>
                </a:solidFill>
                <a:latin typeface="Cooper BT Light"/>
              </a:rPr>
              <a:t>seperti</a:t>
            </a:r>
            <a:r>
              <a:rPr lang="en-US" sz="2933" dirty="0">
                <a:solidFill>
                  <a:srgbClr val="000000"/>
                </a:solidFill>
                <a:latin typeface="Cooper BT Light"/>
              </a:rPr>
              <a:t> Linked List, Interpolated Binary Search, dan Hashing. </a:t>
            </a:r>
            <a:r>
              <a:rPr lang="en-US" sz="2933" dirty="0" err="1">
                <a:solidFill>
                  <a:srgbClr val="000000"/>
                </a:solidFill>
                <a:latin typeface="Cooper BT Light"/>
              </a:rPr>
              <a:t>Pengujian</a:t>
            </a:r>
            <a:r>
              <a:rPr lang="en-US" sz="2933" dirty="0">
                <a:solidFill>
                  <a:srgbClr val="000000"/>
                </a:solidFill>
                <a:latin typeface="Cooper BT Light"/>
              </a:rPr>
              <a:t> </a:t>
            </a:r>
            <a:r>
              <a:rPr lang="en-US" sz="2933" dirty="0" err="1">
                <a:solidFill>
                  <a:srgbClr val="000000"/>
                </a:solidFill>
                <a:latin typeface="Cooper BT Light"/>
              </a:rPr>
              <a:t>menunjukkan</a:t>
            </a:r>
            <a:r>
              <a:rPr lang="en-US" sz="2933" dirty="0">
                <a:solidFill>
                  <a:srgbClr val="000000"/>
                </a:solidFill>
                <a:latin typeface="Cooper BT Light"/>
              </a:rPr>
              <a:t> </a:t>
            </a:r>
            <a:r>
              <a:rPr lang="en-US" sz="2933" dirty="0" err="1">
                <a:solidFill>
                  <a:srgbClr val="000000"/>
                </a:solidFill>
                <a:latin typeface="Cooper BT Light"/>
              </a:rPr>
              <a:t>bahwa</a:t>
            </a:r>
            <a:r>
              <a:rPr lang="en-US" sz="2933" dirty="0">
                <a:solidFill>
                  <a:srgbClr val="000000"/>
                </a:solidFill>
                <a:latin typeface="Cooper BT Light"/>
              </a:rPr>
              <a:t> </a:t>
            </a:r>
            <a:r>
              <a:rPr lang="en-US" sz="3600" b="1" dirty="0">
                <a:solidFill>
                  <a:srgbClr val="000000"/>
                </a:solidFill>
                <a:latin typeface="Cooper BT Light"/>
              </a:rPr>
              <a:t>Interpolated Binary Search (IBS) </a:t>
            </a:r>
            <a:r>
              <a:rPr lang="en-US" sz="2933" dirty="0" err="1">
                <a:solidFill>
                  <a:srgbClr val="000000"/>
                </a:solidFill>
                <a:latin typeface="Cooper BT Light"/>
              </a:rPr>
              <a:t>memiliki</a:t>
            </a:r>
            <a:r>
              <a:rPr lang="en-US" sz="2933" dirty="0">
                <a:solidFill>
                  <a:srgbClr val="000000"/>
                </a:solidFill>
                <a:latin typeface="Cooper BT Light"/>
              </a:rPr>
              <a:t> </a:t>
            </a:r>
            <a:r>
              <a:rPr lang="en-US" sz="2933" dirty="0" err="1">
                <a:solidFill>
                  <a:srgbClr val="000000"/>
                </a:solidFill>
                <a:latin typeface="Cooper BT Light"/>
              </a:rPr>
              <a:t>kinerja</a:t>
            </a:r>
            <a:r>
              <a:rPr lang="en-US" sz="2933" dirty="0">
                <a:solidFill>
                  <a:srgbClr val="000000"/>
                </a:solidFill>
                <a:latin typeface="Cooper BT Light"/>
              </a:rPr>
              <a:t> yang sangat </a:t>
            </a:r>
            <a:r>
              <a:rPr lang="en-US" sz="2933" dirty="0" err="1">
                <a:solidFill>
                  <a:srgbClr val="000000"/>
                </a:solidFill>
                <a:latin typeface="Cooper BT Light"/>
              </a:rPr>
              <a:t>baik</a:t>
            </a:r>
            <a:r>
              <a:rPr lang="en-US" sz="2933" dirty="0">
                <a:solidFill>
                  <a:srgbClr val="000000"/>
                </a:solidFill>
                <a:latin typeface="Cooper BT Light"/>
              </a:rPr>
              <a:t> </a:t>
            </a:r>
            <a:r>
              <a:rPr lang="en-US" sz="2933" dirty="0" err="1">
                <a:solidFill>
                  <a:srgbClr val="000000"/>
                </a:solidFill>
                <a:latin typeface="Cooper BT Light"/>
              </a:rPr>
              <a:t>dalam</a:t>
            </a:r>
            <a:r>
              <a:rPr lang="en-US" sz="2933" dirty="0">
                <a:solidFill>
                  <a:srgbClr val="000000"/>
                </a:solidFill>
                <a:latin typeface="Cooper BT Light"/>
              </a:rPr>
              <a:t> </a:t>
            </a:r>
            <a:r>
              <a:rPr lang="en-US" sz="2933" dirty="0" err="1">
                <a:solidFill>
                  <a:srgbClr val="000000"/>
                </a:solidFill>
                <a:latin typeface="Cooper BT Light"/>
              </a:rPr>
              <a:t>distribusi</a:t>
            </a:r>
            <a:r>
              <a:rPr lang="en-US" sz="2933" dirty="0">
                <a:solidFill>
                  <a:srgbClr val="000000"/>
                </a:solidFill>
                <a:latin typeface="Cooper BT Light"/>
              </a:rPr>
              <a:t> </a:t>
            </a:r>
            <a:r>
              <a:rPr lang="en-US" sz="2933" dirty="0" err="1">
                <a:solidFill>
                  <a:srgbClr val="000000"/>
                </a:solidFill>
                <a:latin typeface="Cooper BT Light"/>
              </a:rPr>
              <a:t>seragam</a:t>
            </a:r>
            <a:r>
              <a:rPr lang="en-US" sz="2933" dirty="0">
                <a:solidFill>
                  <a:srgbClr val="000000"/>
                </a:solidFill>
                <a:latin typeface="Cooper BT Light"/>
              </a:rPr>
              <a:t> dan </a:t>
            </a:r>
            <a:r>
              <a:rPr lang="en-US" sz="2933" dirty="0" err="1">
                <a:solidFill>
                  <a:srgbClr val="000000"/>
                </a:solidFill>
                <a:latin typeface="Cooper BT Light"/>
              </a:rPr>
              <a:t>distribusi</a:t>
            </a:r>
            <a:r>
              <a:rPr lang="en-US" sz="2933" dirty="0">
                <a:solidFill>
                  <a:srgbClr val="000000"/>
                </a:solidFill>
                <a:latin typeface="Cooper BT Light"/>
              </a:rPr>
              <a:t> normal, </a:t>
            </a:r>
            <a:r>
              <a:rPr lang="en-US" sz="2933" dirty="0" err="1">
                <a:solidFill>
                  <a:srgbClr val="000000"/>
                </a:solidFill>
                <a:latin typeface="Cooper BT Light"/>
              </a:rPr>
              <a:t>tetapi</a:t>
            </a:r>
            <a:r>
              <a:rPr lang="en-US" sz="2933" dirty="0">
                <a:solidFill>
                  <a:srgbClr val="000000"/>
                </a:solidFill>
                <a:latin typeface="Cooper BT Light"/>
              </a:rPr>
              <a:t> </a:t>
            </a:r>
            <a:r>
              <a:rPr lang="en-US" sz="2933" dirty="0" err="1">
                <a:solidFill>
                  <a:srgbClr val="000000"/>
                </a:solidFill>
                <a:latin typeface="Cooper BT Light"/>
              </a:rPr>
              <a:t>performanya</a:t>
            </a:r>
            <a:r>
              <a:rPr lang="en-US" sz="2933" dirty="0">
                <a:solidFill>
                  <a:srgbClr val="000000"/>
                </a:solidFill>
                <a:latin typeface="Cooper BT Light"/>
              </a:rPr>
              <a:t> </a:t>
            </a:r>
            <a:r>
              <a:rPr lang="en-US" sz="2933" dirty="0" err="1">
                <a:solidFill>
                  <a:srgbClr val="000000"/>
                </a:solidFill>
                <a:latin typeface="Cooper BT Light"/>
              </a:rPr>
              <a:t>menurun</a:t>
            </a:r>
            <a:r>
              <a:rPr lang="en-US" sz="2933" dirty="0">
                <a:solidFill>
                  <a:srgbClr val="000000"/>
                </a:solidFill>
                <a:latin typeface="Cooper BT Light"/>
              </a:rPr>
              <a:t> </a:t>
            </a:r>
            <a:r>
              <a:rPr lang="en-US" sz="2933" dirty="0" err="1">
                <a:solidFill>
                  <a:srgbClr val="000000"/>
                </a:solidFill>
                <a:latin typeface="Cooper BT Light"/>
              </a:rPr>
              <a:t>dalam</a:t>
            </a:r>
            <a:r>
              <a:rPr lang="en-US" sz="2933" dirty="0">
                <a:solidFill>
                  <a:srgbClr val="000000"/>
                </a:solidFill>
                <a:latin typeface="Cooper BT Light"/>
              </a:rPr>
              <a:t> </a:t>
            </a:r>
            <a:r>
              <a:rPr lang="en-US" sz="2933" dirty="0" err="1">
                <a:solidFill>
                  <a:srgbClr val="000000"/>
                </a:solidFill>
                <a:latin typeface="Cooper BT Light"/>
              </a:rPr>
              <a:t>distribusi</a:t>
            </a:r>
            <a:r>
              <a:rPr lang="en-US" sz="2933" dirty="0">
                <a:solidFill>
                  <a:srgbClr val="000000"/>
                </a:solidFill>
                <a:latin typeface="Cooper BT Light"/>
              </a:rPr>
              <a:t> </a:t>
            </a:r>
            <a:r>
              <a:rPr lang="en-US" sz="2933" dirty="0" err="1">
                <a:solidFill>
                  <a:srgbClr val="000000"/>
                </a:solidFill>
                <a:latin typeface="Cooper BT Light"/>
              </a:rPr>
              <a:t>eksponensial</a:t>
            </a:r>
            <a:r>
              <a:rPr lang="en-US" sz="2933" dirty="0">
                <a:solidFill>
                  <a:srgbClr val="000000"/>
                </a:solidFill>
                <a:latin typeface="Cooper BT Light"/>
              </a:rPr>
              <a:t>. IBS </a:t>
            </a:r>
            <a:r>
              <a:rPr lang="en-US" sz="2933" dirty="0" err="1">
                <a:solidFill>
                  <a:srgbClr val="000000"/>
                </a:solidFill>
                <a:latin typeface="Cooper BT Light"/>
              </a:rPr>
              <a:t>memiliki</a:t>
            </a:r>
            <a:r>
              <a:rPr lang="en-US" sz="2933" dirty="0">
                <a:solidFill>
                  <a:srgbClr val="000000"/>
                </a:solidFill>
                <a:latin typeface="Cooper BT Light"/>
              </a:rPr>
              <a:t> </a:t>
            </a:r>
            <a:r>
              <a:rPr lang="en-US" sz="2933" dirty="0" err="1">
                <a:solidFill>
                  <a:srgbClr val="000000"/>
                </a:solidFill>
                <a:latin typeface="Cooper BT Light"/>
              </a:rPr>
              <a:t>kompleksitas</a:t>
            </a:r>
            <a:r>
              <a:rPr lang="en-US" sz="2933" dirty="0">
                <a:solidFill>
                  <a:srgbClr val="000000"/>
                </a:solidFill>
                <a:latin typeface="Cooper BT Light"/>
              </a:rPr>
              <a:t> </a:t>
            </a:r>
            <a:r>
              <a:rPr lang="en-US" sz="2933" dirty="0" err="1">
                <a:solidFill>
                  <a:srgbClr val="000000"/>
                </a:solidFill>
                <a:latin typeface="Cooper BT Light"/>
              </a:rPr>
              <a:t>waktu</a:t>
            </a:r>
            <a:r>
              <a:rPr lang="en-US" sz="2933" dirty="0">
                <a:solidFill>
                  <a:srgbClr val="000000"/>
                </a:solidFill>
                <a:latin typeface="Cooper BT Light"/>
              </a:rPr>
              <a:t> </a:t>
            </a:r>
            <a:r>
              <a:rPr lang="en-US" sz="2933" b="1" dirty="0">
                <a:solidFill>
                  <a:srgbClr val="000000"/>
                </a:solidFill>
                <a:latin typeface="Cooper BT Light"/>
              </a:rPr>
              <a:t>O(log2 </a:t>
            </a:r>
            <a:r>
              <a:rPr lang="en-US" sz="2933" b="1" dirty="0" err="1">
                <a:solidFill>
                  <a:srgbClr val="000000"/>
                </a:solidFill>
                <a:latin typeface="Cooper BT Light"/>
              </a:rPr>
              <a:t>log2</a:t>
            </a:r>
            <a:r>
              <a:rPr lang="en-US" sz="2933" b="1" dirty="0">
                <a:solidFill>
                  <a:srgbClr val="000000"/>
                </a:solidFill>
                <a:latin typeface="Cooper BT Light"/>
              </a:rPr>
              <a:t> n) </a:t>
            </a:r>
            <a:r>
              <a:rPr lang="en-US" sz="2933" dirty="0" err="1">
                <a:solidFill>
                  <a:srgbClr val="000000"/>
                </a:solidFill>
                <a:latin typeface="Cooper BT Light"/>
              </a:rPr>
              <a:t>dalam</a:t>
            </a:r>
            <a:r>
              <a:rPr lang="en-US" sz="2933" dirty="0">
                <a:solidFill>
                  <a:srgbClr val="000000"/>
                </a:solidFill>
                <a:latin typeface="Cooper BT Light"/>
              </a:rPr>
              <a:t> </a:t>
            </a:r>
            <a:r>
              <a:rPr lang="en-US" sz="2933" dirty="0" err="1">
                <a:solidFill>
                  <a:srgbClr val="000000"/>
                </a:solidFill>
                <a:latin typeface="Cooper BT Light"/>
              </a:rPr>
              <a:t>distribusi</a:t>
            </a:r>
            <a:r>
              <a:rPr lang="en-US" sz="2933" dirty="0">
                <a:solidFill>
                  <a:srgbClr val="000000"/>
                </a:solidFill>
                <a:latin typeface="Cooper BT Light"/>
              </a:rPr>
              <a:t> </a:t>
            </a:r>
            <a:r>
              <a:rPr lang="en-US" sz="2933" dirty="0" err="1">
                <a:solidFill>
                  <a:srgbClr val="000000"/>
                </a:solidFill>
                <a:latin typeface="Cooper BT Light"/>
              </a:rPr>
              <a:t>seragam</a:t>
            </a:r>
            <a:r>
              <a:rPr lang="en-US" sz="2933" dirty="0">
                <a:solidFill>
                  <a:srgbClr val="000000"/>
                </a:solidFill>
                <a:latin typeface="Cooper BT Light"/>
              </a:rPr>
              <a:t> dan </a:t>
            </a:r>
            <a:r>
              <a:rPr lang="en-US" sz="2933" b="1" dirty="0">
                <a:solidFill>
                  <a:srgbClr val="000000"/>
                </a:solidFill>
                <a:latin typeface="Cooper BT Light"/>
              </a:rPr>
              <a:t>O(log2 n) </a:t>
            </a:r>
            <a:r>
              <a:rPr lang="en-US" sz="2933" dirty="0" err="1">
                <a:solidFill>
                  <a:srgbClr val="000000"/>
                </a:solidFill>
                <a:latin typeface="Cooper BT Light"/>
              </a:rPr>
              <a:t>dalam</a:t>
            </a:r>
            <a:r>
              <a:rPr lang="en-US" sz="2933" dirty="0">
                <a:solidFill>
                  <a:srgbClr val="000000"/>
                </a:solidFill>
                <a:latin typeface="Cooper BT Light"/>
              </a:rPr>
              <a:t> </a:t>
            </a:r>
            <a:r>
              <a:rPr lang="en-US" sz="2933" dirty="0" err="1">
                <a:solidFill>
                  <a:srgbClr val="000000"/>
                </a:solidFill>
                <a:latin typeface="Cooper BT Light"/>
              </a:rPr>
              <a:t>distribusi</a:t>
            </a:r>
            <a:r>
              <a:rPr lang="en-US" sz="2933" dirty="0">
                <a:solidFill>
                  <a:srgbClr val="000000"/>
                </a:solidFill>
                <a:latin typeface="Cooper BT Light"/>
              </a:rPr>
              <a:t> non-</a:t>
            </a:r>
            <a:r>
              <a:rPr lang="en-US" sz="2933" dirty="0" err="1">
                <a:solidFill>
                  <a:srgbClr val="000000"/>
                </a:solidFill>
                <a:latin typeface="Cooper BT Light"/>
              </a:rPr>
              <a:t>seragam</a:t>
            </a:r>
            <a:r>
              <a:rPr lang="en-US" sz="2933" dirty="0">
                <a:solidFill>
                  <a:srgbClr val="000000"/>
                </a:solidFill>
                <a:latin typeface="Cooper BT Light"/>
              </a:rPr>
              <a:t>. </a:t>
            </a:r>
            <a:r>
              <a:rPr lang="en-US" sz="2933" dirty="0" err="1">
                <a:solidFill>
                  <a:srgbClr val="000000"/>
                </a:solidFill>
                <a:latin typeface="Cooper BT Light"/>
              </a:rPr>
              <a:t>Selain</a:t>
            </a:r>
            <a:r>
              <a:rPr lang="en-US" sz="2933" dirty="0">
                <a:solidFill>
                  <a:srgbClr val="000000"/>
                </a:solidFill>
                <a:latin typeface="Cooper BT Light"/>
              </a:rPr>
              <a:t> </a:t>
            </a:r>
            <a:r>
              <a:rPr lang="en-US" sz="2933" dirty="0" err="1">
                <a:solidFill>
                  <a:srgbClr val="000000"/>
                </a:solidFill>
                <a:latin typeface="Cooper BT Light"/>
              </a:rPr>
              <a:t>itu</a:t>
            </a:r>
            <a:r>
              <a:rPr lang="en-US" sz="2933" dirty="0">
                <a:solidFill>
                  <a:srgbClr val="000000"/>
                </a:solidFill>
                <a:latin typeface="Cooper BT Light"/>
              </a:rPr>
              <a:t>, </a:t>
            </a:r>
            <a:r>
              <a:rPr lang="en-US" sz="2933" dirty="0" err="1">
                <a:solidFill>
                  <a:srgbClr val="000000"/>
                </a:solidFill>
                <a:latin typeface="Cooper BT Light"/>
              </a:rPr>
              <a:t>metode</a:t>
            </a:r>
            <a:r>
              <a:rPr lang="en-US" sz="2933" dirty="0">
                <a:solidFill>
                  <a:srgbClr val="000000"/>
                </a:solidFill>
                <a:latin typeface="Cooper BT Light"/>
              </a:rPr>
              <a:t> </a:t>
            </a:r>
            <a:r>
              <a:rPr lang="en-US" sz="2933" dirty="0" err="1">
                <a:solidFill>
                  <a:srgbClr val="000000"/>
                </a:solidFill>
                <a:latin typeface="Cooper BT Light"/>
              </a:rPr>
              <a:t>ini</a:t>
            </a:r>
            <a:r>
              <a:rPr lang="en-US" sz="2933" dirty="0">
                <a:solidFill>
                  <a:srgbClr val="000000"/>
                </a:solidFill>
                <a:latin typeface="Cooper BT Light"/>
              </a:rPr>
              <a:t> juga </a:t>
            </a:r>
            <a:r>
              <a:rPr lang="en-US" sz="2933" dirty="0" err="1">
                <a:solidFill>
                  <a:srgbClr val="000000"/>
                </a:solidFill>
                <a:latin typeface="Cooper BT Light"/>
              </a:rPr>
              <a:t>mempertimbangkan</a:t>
            </a:r>
            <a:r>
              <a:rPr lang="en-US" sz="2933" dirty="0">
                <a:solidFill>
                  <a:srgbClr val="000000"/>
                </a:solidFill>
                <a:latin typeface="Cooper BT Light"/>
              </a:rPr>
              <a:t> </a:t>
            </a:r>
            <a:r>
              <a:rPr lang="en-US" sz="2933" dirty="0" err="1">
                <a:solidFill>
                  <a:srgbClr val="000000"/>
                </a:solidFill>
                <a:latin typeface="Cooper BT Light"/>
              </a:rPr>
              <a:t>bobot</a:t>
            </a:r>
            <a:r>
              <a:rPr lang="en-US" sz="2933" dirty="0">
                <a:solidFill>
                  <a:srgbClr val="000000"/>
                </a:solidFill>
                <a:latin typeface="Cooper BT Light"/>
              </a:rPr>
              <a:t> </a:t>
            </a:r>
            <a:r>
              <a:rPr lang="en-US" sz="2933" dirty="0" err="1">
                <a:solidFill>
                  <a:srgbClr val="000000"/>
                </a:solidFill>
                <a:latin typeface="Cooper BT Light"/>
              </a:rPr>
              <a:t>dalam</a:t>
            </a:r>
            <a:r>
              <a:rPr lang="en-US" sz="2933" dirty="0">
                <a:solidFill>
                  <a:srgbClr val="000000"/>
                </a:solidFill>
                <a:latin typeface="Cooper BT Light"/>
              </a:rPr>
              <a:t> </a:t>
            </a:r>
            <a:r>
              <a:rPr lang="en-US" sz="2933" dirty="0" err="1">
                <a:solidFill>
                  <a:srgbClr val="000000"/>
                </a:solidFill>
                <a:latin typeface="Cooper BT Light"/>
              </a:rPr>
              <a:t>perbandingan</a:t>
            </a:r>
            <a:r>
              <a:rPr lang="en-US" sz="2933" dirty="0">
                <a:solidFill>
                  <a:srgbClr val="000000"/>
                </a:solidFill>
                <a:latin typeface="Cooper BT Light"/>
              </a:rPr>
              <a:t> </a:t>
            </a:r>
            <a:r>
              <a:rPr lang="en-US" sz="2933" dirty="0" err="1">
                <a:solidFill>
                  <a:srgbClr val="000000"/>
                </a:solidFill>
                <a:latin typeface="Cooper BT Light"/>
              </a:rPr>
              <a:t>kemiripan</a:t>
            </a:r>
            <a:r>
              <a:rPr lang="en-US" sz="2933" dirty="0">
                <a:solidFill>
                  <a:srgbClr val="000000"/>
                </a:solidFill>
                <a:latin typeface="Cooper BT Light"/>
              </a:rPr>
              <a:t> </a:t>
            </a:r>
            <a:r>
              <a:rPr lang="en-US" sz="2933" dirty="0" err="1">
                <a:solidFill>
                  <a:srgbClr val="000000"/>
                </a:solidFill>
                <a:latin typeface="Cooper BT Light"/>
              </a:rPr>
              <a:t>menggunakan</a:t>
            </a:r>
            <a:r>
              <a:rPr lang="en-US" sz="2933" dirty="0">
                <a:solidFill>
                  <a:srgbClr val="000000"/>
                </a:solidFill>
                <a:latin typeface="Cooper BT Light"/>
              </a:rPr>
              <a:t> </a:t>
            </a:r>
            <a:r>
              <a:rPr lang="en-US" sz="2933" dirty="0" err="1">
                <a:solidFill>
                  <a:srgbClr val="000000"/>
                </a:solidFill>
                <a:latin typeface="Cooper BT Light"/>
              </a:rPr>
              <a:t>jarak</a:t>
            </a:r>
            <a:r>
              <a:rPr lang="en-US" sz="2933" dirty="0">
                <a:solidFill>
                  <a:srgbClr val="000000"/>
                </a:solidFill>
                <a:latin typeface="Cooper BT Light"/>
              </a:rPr>
              <a:t> Hamming. </a:t>
            </a:r>
            <a:r>
              <a:rPr lang="en-US" sz="2933" dirty="0" err="1">
                <a:solidFill>
                  <a:srgbClr val="000000"/>
                </a:solidFill>
                <a:latin typeface="Cooper BT Light"/>
              </a:rPr>
              <a:t>Studi</a:t>
            </a:r>
            <a:r>
              <a:rPr lang="en-US" sz="2933" dirty="0">
                <a:solidFill>
                  <a:srgbClr val="000000"/>
                </a:solidFill>
                <a:latin typeface="Cooper BT Light"/>
              </a:rPr>
              <a:t> </a:t>
            </a:r>
            <a:r>
              <a:rPr lang="en-US" sz="2933" dirty="0" err="1">
                <a:solidFill>
                  <a:srgbClr val="000000"/>
                </a:solidFill>
                <a:latin typeface="Cooper BT Light"/>
              </a:rPr>
              <a:t>ini</a:t>
            </a:r>
            <a:r>
              <a:rPr lang="en-US" sz="2933" dirty="0">
                <a:solidFill>
                  <a:srgbClr val="000000"/>
                </a:solidFill>
                <a:latin typeface="Cooper BT Light"/>
              </a:rPr>
              <a:t> juga </a:t>
            </a:r>
            <a:r>
              <a:rPr lang="en-US" sz="2933" dirty="0" err="1">
                <a:solidFill>
                  <a:srgbClr val="000000"/>
                </a:solidFill>
                <a:latin typeface="Cooper BT Light"/>
              </a:rPr>
              <a:t>membandingkan</a:t>
            </a:r>
            <a:r>
              <a:rPr lang="en-US" sz="2933" dirty="0">
                <a:solidFill>
                  <a:srgbClr val="000000"/>
                </a:solidFill>
                <a:latin typeface="Cooper BT Light"/>
              </a:rPr>
              <a:t> IBS </a:t>
            </a:r>
            <a:r>
              <a:rPr lang="en-US" sz="2933" dirty="0" err="1">
                <a:solidFill>
                  <a:srgbClr val="000000"/>
                </a:solidFill>
                <a:latin typeface="Cooper BT Light"/>
              </a:rPr>
              <a:t>dengan</a:t>
            </a:r>
            <a:r>
              <a:rPr lang="en-US" sz="2933" dirty="0">
                <a:solidFill>
                  <a:srgbClr val="000000"/>
                </a:solidFill>
                <a:latin typeface="Cooper BT Light"/>
              </a:rPr>
              <a:t> </a:t>
            </a:r>
            <a:r>
              <a:rPr lang="en-US" sz="2933" dirty="0" err="1">
                <a:solidFill>
                  <a:srgbClr val="000000"/>
                </a:solidFill>
                <a:latin typeface="Cooper BT Light"/>
              </a:rPr>
              <a:t>metode</a:t>
            </a:r>
            <a:r>
              <a:rPr lang="en-US" sz="2933" dirty="0">
                <a:solidFill>
                  <a:srgbClr val="000000"/>
                </a:solidFill>
                <a:latin typeface="Cooper BT Light"/>
              </a:rPr>
              <a:t> </a:t>
            </a:r>
            <a:r>
              <a:rPr lang="en-US" sz="2933" dirty="0" err="1">
                <a:solidFill>
                  <a:srgbClr val="000000"/>
                </a:solidFill>
                <a:latin typeface="Cooper BT Light"/>
              </a:rPr>
              <a:t>klasik</a:t>
            </a:r>
            <a:r>
              <a:rPr lang="en-US" sz="2933" dirty="0">
                <a:solidFill>
                  <a:srgbClr val="000000"/>
                </a:solidFill>
                <a:latin typeface="Cooper BT Light"/>
              </a:rPr>
              <a:t> dan </a:t>
            </a:r>
            <a:r>
              <a:rPr lang="en-US" sz="2933" dirty="0" err="1">
                <a:solidFill>
                  <a:srgbClr val="000000"/>
                </a:solidFill>
                <a:latin typeface="Cooper BT Light"/>
              </a:rPr>
              <a:t>canggih</a:t>
            </a:r>
            <a:r>
              <a:rPr lang="en-US" sz="2933" dirty="0">
                <a:solidFill>
                  <a:srgbClr val="000000"/>
                </a:solidFill>
                <a:latin typeface="Cooper BT Light"/>
              </a:rPr>
              <a:t> </a:t>
            </a:r>
            <a:r>
              <a:rPr lang="en-US" sz="2933" dirty="0" err="1">
                <a:solidFill>
                  <a:srgbClr val="000000"/>
                </a:solidFill>
                <a:latin typeface="Cooper BT Light"/>
              </a:rPr>
              <a:t>dalam</a:t>
            </a:r>
            <a:r>
              <a:rPr lang="en-US" sz="2933" dirty="0">
                <a:solidFill>
                  <a:srgbClr val="000000"/>
                </a:solidFill>
                <a:latin typeface="Cooper BT Light"/>
              </a:rPr>
              <a:t> </a:t>
            </a:r>
            <a:r>
              <a:rPr lang="en-US" sz="2933" dirty="0" err="1">
                <a:solidFill>
                  <a:srgbClr val="000000"/>
                </a:solidFill>
                <a:latin typeface="Cooper BT Light"/>
              </a:rPr>
              <a:t>deteksi</a:t>
            </a:r>
            <a:r>
              <a:rPr lang="en-US" sz="2933" dirty="0">
                <a:solidFill>
                  <a:srgbClr val="000000"/>
                </a:solidFill>
                <a:latin typeface="Cooper BT Light"/>
              </a:rPr>
              <a:t> </a:t>
            </a:r>
            <a:r>
              <a:rPr lang="en-US" sz="2933" dirty="0" err="1">
                <a:solidFill>
                  <a:srgbClr val="000000"/>
                </a:solidFill>
                <a:latin typeface="Cooper BT Light"/>
              </a:rPr>
              <a:t>kemiripan</a:t>
            </a:r>
            <a:r>
              <a:rPr lang="en-US" sz="2933" dirty="0">
                <a:solidFill>
                  <a:srgbClr val="000000"/>
                </a:solidFill>
                <a:latin typeface="Cooper BT Light"/>
              </a:rPr>
              <a:t> </a:t>
            </a:r>
            <a:r>
              <a:rPr lang="en-US" sz="2933" dirty="0" err="1">
                <a:solidFill>
                  <a:srgbClr val="000000"/>
                </a:solidFill>
                <a:latin typeface="Cooper BT Light"/>
              </a:rPr>
              <a:t>kode</a:t>
            </a:r>
            <a:r>
              <a:rPr lang="en-US" sz="2933" dirty="0">
                <a:solidFill>
                  <a:srgbClr val="000000"/>
                </a:solidFill>
                <a:latin typeface="Cooper BT Light"/>
              </a:rPr>
              <a:t>. </a:t>
            </a:r>
            <a:r>
              <a:rPr lang="en-US" sz="2933" dirty="0" err="1">
                <a:solidFill>
                  <a:srgbClr val="000000"/>
                </a:solidFill>
                <a:latin typeface="Cooper BT Light"/>
              </a:rPr>
              <a:t>Dengan</a:t>
            </a:r>
            <a:r>
              <a:rPr lang="en-US" sz="2933" dirty="0">
                <a:solidFill>
                  <a:srgbClr val="000000"/>
                </a:solidFill>
                <a:latin typeface="Cooper BT Light"/>
              </a:rPr>
              <a:t> </a:t>
            </a:r>
            <a:r>
              <a:rPr lang="en-US" sz="2933" dirty="0" err="1">
                <a:solidFill>
                  <a:srgbClr val="000000"/>
                </a:solidFill>
                <a:latin typeface="Cooper BT Light"/>
              </a:rPr>
              <a:t>demikian</a:t>
            </a:r>
            <a:r>
              <a:rPr lang="en-US" sz="2933" dirty="0">
                <a:solidFill>
                  <a:srgbClr val="000000"/>
                </a:solidFill>
                <a:latin typeface="Cooper BT Light"/>
              </a:rPr>
              <a:t>, Binary Search Algorithm, </a:t>
            </a:r>
            <a:r>
              <a:rPr lang="en-US" sz="2933" dirty="0" err="1">
                <a:solidFill>
                  <a:srgbClr val="000000"/>
                </a:solidFill>
                <a:latin typeface="Cooper BT Light"/>
              </a:rPr>
              <a:t>khususnya</a:t>
            </a:r>
            <a:r>
              <a:rPr lang="en-US" sz="2933" dirty="0">
                <a:solidFill>
                  <a:srgbClr val="000000"/>
                </a:solidFill>
                <a:latin typeface="Cooper BT Light"/>
              </a:rPr>
              <a:t> Interpolated Binary Search, </a:t>
            </a:r>
            <a:r>
              <a:rPr lang="en-US" sz="2933" dirty="0" err="1">
                <a:solidFill>
                  <a:srgbClr val="000000"/>
                </a:solidFill>
                <a:latin typeface="Cooper BT Light"/>
              </a:rPr>
              <a:t>menawarkan</a:t>
            </a:r>
            <a:r>
              <a:rPr lang="en-US" sz="2933" dirty="0">
                <a:solidFill>
                  <a:srgbClr val="000000"/>
                </a:solidFill>
                <a:latin typeface="Cooper BT Light"/>
              </a:rPr>
              <a:t> </a:t>
            </a:r>
            <a:r>
              <a:rPr lang="en-US" sz="2933" dirty="0" err="1">
                <a:solidFill>
                  <a:srgbClr val="000000"/>
                </a:solidFill>
                <a:latin typeface="Cooper BT Light"/>
              </a:rPr>
              <a:t>potensi</a:t>
            </a:r>
            <a:r>
              <a:rPr lang="en-US" sz="2933" dirty="0">
                <a:solidFill>
                  <a:srgbClr val="000000"/>
                </a:solidFill>
                <a:latin typeface="Cooper BT Light"/>
              </a:rPr>
              <a:t> yang </a:t>
            </a:r>
            <a:r>
              <a:rPr lang="en-US" sz="2933" dirty="0" err="1">
                <a:solidFill>
                  <a:srgbClr val="000000"/>
                </a:solidFill>
                <a:latin typeface="Cooper BT Light"/>
              </a:rPr>
              <a:t>signifikan</a:t>
            </a:r>
            <a:r>
              <a:rPr lang="en-US" sz="2933" dirty="0">
                <a:solidFill>
                  <a:srgbClr val="000000"/>
                </a:solidFill>
                <a:latin typeface="Cooper BT Light"/>
              </a:rPr>
              <a:t> </a:t>
            </a:r>
            <a:r>
              <a:rPr lang="en-US" sz="2933" dirty="0" err="1">
                <a:solidFill>
                  <a:srgbClr val="000000"/>
                </a:solidFill>
                <a:latin typeface="Cooper BT Light"/>
              </a:rPr>
              <a:t>dalam</a:t>
            </a:r>
            <a:r>
              <a:rPr lang="en-US" sz="2933" dirty="0">
                <a:solidFill>
                  <a:srgbClr val="000000"/>
                </a:solidFill>
                <a:latin typeface="Cooper BT Light"/>
              </a:rPr>
              <a:t> </a:t>
            </a:r>
            <a:r>
              <a:rPr lang="en-US" sz="2933" dirty="0" err="1">
                <a:solidFill>
                  <a:srgbClr val="000000"/>
                </a:solidFill>
                <a:latin typeface="Cooper BT Light"/>
              </a:rPr>
              <a:t>pengembangan</a:t>
            </a:r>
            <a:r>
              <a:rPr lang="en-US" sz="2933" dirty="0">
                <a:solidFill>
                  <a:srgbClr val="000000"/>
                </a:solidFill>
                <a:latin typeface="Cooper BT Light"/>
              </a:rPr>
              <a:t> </a:t>
            </a:r>
            <a:r>
              <a:rPr lang="en-US" sz="2933" dirty="0" err="1">
                <a:solidFill>
                  <a:srgbClr val="000000"/>
                </a:solidFill>
                <a:latin typeface="Cooper BT Light"/>
              </a:rPr>
              <a:t>algoritma</a:t>
            </a:r>
            <a:r>
              <a:rPr lang="en-US" sz="2933" dirty="0">
                <a:solidFill>
                  <a:srgbClr val="000000"/>
                </a:solidFill>
                <a:latin typeface="Cooper BT Light"/>
              </a:rPr>
              <a:t> </a:t>
            </a:r>
            <a:r>
              <a:rPr lang="en-US" sz="2933" dirty="0" err="1">
                <a:solidFill>
                  <a:srgbClr val="000000"/>
                </a:solidFill>
                <a:latin typeface="Cooper BT Light"/>
              </a:rPr>
              <a:t>pencarian</a:t>
            </a:r>
            <a:r>
              <a:rPr lang="en-US" sz="2933" dirty="0">
                <a:solidFill>
                  <a:srgbClr val="000000"/>
                </a:solidFill>
                <a:latin typeface="Cooper BT Light"/>
              </a:rPr>
              <a:t> yang </a:t>
            </a:r>
            <a:r>
              <a:rPr lang="en-US" sz="2933" dirty="0" err="1">
                <a:solidFill>
                  <a:srgbClr val="000000"/>
                </a:solidFill>
                <a:latin typeface="Cooper BT Light"/>
              </a:rPr>
              <a:t>efisien</a:t>
            </a:r>
            <a:r>
              <a:rPr lang="en-US" sz="2933" dirty="0">
                <a:solidFill>
                  <a:srgbClr val="000000"/>
                </a:solidFill>
                <a:latin typeface="Cooper BT Light"/>
              </a:rPr>
              <a:t>.</a:t>
            </a:r>
          </a:p>
          <a:p>
            <a:pPr>
              <a:lnSpc>
                <a:spcPts val="3028"/>
              </a:lnSpc>
            </a:pPr>
            <a:endParaRPr lang="en-US" sz="2933" dirty="0">
              <a:solidFill>
                <a:srgbClr val="000000"/>
              </a:solidFill>
              <a:latin typeface="Cooper BT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4899631">
            <a:off x="8352238" y="2767935"/>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3986174">
            <a:off x="9207519" y="3332606"/>
            <a:ext cx="12639279" cy="11283429"/>
          </a:xfrm>
          <a:custGeom>
            <a:avLst/>
            <a:gdLst/>
            <a:ahLst/>
            <a:cxnLst/>
            <a:rect l="l" t="t" r="r" b="b"/>
            <a:pathLst>
              <a:path w="12639279" h="11283429">
                <a:moveTo>
                  <a:pt x="0" y="0"/>
                </a:moveTo>
                <a:lnTo>
                  <a:pt x="12639279" y="0"/>
                </a:lnTo>
                <a:lnTo>
                  <a:pt x="12639279" y="11283430"/>
                </a:lnTo>
                <a:lnTo>
                  <a:pt x="0" y="1128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4" name="Freeform 4"/>
          <p:cNvSpPr/>
          <p:nvPr/>
        </p:nvSpPr>
        <p:spPr>
          <a:xfrm rot="5739487">
            <a:off x="-5668850" y="-2912503"/>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6">
              <a:extLst>
                <a:ext uri="{96DAC541-7B7A-43D3-8B79-37D633B846F1}">
                  <asvg:svgBlip xmlns:asvg="http://schemas.microsoft.com/office/drawing/2016/SVG/main" r:embed="rId7"/>
                </a:ext>
              </a:extLst>
            </a:blip>
            <a:stretch>
              <a:fillRect t="-16573" r="-364"/>
            </a:stretch>
          </a:blipFill>
        </p:spPr>
        <p:txBody>
          <a:bodyPr/>
          <a:lstStyle/>
          <a:p>
            <a:endParaRPr lang="en-ID"/>
          </a:p>
        </p:txBody>
      </p:sp>
      <p:sp>
        <p:nvSpPr>
          <p:cNvPr id="5" name="TextBox 5"/>
          <p:cNvSpPr txBox="1"/>
          <p:nvPr/>
        </p:nvSpPr>
        <p:spPr>
          <a:xfrm>
            <a:off x="4037013" y="3291274"/>
            <a:ext cx="10213974" cy="2085083"/>
          </a:xfrm>
          <a:prstGeom prst="rect">
            <a:avLst/>
          </a:prstGeom>
        </p:spPr>
        <p:txBody>
          <a:bodyPr lIns="0" tIns="0" rIns="0" bIns="0" rtlCol="0" anchor="t">
            <a:spAutoFit/>
          </a:bodyPr>
          <a:lstStyle/>
          <a:p>
            <a:pPr>
              <a:lnSpc>
                <a:spcPts val="17091"/>
              </a:lnSpc>
              <a:spcBef>
                <a:spcPct val="0"/>
              </a:spcBef>
            </a:pPr>
            <a:r>
              <a:rPr lang="en-US" sz="12208">
                <a:solidFill>
                  <a:srgbClr val="000000"/>
                </a:solidFill>
                <a:latin typeface="Loubag Semi-Bold"/>
              </a:rPr>
              <a:t>THANK YOU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TextBox 2"/>
          <p:cNvSpPr txBox="1"/>
          <p:nvPr/>
        </p:nvSpPr>
        <p:spPr>
          <a:xfrm>
            <a:off x="4472205" y="838200"/>
            <a:ext cx="10233776" cy="1732367"/>
          </a:xfrm>
          <a:prstGeom prst="rect">
            <a:avLst/>
          </a:prstGeom>
        </p:spPr>
        <p:txBody>
          <a:bodyPr lIns="0" tIns="0" rIns="0" bIns="0" rtlCol="0" anchor="t">
            <a:spAutoFit/>
          </a:bodyPr>
          <a:lstStyle/>
          <a:p>
            <a:pPr algn="ctr">
              <a:lnSpc>
                <a:spcPts val="14240"/>
              </a:lnSpc>
              <a:spcBef>
                <a:spcPct val="0"/>
              </a:spcBef>
            </a:pPr>
            <a:r>
              <a:rPr lang="en-US" sz="10171">
                <a:solidFill>
                  <a:srgbClr val="000000"/>
                </a:solidFill>
                <a:latin typeface="Loubag Semi-Bold"/>
              </a:rPr>
              <a:t>Linked list</a:t>
            </a:r>
          </a:p>
        </p:txBody>
      </p:sp>
      <p:sp>
        <p:nvSpPr>
          <p:cNvPr id="3" name="TextBox 3"/>
          <p:cNvSpPr txBox="1"/>
          <p:nvPr/>
        </p:nvSpPr>
        <p:spPr>
          <a:xfrm>
            <a:off x="1196435" y="2771458"/>
            <a:ext cx="16062865" cy="5028398"/>
          </a:xfrm>
          <a:prstGeom prst="rect">
            <a:avLst/>
          </a:prstGeom>
        </p:spPr>
        <p:txBody>
          <a:bodyPr lIns="0" tIns="0" rIns="0" bIns="0" rtlCol="0" anchor="t">
            <a:spAutoFit/>
          </a:bodyPr>
          <a:lstStyle/>
          <a:p>
            <a:pPr algn="ctr">
              <a:lnSpc>
                <a:spcPts val="6747"/>
              </a:lnSpc>
            </a:pPr>
            <a:r>
              <a:rPr lang="en-US" sz="3992" dirty="0" err="1">
                <a:solidFill>
                  <a:srgbClr val="000000"/>
                </a:solidFill>
                <a:latin typeface="Loubag Thin"/>
              </a:rPr>
              <a:t>Untuk</a:t>
            </a:r>
            <a:r>
              <a:rPr lang="en-US" sz="3992" dirty="0">
                <a:solidFill>
                  <a:srgbClr val="000000"/>
                </a:solidFill>
                <a:latin typeface="Loubag Thin"/>
              </a:rPr>
              <a:t> </a:t>
            </a:r>
            <a:r>
              <a:rPr lang="en-US" sz="3992" dirty="0" err="1">
                <a:solidFill>
                  <a:srgbClr val="000000"/>
                </a:solidFill>
                <a:latin typeface="Loubag Thin"/>
              </a:rPr>
              <a:t>melakukan</a:t>
            </a:r>
            <a:r>
              <a:rPr lang="en-US" sz="3992" dirty="0">
                <a:solidFill>
                  <a:srgbClr val="000000"/>
                </a:solidFill>
                <a:latin typeface="Loubag Thin"/>
              </a:rPr>
              <a:t> </a:t>
            </a:r>
            <a:r>
              <a:rPr lang="en-US" sz="3992" dirty="0" err="1">
                <a:solidFill>
                  <a:srgbClr val="000000"/>
                </a:solidFill>
                <a:latin typeface="Loubag Thin"/>
              </a:rPr>
              <a:t>pengindeksan</a:t>
            </a:r>
            <a:r>
              <a:rPr lang="en-US" sz="3992" dirty="0">
                <a:solidFill>
                  <a:srgbClr val="000000"/>
                </a:solidFill>
                <a:latin typeface="Loubag Thin"/>
              </a:rPr>
              <a:t> </a:t>
            </a:r>
            <a:r>
              <a:rPr lang="en-US" sz="3992" dirty="0" err="1">
                <a:solidFill>
                  <a:srgbClr val="000000"/>
                </a:solidFill>
                <a:latin typeface="Loubag Thin"/>
              </a:rPr>
              <a:t>dalam</a:t>
            </a:r>
            <a:r>
              <a:rPr lang="en-US" sz="3992" dirty="0">
                <a:solidFill>
                  <a:srgbClr val="000000"/>
                </a:solidFill>
                <a:latin typeface="Loubag Thin"/>
              </a:rPr>
              <a:t> Linked List, </a:t>
            </a:r>
            <a:r>
              <a:rPr lang="en-US" sz="3992" dirty="0" err="1">
                <a:solidFill>
                  <a:srgbClr val="000000"/>
                </a:solidFill>
                <a:latin typeface="Loubag Thin"/>
              </a:rPr>
              <a:t>perlu</a:t>
            </a:r>
            <a:r>
              <a:rPr lang="en-US" sz="3992" dirty="0">
                <a:solidFill>
                  <a:srgbClr val="000000"/>
                </a:solidFill>
                <a:latin typeface="Loubag Thin"/>
              </a:rPr>
              <a:t> </a:t>
            </a:r>
            <a:r>
              <a:rPr lang="en-US" sz="3992" dirty="0" err="1">
                <a:solidFill>
                  <a:srgbClr val="000000"/>
                </a:solidFill>
                <a:latin typeface="Loubag Thin"/>
              </a:rPr>
              <a:t>membuat</a:t>
            </a:r>
            <a:r>
              <a:rPr lang="en-US" sz="3992" dirty="0">
                <a:solidFill>
                  <a:srgbClr val="000000"/>
                </a:solidFill>
                <a:latin typeface="Loubag Thin"/>
              </a:rPr>
              <a:t> </a:t>
            </a:r>
            <a:r>
              <a:rPr lang="en-US" sz="3992" dirty="0" err="1">
                <a:solidFill>
                  <a:srgbClr val="000000"/>
                </a:solidFill>
                <a:latin typeface="Loubag Thin"/>
              </a:rPr>
              <a:t>sebuah</a:t>
            </a:r>
            <a:r>
              <a:rPr lang="en-US" sz="3992" dirty="0">
                <a:solidFill>
                  <a:srgbClr val="000000"/>
                </a:solidFill>
                <a:latin typeface="Loubag Thin"/>
              </a:rPr>
              <a:t> array pointer </a:t>
            </a:r>
            <a:r>
              <a:rPr lang="en-US" sz="3992" dirty="0" err="1">
                <a:solidFill>
                  <a:srgbClr val="000000"/>
                </a:solidFill>
                <a:latin typeface="Loubag Thin"/>
              </a:rPr>
              <a:t>tambahan</a:t>
            </a:r>
            <a:r>
              <a:rPr lang="en-US" sz="3992" dirty="0">
                <a:solidFill>
                  <a:srgbClr val="000000"/>
                </a:solidFill>
                <a:latin typeface="Loubag Thin"/>
              </a:rPr>
              <a:t> </a:t>
            </a:r>
            <a:r>
              <a:rPr lang="en-US" sz="3992" dirty="0" err="1">
                <a:solidFill>
                  <a:srgbClr val="000000"/>
                </a:solidFill>
                <a:latin typeface="Loubag Thin"/>
              </a:rPr>
              <a:t>dengan</a:t>
            </a:r>
            <a:r>
              <a:rPr lang="en-US" sz="3992" dirty="0">
                <a:solidFill>
                  <a:srgbClr val="000000"/>
                </a:solidFill>
                <a:latin typeface="Loubag Thin"/>
              </a:rPr>
              <a:t> </a:t>
            </a:r>
            <a:r>
              <a:rPr lang="en-US" sz="3992" dirty="0" err="1">
                <a:solidFill>
                  <a:srgbClr val="000000"/>
                </a:solidFill>
                <a:latin typeface="Loubag Thin"/>
              </a:rPr>
              <a:t>ukuran</a:t>
            </a:r>
            <a:r>
              <a:rPr lang="en-US" sz="3992" dirty="0">
                <a:solidFill>
                  <a:srgbClr val="000000"/>
                </a:solidFill>
                <a:latin typeface="Loubag Thin"/>
              </a:rPr>
              <a:t> </a:t>
            </a:r>
            <a:r>
              <a:rPr lang="en-US" sz="3992" dirty="0" err="1">
                <a:solidFill>
                  <a:srgbClr val="000000"/>
                </a:solidFill>
                <a:latin typeface="Loubag Thin"/>
              </a:rPr>
              <a:t>sama</a:t>
            </a:r>
            <a:r>
              <a:rPr lang="en-US" sz="3992" dirty="0">
                <a:solidFill>
                  <a:srgbClr val="000000"/>
                </a:solidFill>
                <a:latin typeface="Loubag Thin"/>
              </a:rPr>
              <a:t> </a:t>
            </a:r>
            <a:r>
              <a:rPr lang="en-US" sz="3992" dirty="0" err="1">
                <a:solidFill>
                  <a:srgbClr val="000000"/>
                </a:solidFill>
                <a:latin typeface="Loubag Thin"/>
              </a:rPr>
              <a:t>seperti</a:t>
            </a:r>
            <a:r>
              <a:rPr lang="en-US" sz="3992" dirty="0">
                <a:solidFill>
                  <a:srgbClr val="000000"/>
                </a:solidFill>
                <a:latin typeface="Loubag Thin"/>
              </a:rPr>
              <a:t> linked list yang </a:t>
            </a:r>
            <a:r>
              <a:rPr lang="en-US" sz="3992" dirty="0" err="1">
                <a:solidFill>
                  <a:srgbClr val="000000"/>
                </a:solidFill>
                <a:latin typeface="Loubag Thin"/>
              </a:rPr>
              <a:t>akan</a:t>
            </a:r>
            <a:r>
              <a:rPr lang="en-US" sz="3992" dirty="0">
                <a:solidFill>
                  <a:srgbClr val="000000"/>
                </a:solidFill>
                <a:latin typeface="Loubag Thin"/>
              </a:rPr>
              <a:t> </a:t>
            </a:r>
            <a:r>
              <a:rPr lang="en-US" sz="3992" dirty="0" err="1">
                <a:solidFill>
                  <a:srgbClr val="000000"/>
                </a:solidFill>
                <a:latin typeface="Loubag Thin"/>
              </a:rPr>
              <a:t>menyimpan</a:t>
            </a:r>
            <a:r>
              <a:rPr lang="en-US" sz="3992" dirty="0">
                <a:solidFill>
                  <a:srgbClr val="000000"/>
                </a:solidFill>
                <a:latin typeface="Loubag Thin"/>
              </a:rPr>
              <a:t> </a:t>
            </a:r>
            <a:r>
              <a:rPr lang="en-US" sz="3992" dirty="0" err="1">
                <a:solidFill>
                  <a:srgbClr val="000000"/>
                </a:solidFill>
                <a:latin typeface="Loubag Thin"/>
              </a:rPr>
              <a:t>alamat</a:t>
            </a:r>
            <a:r>
              <a:rPr lang="en-US" sz="3992" dirty="0">
                <a:solidFill>
                  <a:srgbClr val="000000"/>
                </a:solidFill>
                <a:latin typeface="Loubag Thin"/>
              </a:rPr>
              <a:t> </a:t>
            </a:r>
            <a:r>
              <a:rPr lang="en-US" sz="3992" dirty="0" err="1">
                <a:solidFill>
                  <a:srgbClr val="000000"/>
                </a:solidFill>
                <a:latin typeface="Loubag Thin"/>
              </a:rPr>
              <a:t>dari</a:t>
            </a:r>
            <a:r>
              <a:rPr lang="en-US" sz="3992" dirty="0">
                <a:solidFill>
                  <a:srgbClr val="000000"/>
                </a:solidFill>
                <a:latin typeface="Loubag Thin"/>
              </a:rPr>
              <a:t> </a:t>
            </a:r>
            <a:r>
              <a:rPr lang="en-US" sz="3992" dirty="0" err="1">
                <a:solidFill>
                  <a:srgbClr val="000000"/>
                </a:solidFill>
                <a:latin typeface="Loubag Thin"/>
              </a:rPr>
              <a:t>setiap</a:t>
            </a:r>
            <a:r>
              <a:rPr lang="en-US" sz="3992" dirty="0">
                <a:solidFill>
                  <a:srgbClr val="000000"/>
                </a:solidFill>
                <a:latin typeface="Loubag Thin"/>
              </a:rPr>
              <a:t> node yang </a:t>
            </a:r>
            <a:r>
              <a:rPr lang="en-US" sz="3992" dirty="0" err="1">
                <a:solidFill>
                  <a:srgbClr val="000000"/>
                </a:solidFill>
                <a:latin typeface="Loubag Thin"/>
              </a:rPr>
              <a:t>sesuai</a:t>
            </a:r>
            <a:r>
              <a:rPr lang="en-US" sz="3992" dirty="0">
                <a:solidFill>
                  <a:srgbClr val="000000"/>
                </a:solidFill>
                <a:latin typeface="Loubag Thin"/>
              </a:rPr>
              <a:t> </a:t>
            </a:r>
            <a:r>
              <a:rPr lang="en-US" sz="3992" dirty="0" err="1">
                <a:solidFill>
                  <a:srgbClr val="000000"/>
                </a:solidFill>
                <a:latin typeface="Loubag Thin"/>
              </a:rPr>
              <a:t>dalam</a:t>
            </a:r>
            <a:r>
              <a:rPr lang="en-US" sz="3992" dirty="0">
                <a:solidFill>
                  <a:srgbClr val="000000"/>
                </a:solidFill>
                <a:latin typeface="Loubag Thin"/>
              </a:rPr>
              <a:t> linked list. </a:t>
            </a:r>
            <a:r>
              <a:rPr lang="en-US" sz="3992" dirty="0" err="1">
                <a:solidFill>
                  <a:srgbClr val="000000"/>
                </a:solidFill>
                <a:latin typeface="Loubag Thin"/>
              </a:rPr>
              <a:t>Dengan</a:t>
            </a:r>
            <a:r>
              <a:rPr lang="en-US" sz="3992" dirty="0">
                <a:solidFill>
                  <a:srgbClr val="000000"/>
                </a:solidFill>
                <a:latin typeface="Loubag Thin"/>
              </a:rPr>
              <a:t> </a:t>
            </a:r>
            <a:r>
              <a:rPr lang="en-US" sz="3992" dirty="0" err="1">
                <a:solidFill>
                  <a:srgbClr val="000000"/>
                </a:solidFill>
                <a:latin typeface="Loubag Thin"/>
              </a:rPr>
              <a:t>menggunakan</a:t>
            </a:r>
            <a:r>
              <a:rPr lang="en-US" sz="3992" dirty="0">
                <a:solidFill>
                  <a:srgbClr val="000000"/>
                </a:solidFill>
                <a:latin typeface="Loubag Thin"/>
              </a:rPr>
              <a:t> array pointer, </a:t>
            </a:r>
            <a:r>
              <a:rPr lang="en-US" sz="3992" dirty="0" err="1">
                <a:solidFill>
                  <a:srgbClr val="000000"/>
                </a:solidFill>
                <a:latin typeface="Loubag Thin"/>
              </a:rPr>
              <a:t>kita</a:t>
            </a:r>
            <a:r>
              <a:rPr lang="en-US" sz="3992" dirty="0">
                <a:solidFill>
                  <a:srgbClr val="000000"/>
                </a:solidFill>
                <a:latin typeface="Loubag Thin"/>
              </a:rPr>
              <a:t> </a:t>
            </a:r>
            <a:r>
              <a:rPr lang="en-US" sz="3992" dirty="0" err="1">
                <a:solidFill>
                  <a:srgbClr val="000000"/>
                </a:solidFill>
                <a:latin typeface="Loubag Thin"/>
              </a:rPr>
              <a:t>dapat</a:t>
            </a:r>
            <a:r>
              <a:rPr lang="en-US" sz="3992" dirty="0">
                <a:solidFill>
                  <a:srgbClr val="000000"/>
                </a:solidFill>
                <a:latin typeface="Loubag Thin"/>
              </a:rPr>
              <a:t> </a:t>
            </a:r>
            <a:r>
              <a:rPr lang="en-US" sz="3992" dirty="0" err="1">
                <a:solidFill>
                  <a:srgbClr val="000000"/>
                </a:solidFill>
                <a:latin typeface="Loubag Thin"/>
              </a:rPr>
              <a:t>menuju</a:t>
            </a:r>
            <a:r>
              <a:rPr lang="en-US" sz="3992" dirty="0">
                <a:solidFill>
                  <a:srgbClr val="000000"/>
                </a:solidFill>
                <a:latin typeface="Loubag Thin"/>
              </a:rPr>
              <a:t> </a:t>
            </a:r>
            <a:r>
              <a:rPr lang="en-US" sz="3992" dirty="0" err="1">
                <a:solidFill>
                  <a:srgbClr val="000000"/>
                </a:solidFill>
                <a:latin typeface="Loubag Thin"/>
              </a:rPr>
              <a:t>ke</a:t>
            </a:r>
            <a:r>
              <a:rPr lang="en-US" sz="3992" dirty="0">
                <a:solidFill>
                  <a:srgbClr val="000000"/>
                </a:solidFill>
                <a:latin typeface="Loubag Thin"/>
              </a:rPr>
              <a:t> node </a:t>
            </a:r>
            <a:r>
              <a:rPr lang="en-US" sz="3992" dirty="0" err="1">
                <a:solidFill>
                  <a:srgbClr val="000000"/>
                </a:solidFill>
                <a:latin typeface="Loubag Thin"/>
              </a:rPr>
              <a:t>apa</a:t>
            </a:r>
            <a:r>
              <a:rPr lang="en-US" sz="3992" dirty="0">
                <a:solidFill>
                  <a:srgbClr val="000000"/>
                </a:solidFill>
                <a:latin typeface="Loubag Thin"/>
              </a:rPr>
              <a:t> pun </a:t>
            </a:r>
            <a:r>
              <a:rPr lang="en-US" sz="3992" dirty="0" err="1">
                <a:solidFill>
                  <a:srgbClr val="000000"/>
                </a:solidFill>
                <a:latin typeface="Loubag Thin"/>
              </a:rPr>
              <a:t>dengan</a:t>
            </a:r>
            <a:r>
              <a:rPr lang="en-US" sz="3992" dirty="0">
                <a:solidFill>
                  <a:srgbClr val="000000"/>
                </a:solidFill>
                <a:latin typeface="Loubag Thin"/>
              </a:rPr>
              <a:t> </a:t>
            </a:r>
            <a:r>
              <a:rPr lang="en-US" sz="3992" dirty="0" err="1">
                <a:solidFill>
                  <a:srgbClr val="000000"/>
                </a:solidFill>
                <a:latin typeface="Loubag Thin"/>
              </a:rPr>
              <a:t>kompleksitas</a:t>
            </a:r>
            <a:r>
              <a:rPr lang="en-US" sz="3992" dirty="0">
                <a:solidFill>
                  <a:srgbClr val="000000"/>
                </a:solidFill>
                <a:latin typeface="Loubag Thin"/>
              </a:rPr>
              <a:t> </a:t>
            </a:r>
            <a:r>
              <a:rPr lang="en-US" sz="3992" dirty="0" err="1">
                <a:solidFill>
                  <a:srgbClr val="000000"/>
                </a:solidFill>
                <a:latin typeface="Loubag Thin"/>
              </a:rPr>
              <a:t>waktu</a:t>
            </a:r>
            <a:r>
              <a:rPr lang="en-US" sz="3992" dirty="0">
                <a:solidFill>
                  <a:srgbClr val="000000"/>
                </a:solidFill>
                <a:latin typeface="Loubag Thin"/>
              </a:rPr>
              <a:t> O(1). </a:t>
            </a:r>
            <a:r>
              <a:rPr lang="en-US" sz="3992" dirty="0" err="1">
                <a:solidFill>
                  <a:srgbClr val="000000"/>
                </a:solidFill>
                <a:latin typeface="Loubag Thin"/>
              </a:rPr>
              <a:t>dalam</a:t>
            </a:r>
            <a:r>
              <a:rPr lang="en-US" sz="3992" dirty="0">
                <a:solidFill>
                  <a:srgbClr val="000000"/>
                </a:solidFill>
                <a:latin typeface="Loubag Thin"/>
              </a:rPr>
              <a:t> Linked List.</a:t>
            </a:r>
          </a:p>
        </p:txBody>
      </p:sp>
      <p:sp>
        <p:nvSpPr>
          <p:cNvPr id="4" name="Freeform 4"/>
          <p:cNvSpPr/>
          <p:nvPr/>
        </p:nvSpPr>
        <p:spPr>
          <a:xfrm rot="-306770">
            <a:off x="-4494783" y="2987479"/>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5" name="Freeform 5"/>
          <p:cNvSpPr/>
          <p:nvPr/>
        </p:nvSpPr>
        <p:spPr>
          <a:xfrm>
            <a:off x="-6012034" y="3683538"/>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D"/>
          </a:p>
        </p:txBody>
      </p:sp>
      <p:sp>
        <p:nvSpPr>
          <p:cNvPr id="6" name="Freeform 6"/>
          <p:cNvSpPr/>
          <p:nvPr/>
        </p:nvSpPr>
        <p:spPr>
          <a:xfrm rot="1290039">
            <a:off x="-6407685" y="2158141"/>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9770323">
            <a:off x="7868088" y="-3873241"/>
            <a:ext cx="12083356" cy="10787141"/>
          </a:xfrm>
          <a:custGeom>
            <a:avLst/>
            <a:gdLst/>
            <a:ahLst/>
            <a:cxnLst/>
            <a:rect l="l" t="t" r="r" b="b"/>
            <a:pathLst>
              <a:path w="12083356" h="10787141">
                <a:moveTo>
                  <a:pt x="0" y="0"/>
                </a:moveTo>
                <a:lnTo>
                  <a:pt x="12083356" y="0"/>
                </a:lnTo>
                <a:lnTo>
                  <a:pt x="12083356" y="10787142"/>
                </a:lnTo>
                <a:lnTo>
                  <a:pt x="0" y="107871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10077093">
            <a:off x="8790992" y="-3598062"/>
            <a:ext cx="12039468" cy="9253524"/>
          </a:xfrm>
          <a:custGeom>
            <a:avLst/>
            <a:gdLst/>
            <a:ahLst/>
            <a:cxnLst/>
            <a:rect l="l" t="t" r="r" b="b"/>
            <a:pathLst>
              <a:path w="12039468" h="9253524">
                <a:moveTo>
                  <a:pt x="0" y="0"/>
                </a:moveTo>
                <a:lnTo>
                  <a:pt x="12039468" y="0"/>
                </a:lnTo>
                <a:lnTo>
                  <a:pt x="12039468" y="9253524"/>
                </a:lnTo>
                <a:lnTo>
                  <a:pt x="0" y="925352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D"/>
          </a:p>
        </p:txBody>
      </p:sp>
      <p:sp>
        <p:nvSpPr>
          <p:cNvPr id="4" name="Freeform 4"/>
          <p:cNvSpPr/>
          <p:nvPr/>
        </p:nvSpPr>
        <p:spPr>
          <a:xfrm rot="-10232867">
            <a:off x="11217622" y="-1419106"/>
            <a:ext cx="12083356" cy="10787141"/>
          </a:xfrm>
          <a:custGeom>
            <a:avLst/>
            <a:gdLst/>
            <a:ahLst/>
            <a:cxnLst/>
            <a:rect l="l" t="t" r="r" b="b"/>
            <a:pathLst>
              <a:path w="12083356" h="10787141">
                <a:moveTo>
                  <a:pt x="0" y="0"/>
                </a:moveTo>
                <a:lnTo>
                  <a:pt x="12083356" y="0"/>
                </a:lnTo>
                <a:lnTo>
                  <a:pt x="12083356" y="10787141"/>
                </a:lnTo>
                <a:lnTo>
                  <a:pt x="0" y="10787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5" name="Freeform 5"/>
          <p:cNvSpPr/>
          <p:nvPr/>
        </p:nvSpPr>
        <p:spPr>
          <a:xfrm>
            <a:off x="760475" y="1298858"/>
            <a:ext cx="12637627" cy="4736742"/>
          </a:xfrm>
          <a:custGeom>
            <a:avLst/>
            <a:gdLst/>
            <a:ahLst/>
            <a:cxnLst/>
            <a:rect l="l" t="t" r="r" b="b"/>
            <a:pathLst>
              <a:path w="12637627" h="4736742">
                <a:moveTo>
                  <a:pt x="0" y="0"/>
                </a:moveTo>
                <a:lnTo>
                  <a:pt x="12637627" y="0"/>
                </a:lnTo>
                <a:lnTo>
                  <a:pt x="12637627" y="4736742"/>
                </a:lnTo>
                <a:lnTo>
                  <a:pt x="0" y="4736742"/>
                </a:lnTo>
                <a:lnTo>
                  <a:pt x="0" y="0"/>
                </a:lnTo>
                <a:close/>
              </a:path>
            </a:pathLst>
          </a:custGeom>
          <a:blipFill>
            <a:blip r:embed="rId8"/>
            <a:stretch>
              <a:fillRect/>
            </a:stretch>
          </a:blipFill>
        </p:spPr>
        <p:txBody>
          <a:bodyPr/>
          <a:lstStyle/>
          <a:p>
            <a:endParaRPr lang="en-ID"/>
          </a:p>
        </p:txBody>
      </p:sp>
      <p:sp>
        <p:nvSpPr>
          <p:cNvPr id="6" name="Freeform 6"/>
          <p:cNvSpPr/>
          <p:nvPr/>
        </p:nvSpPr>
        <p:spPr>
          <a:xfrm>
            <a:off x="4950561" y="6305757"/>
            <a:ext cx="12668236" cy="3228054"/>
          </a:xfrm>
          <a:custGeom>
            <a:avLst/>
            <a:gdLst/>
            <a:ahLst/>
            <a:cxnLst/>
            <a:rect l="l" t="t" r="r" b="b"/>
            <a:pathLst>
              <a:path w="12668236" h="3228054">
                <a:moveTo>
                  <a:pt x="0" y="0"/>
                </a:moveTo>
                <a:lnTo>
                  <a:pt x="12668236" y="0"/>
                </a:lnTo>
                <a:lnTo>
                  <a:pt x="12668236" y="3228055"/>
                </a:lnTo>
                <a:lnTo>
                  <a:pt x="0" y="3228055"/>
                </a:lnTo>
                <a:lnTo>
                  <a:pt x="0" y="0"/>
                </a:lnTo>
                <a:close/>
              </a:path>
            </a:pathLst>
          </a:custGeom>
          <a:blipFill>
            <a:blip r:embed="rId9"/>
            <a:stretch>
              <a:fillRect/>
            </a:stretch>
          </a:blipFill>
        </p:spPr>
        <p:txBody>
          <a:bodyPr/>
          <a:lstStyle/>
          <a:p>
            <a:endParaRPr lang="en-ID"/>
          </a:p>
        </p:txBody>
      </p:sp>
      <p:sp>
        <p:nvSpPr>
          <p:cNvPr id="7" name="TextBox 7"/>
          <p:cNvSpPr txBox="1"/>
          <p:nvPr/>
        </p:nvSpPr>
        <p:spPr>
          <a:xfrm>
            <a:off x="12782800" y="405567"/>
            <a:ext cx="4835997" cy="623133"/>
          </a:xfrm>
          <a:prstGeom prst="rect">
            <a:avLst/>
          </a:prstGeom>
        </p:spPr>
        <p:txBody>
          <a:bodyPr lIns="0" tIns="0" rIns="0" bIns="0" rtlCol="0" anchor="t">
            <a:spAutoFit/>
          </a:bodyPr>
          <a:lstStyle/>
          <a:p>
            <a:pPr>
              <a:lnSpc>
                <a:spcPts val="5029"/>
              </a:lnSpc>
              <a:spcBef>
                <a:spcPct val="0"/>
              </a:spcBef>
            </a:pPr>
            <a:r>
              <a:rPr lang="en-US" sz="3592">
                <a:solidFill>
                  <a:srgbClr val="000000"/>
                </a:solidFill>
                <a:latin typeface="Loubag Semi-Bold"/>
              </a:rPr>
              <a:t>gambaran proses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TextBox 2"/>
          <p:cNvSpPr txBox="1"/>
          <p:nvPr/>
        </p:nvSpPr>
        <p:spPr>
          <a:xfrm>
            <a:off x="4472205" y="866775"/>
            <a:ext cx="10233776" cy="1491693"/>
          </a:xfrm>
          <a:prstGeom prst="rect">
            <a:avLst/>
          </a:prstGeom>
        </p:spPr>
        <p:txBody>
          <a:bodyPr lIns="0" tIns="0" rIns="0" bIns="0" rtlCol="0" anchor="t">
            <a:spAutoFit/>
          </a:bodyPr>
          <a:lstStyle/>
          <a:p>
            <a:pPr algn="ctr">
              <a:lnSpc>
                <a:spcPts val="12280"/>
              </a:lnSpc>
              <a:spcBef>
                <a:spcPct val="0"/>
              </a:spcBef>
            </a:pPr>
            <a:r>
              <a:rPr lang="en-US" sz="8771">
                <a:solidFill>
                  <a:srgbClr val="000000"/>
                </a:solidFill>
                <a:latin typeface="Loubag Semi-Bold"/>
              </a:rPr>
              <a:t>Interpolated</a:t>
            </a:r>
          </a:p>
        </p:txBody>
      </p:sp>
      <p:sp>
        <p:nvSpPr>
          <p:cNvPr id="3" name="TextBox 3"/>
          <p:cNvSpPr txBox="1"/>
          <p:nvPr/>
        </p:nvSpPr>
        <p:spPr>
          <a:xfrm>
            <a:off x="1196435" y="2256237"/>
            <a:ext cx="16062865" cy="5919056"/>
          </a:xfrm>
          <a:prstGeom prst="rect">
            <a:avLst/>
          </a:prstGeom>
        </p:spPr>
        <p:txBody>
          <a:bodyPr lIns="0" tIns="0" rIns="0" bIns="0" rtlCol="0" anchor="t">
            <a:spAutoFit/>
          </a:bodyPr>
          <a:lstStyle/>
          <a:p>
            <a:pPr algn="ctr">
              <a:lnSpc>
                <a:spcPts val="6747"/>
              </a:lnSpc>
            </a:pPr>
            <a:r>
              <a:rPr lang="en-US" sz="3200" dirty="0">
                <a:solidFill>
                  <a:srgbClr val="000000"/>
                </a:solidFill>
                <a:latin typeface="Loubag Thin"/>
              </a:rPr>
              <a:t>Interpolated Binary Search </a:t>
            </a:r>
            <a:r>
              <a:rPr lang="en-US" sz="3200" dirty="0" err="1">
                <a:solidFill>
                  <a:srgbClr val="000000"/>
                </a:solidFill>
                <a:latin typeface="Loubag Thin"/>
              </a:rPr>
              <a:t>adalah</a:t>
            </a:r>
            <a:r>
              <a:rPr lang="en-US" sz="3200" dirty="0">
                <a:solidFill>
                  <a:srgbClr val="000000"/>
                </a:solidFill>
                <a:latin typeface="Loubag Thin"/>
              </a:rPr>
              <a:t> </a:t>
            </a:r>
            <a:r>
              <a:rPr lang="en-US" sz="3200" dirty="0" err="1">
                <a:solidFill>
                  <a:srgbClr val="000000"/>
                </a:solidFill>
                <a:latin typeface="Loubag Thin"/>
              </a:rPr>
              <a:t>variasi</a:t>
            </a:r>
            <a:r>
              <a:rPr lang="en-US" sz="3200" dirty="0">
                <a:solidFill>
                  <a:srgbClr val="000000"/>
                </a:solidFill>
                <a:latin typeface="Loubag Thin"/>
              </a:rPr>
              <a:t> </a:t>
            </a:r>
            <a:r>
              <a:rPr lang="en-US" sz="3200" dirty="0" err="1">
                <a:solidFill>
                  <a:srgbClr val="000000"/>
                </a:solidFill>
                <a:latin typeface="Loubag Thin"/>
              </a:rPr>
              <a:t>dari</a:t>
            </a:r>
            <a:r>
              <a:rPr lang="en-US" sz="3200" dirty="0">
                <a:solidFill>
                  <a:srgbClr val="000000"/>
                </a:solidFill>
                <a:latin typeface="Loubag Thin"/>
              </a:rPr>
              <a:t> </a:t>
            </a:r>
            <a:r>
              <a:rPr lang="en-US" sz="3200" dirty="0" err="1">
                <a:solidFill>
                  <a:srgbClr val="000000"/>
                </a:solidFill>
                <a:latin typeface="Loubag Thin"/>
              </a:rPr>
              <a:t>algoritma</a:t>
            </a:r>
            <a:r>
              <a:rPr lang="en-US" sz="3200" dirty="0">
                <a:solidFill>
                  <a:srgbClr val="000000"/>
                </a:solidFill>
                <a:latin typeface="Loubag Thin"/>
              </a:rPr>
              <a:t> </a:t>
            </a:r>
            <a:r>
              <a:rPr lang="en-US" sz="3200" dirty="0" err="1">
                <a:solidFill>
                  <a:srgbClr val="000000"/>
                </a:solidFill>
                <a:latin typeface="Loubag Thin"/>
              </a:rPr>
              <a:t>pencarian</a:t>
            </a:r>
            <a:r>
              <a:rPr lang="en-US" sz="3200" dirty="0">
                <a:solidFill>
                  <a:srgbClr val="000000"/>
                </a:solidFill>
                <a:latin typeface="Loubag Thin"/>
              </a:rPr>
              <a:t> biner yang </a:t>
            </a:r>
            <a:r>
              <a:rPr lang="en-US" sz="3200" dirty="0" err="1">
                <a:solidFill>
                  <a:srgbClr val="000000"/>
                </a:solidFill>
                <a:latin typeface="Loubag Thin"/>
              </a:rPr>
              <a:t>meperkirakan</a:t>
            </a:r>
            <a:r>
              <a:rPr lang="en-US" sz="3200" dirty="0">
                <a:solidFill>
                  <a:srgbClr val="000000"/>
                </a:solidFill>
                <a:latin typeface="Loubag Thin"/>
              </a:rPr>
              <a:t> </a:t>
            </a:r>
            <a:r>
              <a:rPr lang="en-US" sz="3200" dirty="0" err="1">
                <a:solidFill>
                  <a:srgbClr val="000000"/>
                </a:solidFill>
                <a:latin typeface="Loubag Thin"/>
              </a:rPr>
              <a:t>lokasi</a:t>
            </a:r>
            <a:r>
              <a:rPr lang="en-US" sz="3200" dirty="0">
                <a:solidFill>
                  <a:srgbClr val="000000"/>
                </a:solidFill>
                <a:latin typeface="Loubag Thin"/>
              </a:rPr>
              <a:t> </a:t>
            </a:r>
            <a:r>
              <a:rPr lang="en-US" sz="3200" dirty="0" err="1">
                <a:solidFill>
                  <a:srgbClr val="000000"/>
                </a:solidFill>
                <a:latin typeface="Loubag Thin"/>
              </a:rPr>
              <a:t>kunci</a:t>
            </a:r>
            <a:r>
              <a:rPr lang="en-US" sz="3200" dirty="0">
                <a:solidFill>
                  <a:srgbClr val="000000"/>
                </a:solidFill>
                <a:latin typeface="Loubag Thin"/>
              </a:rPr>
              <a:t> </a:t>
            </a:r>
            <a:r>
              <a:rPr lang="en-US" sz="3200" dirty="0" err="1">
                <a:solidFill>
                  <a:srgbClr val="000000"/>
                </a:solidFill>
                <a:latin typeface="Loubag Thin"/>
              </a:rPr>
              <a:t>dengan</a:t>
            </a:r>
            <a:r>
              <a:rPr lang="en-US" sz="3200" dirty="0">
                <a:solidFill>
                  <a:srgbClr val="000000"/>
                </a:solidFill>
                <a:latin typeface="Loubag Thin"/>
              </a:rPr>
              <a:t> </a:t>
            </a:r>
            <a:r>
              <a:rPr lang="en-US" sz="3200" dirty="0" err="1">
                <a:solidFill>
                  <a:srgbClr val="000000"/>
                </a:solidFill>
                <a:latin typeface="Loubag Thin"/>
              </a:rPr>
              <a:t>cara</a:t>
            </a:r>
            <a:r>
              <a:rPr lang="en-US" sz="3200" dirty="0">
                <a:solidFill>
                  <a:srgbClr val="000000"/>
                </a:solidFill>
                <a:latin typeface="Loubag Thin"/>
              </a:rPr>
              <a:t> yang </a:t>
            </a:r>
            <a:r>
              <a:rPr lang="en-US" sz="3200" dirty="0" err="1">
                <a:solidFill>
                  <a:srgbClr val="000000"/>
                </a:solidFill>
                <a:latin typeface="Loubag Thin"/>
              </a:rPr>
              <a:t>berbeda</a:t>
            </a:r>
            <a:r>
              <a:rPr lang="en-US" sz="3200" dirty="0">
                <a:solidFill>
                  <a:srgbClr val="000000"/>
                </a:solidFill>
                <a:latin typeface="Loubag Thin"/>
              </a:rPr>
              <a:t> </a:t>
            </a:r>
            <a:r>
              <a:rPr lang="en-US" sz="3200" dirty="0" err="1">
                <a:solidFill>
                  <a:srgbClr val="000000"/>
                </a:solidFill>
                <a:latin typeface="Loubag Thin"/>
              </a:rPr>
              <a:t>dari</a:t>
            </a:r>
            <a:r>
              <a:rPr lang="en-US" sz="3200" dirty="0">
                <a:solidFill>
                  <a:srgbClr val="000000"/>
                </a:solidFill>
                <a:latin typeface="Loubag Thin"/>
              </a:rPr>
              <a:t> </a:t>
            </a:r>
            <a:r>
              <a:rPr lang="en-US" sz="3200" dirty="0" err="1">
                <a:solidFill>
                  <a:srgbClr val="000000"/>
                </a:solidFill>
                <a:latin typeface="Loubag Thin"/>
              </a:rPr>
              <a:t>metode</a:t>
            </a:r>
            <a:r>
              <a:rPr lang="en-US" sz="3200" dirty="0">
                <a:solidFill>
                  <a:srgbClr val="000000"/>
                </a:solidFill>
                <a:latin typeface="Loubag Thin"/>
              </a:rPr>
              <a:t> biner </a:t>
            </a:r>
            <a:r>
              <a:rPr lang="en-US" sz="3200" dirty="0" err="1">
                <a:solidFill>
                  <a:srgbClr val="000000"/>
                </a:solidFill>
                <a:latin typeface="Loubag Thin"/>
              </a:rPr>
              <a:t>tradisional</a:t>
            </a:r>
            <a:r>
              <a:rPr lang="en-US" sz="3200" dirty="0">
                <a:solidFill>
                  <a:srgbClr val="000000"/>
                </a:solidFill>
                <a:latin typeface="Loubag Thin"/>
              </a:rPr>
              <a:t>.</a:t>
            </a:r>
          </a:p>
          <a:p>
            <a:pPr algn="ctr">
              <a:lnSpc>
                <a:spcPts val="6747"/>
              </a:lnSpc>
            </a:pPr>
            <a:endParaRPr lang="en-US" sz="3200" dirty="0">
              <a:solidFill>
                <a:srgbClr val="000000"/>
              </a:solidFill>
              <a:latin typeface="Loubag Thin"/>
            </a:endParaRPr>
          </a:p>
          <a:p>
            <a:pPr algn="ctr">
              <a:lnSpc>
                <a:spcPts val="6747"/>
              </a:lnSpc>
            </a:pPr>
            <a:r>
              <a:rPr lang="en-US" sz="3200" dirty="0" err="1">
                <a:solidFill>
                  <a:srgbClr val="000000"/>
                </a:solidFill>
                <a:latin typeface="Loubag Thin"/>
              </a:rPr>
              <a:t>ada</a:t>
            </a:r>
            <a:r>
              <a:rPr lang="en-US" sz="3200" dirty="0">
                <a:solidFill>
                  <a:srgbClr val="000000"/>
                </a:solidFill>
                <a:latin typeface="Loubag Thin"/>
              </a:rPr>
              <a:t> 2 </a:t>
            </a:r>
            <a:r>
              <a:rPr lang="en-US" sz="3200" dirty="0" err="1">
                <a:solidFill>
                  <a:srgbClr val="000000"/>
                </a:solidFill>
                <a:latin typeface="Loubag Thin"/>
              </a:rPr>
              <a:t>metode</a:t>
            </a:r>
            <a:r>
              <a:rPr lang="en-US" sz="3200" dirty="0">
                <a:solidFill>
                  <a:srgbClr val="000000"/>
                </a:solidFill>
                <a:latin typeface="Loubag Thin"/>
              </a:rPr>
              <a:t> </a:t>
            </a:r>
            <a:r>
              <a:rPr lang="en-US" sz="3200" dirty="0" err="1">
                <a:solidFill>
                  <a:srgbClr val="000000"/>
                </a:solidFill>
                <a:latin typeface="Loubag Thin"/>
              </a:rPr>
              <a:t>penerapan</a:t>
            </a:r>
            <a:r>
              <a:rPr lang="en-US" sz="3200" dirty="0">
                <a:solidFill>
                  <a:srgbClr val="000000"/>
                </a:solidFill>
                <a:latin typeface="Loubag Thin"/>
              </a:rPr>
              <a:t> </a:t>
            </a:r>
            <a:r>
              <a:rPr lang="en-US" sz="3200" dirty="0" err="1">
                <a:solidFill>
                  <a:srgbClr val="000000"/>
                </a:solidFill>
                <a:latin typeface="Loubag Thin"/>
              </a:rPr>
              <a:t>dalam</a:t>
            </a:r>
            <a:r>
              <a:rPr lang="en-US" sz="3200" dirty="0">
                <a:solidFill>
                  <a:srgbClr val="000000"/>
                </a:solidFill>
                <a:latin typeface="Loubag Thin"/>
              </a:rPr>
              <a:t> interpolated binary search </a:t>
            </a:r>
            <a:r>
              <a:rPr lang="en-US" sz="3200" dirty="0" err="1">
                <a:solidFill>
                  <a:srgbClr val="000000"/>
                </a:solidFill>
                <a:latin typeface="Loubag Thin"/>
              </a:rPr>
              <a:t>ini</a:t>
            </a:r>
            <a:r>
              <a:rPr lang="en-US" sz="3200" dirty="0">
                <a:solidFill>
                  <a:srgbClr val="000000"/>
                </a:solidFill>
                <a:latin typeface="Loubag Thin"/>
              </a:rPr>
              <a:t> :</a:t>
            </a:r>
          </a:p>
          <a:p>
            <a:pPr marL="861977" lvl="1" indent="-430988">
              <a:lnSpc>
                <a:spcPts val="6747"/>
              </a:lnSpc>
              <a:buFont typeface="Arial"/>
              <a:buChar char="•"/>
            </a:pPr>
            <a:r>
              <a:rPr lang="en-US" sz="3200" dirty="0">
                <a:solidFill>
                  <a:srgbClr val="000000"/>
                </a:solidFill>
                <a:latin typeface="Loubag Thin"/>
              </a:rPr>
              <a:t>  Teknik </a:t>
            </a:r>
            <a:r>
              <a:rPr lang="en-US" sz="3200" dirty="0" err="1">
                <a:solidFill>
                  <a:srgbClr val="000000"/>
                </a:solidFill>
                <a:latin typeface="Loubag Thin"/>
              </a:rPr>
              <a:t>pembagian</a:t>
            </a:r>
            <a:r>
              <a:rPr lang="en-US" sz="3200" dirty="0">
                <a:solidFill>
                  <a:srgbClr val="000000"/>
                </a:solidFill>
                <a:latin typeface="Loubag Thin"/>
              </a:rPr>
              <a:t> IBS (Interpolated Binary Search)</a:t>
            </a:r>
          </a:p>
          <a:p>
            <a:pPr marL="861977" lvl="1" indent="-430988">
              <a:lnSpc>
                <a:spcPts val="6747"/>
              </a:lnSpc>
              <a:buFont typeface="Arial"/>
              <a:buChar char="•"/>
            </a:pPr>
            <a:r>
              <a:rPr lang="en-US" sz="3200" dirty="0">
                <a:solidFill>
                  <a:srgbClr val="000000"/>
                </a:solidFill>
                <a:latin typeface="Loubag Thin"/>
              </a:rPr>
              <a:t>  </a:t>
            </a:r>
            <a:r>
              <a:rPr lang="en-US" sz="3200" dirty="0" err="1">
                <a:solidFill>
                  <a:srgbClr val="000000"/>
                </a:solidFill>
                <a:latin typeface="Loubag Thin"/>
              </a:rPr>
              <a:t>Perilaku</a:t>
            </a:r>
            <a:r>
              <a:rPr lang="en-US" sz="3200" dirty="0">
                <a:solidFill>
                  <a:srgbClr val="000000"/>
                </a:solidFill>
                <a:latin typeface="Loubag Thin"/>
              </a:rPr>
              <a:t> IBS </a:t>
            </a:r>
            <a:r>
              <a:rPr lang="en-US" sz="3200" dirty="0" err="1">
                <a:solidFill>
                  <a:srgbClr val="000000"/>
                </a:solidFill>
                <a:latin typeface="Loubag Thin"/>
              </a:rPr>
              <a:t>dengan</a:t>
            </a:r>
            <a:r>
              <a:rPr lang="en-US" sz="3200" dirty="0">
                <a:solidFill>
                  <a:srgbClr val="000000"/>
                </a:solidFill>
                <a:latin typeface="Loubag Thin"/>
              </a:rPr>
              <a:t> </a:t>
            </a:r>
            <a:r>
              <a:rPr lang="en-US" sz="3200" dirty="0" err="1">
                <a:solidFill>
                  <a:srgbClr val="000000"/>
                </a:solidFill>
                <a:latin typeface="Loubag Thin"/>
              </a:rPr>
              <a:t>distribusi</a:t>
            </a:r>
            <a:r>
              <a:rPr lang="en-US" sz="3200" dirty="0">
                <a:solidFill>
                  <a:srgbClr val="000000"/>
                </a:solidFill>
                <a:latin typeface="Loubag Thin"/>
              </a:rPr>
              <a:t> </a:t>
            </a:r>
            <a:r>
              <a:rPr lang="en-US" sz="3200" dirty="0" err="1">
                <a:solidFill>
                  <a:srgbClr val="000000"/>
                </a:solidFill>
                <a:latin typeface="Loubag Thin"/>
              </a:rPr>
              <a:t>variabel</a:t>
            </a:r>
            <a:r>
              <a:rPr lang="en-US" sz="3200" dirty="0">
                <a:solidFill>
                  <a:srgbClr val="000000"/>
                </a:solidFill>
                <a:latin typeface="Loubag Thin"/>
              </a:rPr>
              <a:t> </a:t>
            </a:r>
          </a:p>
        </p:txBody>
      </p:sp>
      <p:sp>
        <p:nvSpPr>
          <p:cNvPr id="4" name="Freeform 4"/>
          <p:cNvSpPr/>
          <p:nvPr/>
        </p:nvSpPr>
        <p:spPr>
          <a:xfrm rot="-306770">
            <a:off x="-4494783" y="2987479"/>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5" name="Freeform 5"/>
          <p:cNvSpPr/>
          <p:nvPr/>
        </p:nvSpPr>
        <p:spPr>
          <a:xfrm>
            <a:off x="-6012034" y="3683538"/>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D"/>
          </a:p>
        </p:txBody>
      </p:sp>
      <p:sp>
        <p:nvSpPr>
          <p:cNvPr id="6" name="Freeform 6"/>
          <p:cNvSpPr/>
          <p:nvPr/>
        </p:nvSpPr>
        <p:spPr>
          <a:xfrm rot="1290039">
            <a:off x="-6407685" y="2158141"/>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235289">
            <a:off x="-4990690" y="3174769"/>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3" name="Freeform 3"/>
          <p:cNvSpPr/>
          <p:nvPr/>
        </p:nvSpPr>
        <p:spPr>
          <a:xfrm rot="-10232867">
            <a:off x="10198920" y="-7744631"/>
            <a:ext cx="12083356" cy="10787141"/>
          </a:xfrm>
          <a:custGeom>
            <a:avLst/>
            <a:gdLst/>
            <a:ahLst/>
            <a:cxnLst/>
            <a:rect l="l" t="t" r="r" b="b"/>
            <a:pathLst>
              <a:path w="12083356" h="10787141">
                <a:moveTo>
                  <a:pt x="0" y="0"/>
                </a:moveTo>
                <a:lnTo>
                  <a:pt x="12083356" y="0"/>
                </a:lnTo>
                <a:lnTo>
                  <a:pt x="12083356" y="10787141"/>
                </a:lnTo>
                <a:lnTo>
                  <a:pt x="0" y="10787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4" name="Freeform 4"/>
          <p:cNvSpPr/>
          <p:nvPr/>
        </p:nvSpPr>
        <p:spPr>
          <a:xfrm>
            <a:off x="2636406" y="2593688"/>
            <a:ext cx="11913142" cy="3569744"/>
          </a:xfrm>
          <a:custGeom>
            <a:avLst/>
            <a:gdLst/>
            <a:ahLst/>
            <a:cxnLst/>
            <a:rect l="l" t="t" r="r" b="b"/>
            <a:pathLst>
              <a:path w="11140586" h="2644032">
                <a:moveTo>
                  <a:pt x="0" y="0"/>
                </a:moveTo>
                <a:lnTo>
                  <a:pt x="11140586" y="0"/>
                </a:lnTo>
                <a:lnTo>
                  <a:pt x="11140586" y="2644032"/>
                </a:lnTo>
                <a:lnTo>
                  <a:pt x="0" y="2644032"/>
                </a:lnTo>
                <a:lnTo>
                  <a:pt x="0" y="0"/>
                </a:lnTo>
                <a:close/>
              </a:path>
            </a:pathLst>
          </a:custGeom>
          <a:blipFill>
            <a:blip r:embed="rId7"/>
            <a:stretch>
              <a:fillRect/>
            </a:stretch>
          </a:blipFill>
        </p:spPr>
        <p:txBody>
          <a:bodyPr/>
          <a:lstStyle/>
          <a:p>
            <a:endParaRPr lang="en-ID"/>
          </a:p>
        </p:txBody>
      </p:sp>
      <p:sp>
        <p:nvSpPr>
          <p:cNvPr id="6" name="TextBox 6"/>
          <p:cNvSpPr txBox="1"/>
          <p:nvPr/>
        </p:nvSpPr>
        <p:spPr>
          <a:xfrm>
            <a:off x="777926" y="1737681"/>
            <a:ext cx="7815051" cy="613409"/>
          </a:xfrm>
          <a:prstGeom prst="rect">
            <a:avLst/>
          </a:prstGeom>
        </p:spPr>
        <p:txBody>
          <a:bodyPr lIns="0" tIns="0" rIns="0" bIns="0" rtlCol="0" anchor="t">
            <a:spAutoFit/>
          </a:bodyPr>
          <a:lstStyle/>
          <a:p>
            <a:pPr marL="1131573" lvl="1" indent="-742950">
              <a:lnSpc>
                <a:spcPts val="5040"/>
              </a:lnSpc>
              <a:spcBef>
                <a:spcPct val="0"/>
              </a:spcBef>
              <a:buFont typeface="+mj-lt"/>
              <a:buAutoNum type="arabicPeriod"/>
            </a:pPr>
            <a:r>
              <a:rPr lang="en-US" sz="3600" dirty="0">
                <a:solidFill>
                  <a:srgbClr val="000000"/>
                </a:solidFill>
                <a:latin typeface="Loubag"/>
              </a:rPr>
              <a:t> Teknik </a:t>
            </a:r>
            <a:r>
              <a:rPr lang="en-US" sz="3600" dirty="0" err="1">
                <a:solidFill>
                  <a:srgbClr val="000000"/>
                </a:solidFill>
                <a:latin typeface="Loubag"/>
              </a:rPr>
              <a:t>pembagian</a:t>
            </a:r>
            <a:r>
              <a:rPr lang="en-US" sz="3600" dirty="0">
                <a:solidFill>
                  <a:srgbClr val="000000"/>
                </a:solidFill>
                <a:latin typeface="Loubag"/>
              </a:rPr>
              <a:t> IBS </a:t>
            </a:r>
          </a:p>
        </p:txBody>
      </p:sp>
      <p:sp>
        <p:nvSpPr>
          <p:cNvPr id="5" name="TextBox 4">
            <a:extLst>
              <a:ext uri="{FF2B5EF4-FFF2-40B4-BE49-F238E27FC236}">
                <a16:creationId xmlns:a16="http://schemas.microsoft.com/office/drawing/2014/main" id="{78C49020-88DE-83E2-74CE-7629291EDDD5}"/>
              </a:ext>
            </a:extLst>
          </p:cNvPr>
          <p:cNvSpPr txBox="1"/>
          <p:nvPr/>
        </p:nvSpPr>
        <p:spPr>
          <a:xfrm>
            <a:off x="3200400" y="6365777"/>
            <a:ext cx="14782800" cy="3170099"/>
          </a:xfrm>
          <a:prstGeom prst="rect">
            <a:avLst/>
          </a:prstGeom>
          <a:noFill/>
        </p:spPr>
        <p:txBody>
          <a:bodyPr wrap="square" rtlCol="0">
            <a:spAutoFit/>
          </a:bodyPr>
          <a:lstStyle/>
          <a:p>
            <a:r>
              <a:rPr lang="en-US" sz="4000" dirty="0" err="1"/>
              <a:t>Dengan</a:t>
            </a:r>
            <a:r>
              <a:rPr lang="en-US" sz="4000" dirty="0"/>
              <a:t> </a:t>
            </a:r>
            <a:r>
              <a:rPr lang="en-US" sz="4000" dirty="0" err="1"/>
              <a:t>memperkirakan</a:t>
            </a:r>
            <a:r>
              <a:rPr lang="en-US" sz="4000" dirty="0"/>
              <a:t> </a:t>
            </a:r>
            <a:r>
              <a:rPr lang="en-US" sz="4000" dirty="0" err="1"/>
              <a:t>kunci</a:t>
            </a:r>
            <a:r>
              <a:rPr lang="en-US" sz="4000" dirty="0"/>
              <a:t> yang </a:t>
            </a:r>
            <a:r>
              <a:rPr lang="en-US" sz="4000" dirty="0" err="1"/>
              <a:t>dibutuhkan</a:t>
            </a:r>
            <a:r>
              <a:rPr lang="en-US" sz="4000" dirty="0"/>
              <a:t> </a:t>
            </a:r>
            <a:r>
              <a:rPr lang="en-US" sz="4000" dirty="0" err="1"/>
              <a:t>dalam</a:t>
            </a:r>
            <a:r>
              <a:rPr lang="en-US" sz="4000" dirty="0"/>
              <a:t> </a:t>
            </a:r>
            <a:r>
              <a:rPr lang="en-US" sz="4000" dirty="0" err="1"/>
              <a:t>indeks</a:t>
            </a:r>
            <a:r>
              <a:rPr lang="en-US" sz="4000" dirty="0"/>
              <a:t> inter array, </a:t>
            </a:r>
            <a:r>
              <a:rPr lang="en-US" sz="4000" dirty="0" err="1"/>
              <a:t>untuk</a:t>
            </a:r>
            <a:r>
              <a:rPr lang="en-US" sz="4000" dirty="0"/>
              <a:t> </a:t>
            </a:r>
            <a:r>
              <a:rPr lang="en-US" sz="4000" dirty="0" err="1"/>
              <a:t>menghitung</a:t>
            </a:r>
            <a:r>
              <a:rPr lang="en-US" sz="4000" dirty="0"/>
              <a:t> </a:t>
            </a:r>
            <a:r>
              <a:rPr lang="en-US" sz="4000" dirty="0" err="1"/>
              <a:t>indeks</a:t>
            </a:r>
            <a:r>
              <a:rPr lang="en-US" sz="4000" dirty="0"/>
              <a:t> [mid], </a:t>
            </a:r>
            <a:r>
              <a:rPr lang="en-US" sz="4000" dirty="0" err="1"/>
              <a:t>lalu</a:t>
            </a:r>
            <a:r>
              <a:rPr lang="en-US" sz="4000" dirty="0"/>
              <a:t> </a:t>
            </a:r>
            <a:r>
              <a:rPr lang="en-US" sz="4000" dirty="0" err="1"/>
              <a:t>membandingkan</a:t>
            </a:r>
            <a:r>
              <a:rPr lang="en-US" sz="4000" dirty="0"/>
              <a:t> array mid </a:t>
            </a:r>
            <a:r>
              <a:rPr lang="en-US" sz="4000" dirty="0" err="1"/>
              <a:t>dengan</a:t>
            </a:r>
            <a:r>
              <a:rPr lang="en-US" sz="4000" dirty="0"/>
              <a:t> target Tengah array  [X]. Jika [X] </a:t>
            </a:r>
            <a:r>
              <a:rPr lang="en-US" sz="4000" dirty="0" err="1"/>
              <a:t>lebih</a:t>
            </a:r>
            <a:r>
              <a:rPr lang="en-US" sz="4000" dirty="0"/>
              <a:t> </a:t>
            </a:r>
            <a:r>
              <a:rPr lang="en-US" sz="4000" dirty="0" err="1"/>
              <a:t>kecil</a:t>
            </a:r>
            <a:r>
              <a:rPr lang="en-US" sz="4000" dirty="0"/>
              <a:t> </a:t>
            </a:r>
            <a:r>
              <a:rPr lang="en-US" sz="4000" dirty="0" err="1"/>
              <a:t>dari</a:t>
            </a:r>
            <a:r>
              <a:rPr lang="en-US" sz="4000" dirty="0"/>
              <a:t> array [mid], IBS </a:t>
            </a:r>
            <a:r>
              <a:rPr lang="en-US" sz="4000" dirty="0" err="1"/>
              <a:t>menetapkan</a:t>
            </a:r>
            <a:r>
              <a:rPr lang="en-US" sz="4000" dirty="0"/>
              <a:t> [left]=[inter], dan [right]=[mid] </a:t>
            </a:r>
            <a:r>
              <a:rPr lang="en-US" sz="4000" dirty="0" err="1"/>
              <a:t>untuk</a:t>
            </a:r>
            <a:r>
              <a:rPr lang="en-US" sz="4000" dirty="0"/>
              <a:t> </a:t>
            </a:r>
            <a:r>
              <a:rPr lang="en-US" sz="4000" dirty="0" err="1"/>
              <a:t>iterasi</a:t>
            </a:r>
            <a:r>
              <a:rPr lang="en-US" sz="4000" dirty="0"/>
              <a:t> </a:t>
            </a:r>
            <a:r>
              <a:rPr lang="en-US" sz="4000" dirty="0" err="1"/>
              <a:t>berikutnya</a:t>
            </a:r>
            <a:r>
              <a:rPr lang="en-US" sz="4000" dirty="0"/>
              <a:t> </a:t>
            </a:r>
            <a:r>
              <a:rPr lang="en-US" sz="4000" dirty="0" err="1"/>
              <a:t>dengan</a:t>
            </a:r>
            <a:r>
              <a:rPr lang="en-US" sz="4000" dirty="0"/>
              <a:t> IBS </a:t>
            </a:r>
            <a:r>
              <a:rPr lang="en-US" sz="4000" dirty="0" err="1"/>
              <a:t>akan</a:t>
            </a:r>
            <a:r>
              <a:rPr lang="en-US" sz="4000" dirty="0"/>
              <a:t> </a:t>
            </a:r>
            <a:r>
              <a:rPr lang="en-US" sz="4000" dirty="0" err="1"/>
              <a:t>lanjut</a:t>
            </a:r>
            <a:r>
              <a:rPr lang="en-US" sz="4000" dirty="0"/>
              <a:t> </a:t>
            </a:r>
            <a:r>
              <a:rPr lang="en-US" sz="4000" dirty="0" err="1"/>
              <a:t>membagi</a:t>
            </a:r>
            <a:r>
              <a:rPr lang="en-US" sz="4000" dirty="0"/>
              <a:t> </a:t>
            </a:r>
            <a:r>
              <a:rPr lang="en-US" sz="4000" dirty="0" err="1"/>
              <a:t>hingga</a:t>
            </a:r>
            <a:r>
              <a:rPr lang="en-US" sz="4000" dirty="0"/>
              <a:t> </a:t>
            </a:r>
            <a:r>
              <a:rPr lang="en-US" sz="4000" dirty="0" err="1"/>
              <a:t>kiri</a:t>
            </a:r>
            <a:r>
              <a:rPr lang="en-US" sz="4000" dirty="0"/>
              <a:t>=</a:t>
            </a:r>
            <a:r>
              <a:rPr lang="en-US" sz="4000" dirty="0" err="1"/>
              <a:t>kanan</a:t>
            </a:r>
            <a:r>
              <a:rPr lang="en-US" sz="40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235289">
            <a:off x="-4990690" y="3174769"/>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10232867">
            <a:off x="10198920" y="-7744631"/>
            <a:ext cx="12083356" cy="10787141"/>
          </a:xfrm>
          <a:custGeom>
            <a:avLst/>
            <a:gdLst/>
            <a:ahLst/>
            <a:cxnLst/>
            <a:rect l="l" t="t" r="r" b="b"/>
            <a:pathLst>
              <a:path w="12083356" h="10787141">
                <a:moveTo>
                  <a:pt x="0" y="0"/>
                </a:moveTo>
                <a:lnTo>
                  <a:pt x="12083356" y="0"/>
                </a:lnTo>
                <a:lnTo>
                  <a:pt x="12083356" y="10787141"/>
                </a:lnTo>
                <a:lnTo>
                  <a:pt x="0" y="107871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4" name="TextBox 4"/>
          <p:cNvSpPr txBox="1"/>
          <p:nvPr/>
        </p:nvSpPr>
        <p:spPr>
          <a:xfrm>
            <a:off x="2603724" y="3200770"/>
            <a:ext cx="13636874" cy="3691804"/>
          </a:xfrm>
          <a:prstGeom prst="rect">
            <a:avLst/>
          </a:prstGeom>
        </p:spPr>
        <p:txBody>
          <a:bodyPr lIns="0" tIns="0" rIns="0" bIns="0" rtlCol="0" anchor="t">
            <a:spAutoFit/>
          </a:bodyPr>
          <a:lstStyle/>
          <a:p>
            <a:pPr algn="ctr">
              <a:lnSpc>
                <a:spcPts val="4939"/>
              </a:lnSpc>
              <a:spcBef>
                <a:spcPct val="0"/>
              </a:spcBef>
            </a:pPr>
            <a:r>
              <a:rPr lang="en-US" sz="3528">
                <a:solidFill>
                  <a:srgbClr val="000000"/>
                </a:solidFill>
                <a:latin typeface="Cooper BT Light"/>
              </a:rPr>
              <a:t>Pencarian biner membagi array di tengah pada setiap iterasi. Itu tidak melibatkan isi kunci untuk mengharapkan lokasi berikutnya. Oleh karena itu, hal ini tidak terpengaruh oleh perubahan distribusi kunci. Sedangkan IBS menggunakan pencarian interpolasi, sehingga kinerjanya dipengaruhi oleh varian distribusi. Pada saat ini, metode interpolasi ekspektasi menjadi lebih akurat. </a:t>
            </a:r>
          </a:p>
        </p:txBody>
      </p:sp>
      <p:sp>
        <p:nvSpPr>
          <p:cNvPr id="5" name="TextBox 5"/>
          <p:cNvSpPr txBox="1"/>
          <p:nvPr/>
        </p:nvSpPr>
        <p:spPr>
          <a:xfrm>
            <a:off x="1028700" y="2142372"/>
            <a:ext cx="11160548" cy="613409"/>
          </a:xfrm>
          <a:prstGeom prst="rect">
            <a:avLst/>
          </a:prstGeom>
        </p:spPr>
        <p:txBody>
          <a:bodyPr lIns="0" tIns="0" rIns="0" bIns="0" rtlCol="0" anchor="t">
            <a:spAutoFit/>
          </a:bodyPr>
          <a:lstStyle/>
          <a:p>
            <a:pPr>
              <a:lnSpc>
                <a:spcPts val="5040"/>
              </a:lnSpc>
              <a:spcBef>
                <a:spcPct val="0"/>
              </a:spcBef>
            </a:pPr>
            <a:r>
              <a:rPr lang="en-US" sz="3600" dirty="0">
                <a:solidFill>
                  <a:srgbClr val="000000"/>
                </a:solidFill>
                <a:latin typeface="Loubag"/>
              </a:rPr>
              <a:t>2.  </a:t>
            </a:r>
            <a:r>
              <a:rPr lang="en-US" sz="3600" dirty="0" err="1">
                <a:solidFill>
                  <a:srgbClr val="000000"/>
                </a:solidFill>
                <a:latin typeface="Loubag"/>
              </a:rPr>
              <a:t>Perilaku</a:t>
            </a:r>
            <a:r>
              <a:rPr lang="en-US" sz="3600" dirty="0">
                <a:solidFill>
                  <a:srgbClr val="000000"/>
                </a:solidFill>
                <a:latin typeface="Loubag"/>
              </a:rPr>
              <a:t>  IBS  </a:t>
            </a:r>
            <a:r>
              <a:rPr lang="en-US" sz="3600" dirty="0" err="1">
                <a:solidFill>
                  <a:srgbClr val="000000"/>
                </a:solidFill>
                <a:latin typeface="Loubag"/>
              </a:rPr>
              <a:t>dengan</a:t>
            </a:r>
            <a:r>
              <a:rPr lang="en-US" sz="3600" dirty="0">
                <a:solidFill>
                  <a:srgbClr val="000000"/>
                </a:solidFill>
                <a:latin typeface="Loubag"/>
              </a:rPr>
              <a:t>  </a:t>
            </a:r>
            <a:r>
              <a:rPr lang="en-US" sz="3600" dirty="0" err="1">
                <a:solidFill>
                  <a:srgbClr val="000000"/>
                </a:solidFill>
                <a:latin typeface="Loubag"/>
              </a:rPr>
              <a:t>distribusi</a:t>
            </a:r>
            <a:r>
              <a:rPr lang="en-US" sz="3600" dirty="0">
                <a:solidFill>
                  <a:srgbClr val="000000"/>
                </a:solidFill>
                <a:latin typeface="Loubag"/>
              </a:rPr>
              <a:t>  </a:t>
            </a:r>
            <a:r>
              <a:rPr lang="en-US" sz="3600" dirty="0" err="1">
                <a:solidFill>
                  <a:srgbClr val="000000"/>
                </a:solidFill>
                <a:latin typeface="Loubag"/>
              </a:rPr>
              <a:t>variabel</a:t>
            </a:r>
            <a:endParaRPr lang="en-US" sz="3600" dirty="0">
              <a:solidFill>
                <a:srgbClr val="000000"/>
              </a:solidFill>
              <a:latin typeface="Loubag"/>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4899631">
            <a:off x="8352238" y="2767935"/>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3986174">
            <a:off x="9207519" y="3332606"/>
            <a:ext cx="12639279" cy="11283429"/>
          </a:xfrm>
          <a:custGeom>
            <a:avLst/>
            <a:gdLst/>
            <a:ahLst/>
            <a:cxnLst/>
            <a:rect l="l" t="t" r="r" b="b"/>
            <a:pathLst>
              <a:path w="12639279" h="11283429">
                <a:moveTo>
                  <a:pt x="0" y="0"/>
                </a:moveTo>
                <a:lnTo>
                  <a:pt x="12639279" y="0"/>
                </a:lnTo>
                <a:lnTo>
                  <a:pt x="12639279" y="11283430"/>
                </a:lnTo>
                <a:lnTo>
                  <a:pt x="0" y="1128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4" name="Freeform 4"/>
          <p:cNvSpPr/>
          <p:nvPr/>
        </p:nvSpPr>
        <p:spPr>
          <a:xfrm rot="5739487">
            <a:off x="-5668850" y="-2912503"/>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6">
              <a:extLst>
                <a:ext uri="{96DAC541-7B7A-43D3-8B79-37D633B846F1}">
                  <asvg:svgBlip xmlns:asvg="http://schemas.microsoft.com/office/drawing/2016/SVG/main" r:embed="rId7"/>
                </a:ext>
              </a:extLst>
            </a:blip>
            <a:stretch>
              <a:fillRect t="-16573" r="-364"/>
            </a:stretch>
          </a:blipFill>
        </p:spPr>
        <p:txBody>
          <a:bodyPr/>
          <a:lstStyle/>
          <a:p>
            <a:endParaRPr lang="en-ID"/>
          </a:p>
        </p:txBody>
      </p:sp>
      <p:sp>
        <p:nvSpPr>
          <p:cNvPr id="5" name="TextBox 5"/>
          <p:cNvSpPr txBox="1"/>
          <p:nvPr/>
        </p:nvSpPr>
        <p:spPr>
          <a:xfrm>
            <a:off x="6064689" y="1195695"/>
            <a:ext cx="5356297" cy="1269119"/>
          </a:xfrm>
          <a:prstGeom prst="rect">
            <a:avLst/>
          </a:prstGeom>
        </p:spPr>
        <p:txBody>
          <a:bodyPr lIns="0" tIns="0" rIns="0" bIns="0" rtlCol="0" anchor="t">
            <a:spAutoFit/>
          </a:bodyPr>
          <a:lstStyle/>
          <a:p>
            <a:pPr>
              <a:lnSpc>
                <a:spcPts val="10373"/>
              </a:lnSpc>
              <a:spcBef>
                <a:spcPct val="0"/>
              </a:spcBef>
            </a:pPr>
            <a:r>
              <a:rPr lang="en-US" sz="7409">
                <a:solidFill>
                  <a:srgbClr val="000000"/>
                </a:solidFill>
                <a:latin typeface="Loubag Semi-Bold"/>
              </a:rPr>
              <a:t>HASHING</a:t>
            </a:r>
          </a:p>
        </p:txBody>
      </p:sp>
      <p:sp>
        <p:nvSpPr>
          <p:cNvPr id="6" name="TextBox 6"/>
          <p:cNvSpPr txBox="1"/>
          <p:nvPr/>
        </p:nvSpPr>
        <p:spPr>
          <a:xfrm>
            <a:off x="1571144" y="2828063"/>
            <a:ext cx="15145712" cy="5581587"/>
          </a:xfrm>
          <a:prstGeom prst="rect">
            <a:avLst/>
          </a:prstGeom>
        </p:spPr>
        <p:txBody>
          <a:bodyPr lIns="0" tIns="0" rIns="0" bIns="0" rtlCol="0" anchor="t">
            <a:spAutoFit/>
          </a:bodyPr>
          <a:lstStyle/>
          <a:p>
            <a:pPr>
              <a:lnSpc>
                <a:spcPts val="6303"/>
              </a:lnSpc>
            </a:pPr>
            <a:r>
              <a:rPr lang="en-US" sz="4502">
                <a:solidFill>
                  <a:srgbClr val="000000"/>
                </a:solidFill>
                <a:latin typeface="Cooper BT Light"/>
              </a:rPr>
              <a:t>menurut jurnal HEBCS, pencarian biner dengan struktur hashing, dibagi menjadi 3 tahap :</a:t>
            </a:r>
          </a:p>
          <a:p>
            <a:pPr>
              <a:lnSpc>
                <a:spcPts val="6303"/>
              </a:lnSpc>
            </a:pPr>
            <a:endParaRPr lang="en-US" sz="4502">
              <a:solidFill>
                <a:srgbClr val="000000"/>
              </a:solidFill>
              <a:latin typeface="Cooper BT Light"/>
            </a:endParaRPr>
          </a:p>
          <a:p>
            <a:pPr marL="972089" lvl="1" indent="-486045">
              <a:lnSpc>
                <a:spcPts val="6303"/>
              </a:lnSpc>
              <a:buFont typeface="Arial"/>
              <a:buChar char="•"/>
            </a:pPr>
            <a:r>
              <a:rPr lang="en-US" sz="4502">
                <a:solidFill>
                  <a:srgbClr val="000000"/>
                </a:solidFill>
                <a:latin typeface="Cooper BT Light"/>
              </a:rPr>
              <a:t>Seleksi fitur</a:t>
            </a:r>
          </a:p>
          <a:p>
            <a:pPr>
              <a:lnSpc>
                <a:spcPts val="6303"/>
              </a:lnSpc>
              <a:spcBef>
                <a:spcPct val="0"/>
              </a:spcBef>
            </a:pPr>
            <a:r>
              <a:rPr lang="en-US" sz="4502">
                <a:solidFill>
                  <a:srgbClr val="000000"/>
                </a:solidFill>
                <a:latin typeface="Cooper BT Light"/>
              </a:rPr>
              <a:t>Karena bentuk biner tidak dapat dibandingkan secara langsung, maka bentuk tersebut harus diproses terlebih dahulu untuk mengekstrak fitur fungsi.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1761</Words>
  <Application>Microsoft Office PowerPoint</Application>
  <PresentationFormat>Custom</PresentationFormat>
  <Paragraphs>104</Paragraphs>
  <Slides>32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Loubag</vt:lpstr>
      <vt:lpstr>Cooper BT</vt:lpstr>
      <vt:lpstr>Cooper BT Light Italics</vt:lpstr>
      <vt:lpstr>Cooper BT Bold</vt:lpstr>
      <vt:lpstr>Loubag Semi-Bold</vt:lpstr>
      <vt:lpstr>Cooper BT Light</vt:lpstr>
      <vt:lpstr>Calibri</vt:lpstr>
      <vt:lpstr>Cooper BT Bold Italics</vt:lpstr>
      <vt:lpstr>Arial</vt:lpstr>
      <vt:lpstr>Loubag Thin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Creative Retro Group Project Presentation</dc:title>
  <cp:lastModifiedBy>FARREL LAOGI MURJITAMA</cp:lastModifiedBy>
  <cp:revision>3</cp:revision>
  <dcterms:created xsi:type="dcterms:W3CDTF">2006-08-16T00:00:00Z</dcterms:created>
  <dcterms:modified xsi:type="dcterms:W3CDTF">2023-12-10T16:45:27Z</dcterms:modified>
  <dc:identifier>DAF2ik1tVuI</dc:identifier>
</cp:coreProperties>
</file>