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6"/>
  </p:notesMasterIdLst>
  <p:handoutMasterIdLst>
    <p:handoutMasterId r:id="rId27"/>
  </p:handoutMasterIdLst>
  <p:sldIdLst>
    <p:sldId id="277" r:id="rId4"/>
    <p:sldId id="399" r:id="rId5"/>
    <p:sldId id="400" r:id="rId6"/>
    <p:sldId id="408" r:id="rId7"/>
    <p:sldId id="401" r:id="rId8"/>
    <p:sldId id="415" r:id="rId9"/>
    <p:sldId id="402" r:id="rId10"/>
    <p:sldId id="403" r:id="rId11"/>
    <p:sldId id="409" r:id="rId12"/>
    <p:sldId id="413" r:id="rId13"/>
    <p:sldId id="414" r:id="rId14"/>
    <p:sldId id="429" r:id="rId15"/>
    <p:sldId id="430" r:id="rId16"/>
    <p:sldId id="404" r:id="rId17"/>
    <p:sldId id="411" r:id="rId18"/>
    <p:sldId id="432" r:id="rId19"/>
    <p:sldId id="433" r:id="rId20"/>
    <p:sldId id="431" r:id="rId21"/>
    <p:sldId id="405" r:id="rId22"/>
    <p:sldId id="406" r:id="rId23"/>
    <p:sldId id="407" r:id="rId24"/>
    <p:sldId id="4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291"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0" i="0" dirty="0">
                <a:solidFill>
                  <a:srgbClr val="FF0000"/>
                </a:solidFill>
                <a:effectLst/>
                <a:latin typeface="Roboto" panose="02000000000000000000" pitchFamily="2" charset="0"/>
              </a:rPr>
              <a:t>Drowsiness Detection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761028" y="4469903"/>
            <a:ext cx="3877985" cy="1292662"/>
          </a:xfrm>
          <a:prstGeom prst="rect">
            <a:avLst/>
          </a:prstGeom>
          <a:noFill/>
        </p:spPr>
        <p:txBody>
          <a:bodyPr wrap="none" rtlCol="0">
            <a:spAutoFit/>
          </a:bodyPr>
          <a:lstStyle/>
          <a:p>
            <a:r>
              <a:rPr lang="en-US" sz="2000" b="1" dirty="0"/>
              <a:t>Submitted by: </a:t>
            </a:r>
          </a:p>
          <a:p>
            <a:r>
              <a:rPr lang="de-DE" sz="1800" kern="100" dirty="0">
                <a:solidFill>
                  <a:srgbClr val="000000"/>
                </a:solidFill>
                <a:effectLst/>
                <a:latin typeface="Times New Roman" panose="02020603050405020304" pitchFamily="18" charset="0"/>
                <a:ea typeface="Times New Roman" panose="02020603050405020304" pitchFamily="18" charset="0"/>
              </a:rPr>
              <a:t>K.Lohith Kumar     </a:t>
            </a:r>
            <a:r>
              <a:rPr lang="de-DE" sz="1800" b="1" kern="100" dirty="0">
                <a:solidFill>
                  <a:srgbClr val="000000"/>
                </a:solidFill>
                <a:effectLst/>
                <a:latin typeface="Times New Roman" panose="02020603050405020304" pitchFamily="18" charset="0"/>
                <a:ea typeface="Times New Roman" panose="02020603050405020304" pitchFamily="18" charset="0"/>
              </a:rPr>
              <a:t>20BCS3880</a:t>
            </a:r>
            <a:r>
              <a:rPr lang="de-DE" sz="1800" kern="100" dirty="0">
                <a:solidFill>
                  <a:srgbClr val="000000"/>
                </a:solidFill>
                <a:effectLst/>
                <a:latin typeface="Times New Roman" panose="02020603050405020304" pitchFamily="18" charset="0"/>
                <a:ea typeface="Times New Roman" panose="02020603050405020304" pitchFamily="18" charset="0"/>
              </a:rPr>
              <a:t>	</a:t>
            </a:r>
          </a:p>
          <a:p>
            <a:r>
              <a:rPr lang="de-DE" sz="1800" kern="100" dirty="0">
                <a:solidFill>
                  <a:srgbClr val="000000"/>
                </a:solidFill>
                <a:effectLst/>
                <a:latin typeface="Times New Roman" panose="02020603050405020304" pitchFamily="18" charset="0"/>
                <a:ea typeface="Times New Roman" panose="02020603050405020304" pitchFamily="18" charset="0"/>
              </a:rPr>
              <a:t>K.Rajashekar Reddy</a:t>
            </a:r>
            <a:r>
              <a:rPr lang="en-IN" kern="100" dirty="0">
                <a:solidFill>
                  <a:srgbClr val="000000"/>
                </a:solidFill>
                <a:latin typeface="Times New Roman" panose="02020603050405020304" pitchFamily="18" charset="0"/>
                <a:ea typeface="Times New Roman" panose="02020603050405020304" pitchFamily="18" charset="0"/>
              </a:rPr>
              <a:t>    </a:t>
            </a:r>
            <a:r>
              <a:rPr lang="en-US" sz="2000" b="1" dirty="0"/>
              <a:t>20BCS3953</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IN" sz="2000" b="0" i="0" dirty="0">
                <a:effectLst/>
                <a:latin typeface="Roboto" panose="02000000000000000000" pitchFamily="2" charset="0"/>
              </a:rPr>
              <a:t>Shweta (E12791)</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7FEB6-2847-CE7A-C7F2-BD8BDC40AA63}"/>
              </a:ext>
            </a:extLst>
          </p:cNvPr>
          <p:cNvSpPr>
            <a:spLocks noGrp="1"/>
          </p:cNvSpPr>
          <p:nvPr>
            <p:ph idx="1"/>
          </p:nvPr>
        </p:nvSpPr>
        <p:spPr>
          <a:xfrm>
            <a:off x="616226" y="1139687"/>
            <a:ext cx="10959548" cy="5420138"/>
          </a:xfrm>
        </p:spPr>
        <p:txBody>
          <a:bodyPr>
            <a:noAutofit/>
          </a:bodyPr>
          <a:lstStyle/>
          <a:p>
            <a:pPr marL="342900" lvl="1" indent="-342900">
              <a:lnSpc>
                <a:spcPct val="80000"/>
              </a:lnSpc>
              <a:spcBef>
                <a:spcPts val="1000"/>
              </a:spcBef>
              <a:spcAft>
                <a:spcPts val="600"/>
              </a:spcAft>
              <a:buFont typeface="Wingdings" panose="05000000000000000000" pitchFamily="2" charset="2"/>
              <a:buChar char="q"/>
            </a:pPr>
            <a:r>
              <a:rPr lang="en-US" spc="-5" dirty="0">
                <a:latin typeface="Times New Roman" panose="02020603050405020304" pitchFamily="18" charset="0"/>
                <a:ea typeface="SimSun" panose="02010600030101010101" pitchFamily="2" charset="-122"/>
              </a:rPr>
              <a:t>Face Detection:</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Use another Haar Cascade Classifier or face detection algorithm to detect faces in the input frames.</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Extract the region of interest (ROI) around the detected eyes within the detected face region.</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Integrate the eye classification model with the Haar Cascade-based face and eye detection.</a:t>
            </a:r>
          </a:p>
          <a:p>
            <a:pPr lvl="1">
              <a:lnSpc>
                <a:spcPct val="100000"/>
              </a:lnSpc>
              <a:spcAft>
                <a:spcPts val="600"/>
              </a:spcAft>
              <a:buFont typeface="Wingdings" panose="05000000000000000000" pitchFamily="2" charset="2"/>
              <a:buChar char="§"/>
            </a:pPr>
            <a:endParaRPr lang="en-US" spc="-5" dirty="0">
              <a:latin typeface="Times New Roman" panose="02020603050405020304" pitchFamily="18" charset="0"/>
              <a:ea typeface="SimSun" panose="02010600030101010101" pitchFamily="2" charset="-122"/>
            </a:endParaRPr>
          </a:p>
          <a:p>
            <a:pPr lvl="1">
              <a:lnSpc>
                <a:spcPct val="100000"/>
              </a:lnSpc>
              <a:spcAft>
                <a:spcPts val="600"/>
              </a:spcAft>
              <a:buFont typeface="Wingdings" panose="05000000000000000000" pitchFamily="2" charset="2"/>
              <a:buChar char="§"/>
            </a:pPr>
            <a:endParaRPr lang="en-US" spc="-5" dirty="0">
              <a:latin typeface="Times New Roman" panose="02020603050405020304" pitchFamily="18" charset="0"/>
              <a:ea typeface="SimSun" panose="02010600030101010101" pitchFamily="2" charset="-122"/>
            </a:endParaRP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Implement logic to determine drowsiness based on the classification results (e.g., consecutive closed eyes over time).</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Develop an alert mechanism, which can be audio, visual, or haptic, to notify the driver or user when drowsiness is detected.</a:t>
            </a:r>
          </a:p>
        </p:txBody>
      </p:sp>
      <p:sp>
        <p:nvSpPr>
          <p:cNvPr id="4" name="Slide Number Placeholder 3">
            <a:extLst>
              <a:ext uri="{FF2B5EF4-FFF2-40B4-BE49-F238E27FC236}">
                <a16:creationId xmlns:a16="http://schemas.microsoft.com/office/drawing/2014/main" id="{5376E1CE-4718-3EE2-D095-740DABC939E9}"/>
              </a:ext>
            </a:extLst>
          </p:cNvPr>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2" name="image6.jpeg">
            <a:extLst>
              <a:ext uri="{FF2B5EF4-FFF2-40B4-BE49-F238E27FC236}">
                <a16:creationId xmlns:a16="http://schemas.microsoft.com/office/drawing/2014/main" id="{EFC56AB7-17CE-0788-6943-C646F7BB8C9A}"/>
              </a:ext>
            </a:extLst>
          </p:cNvPr>
          <p:cNvPicPr>
            <a:picLocks noChangeAspect="1"/>
          </p:cNvPicPr>
          <p:nvPr/>
        </p:nvPicPr>
        <p:blipFill rotWithShape="1">
          <a:blip r:embed="rId2" cstate="print"/>
          <a:srcRect b="22464"/>
          <a:stretch/>
        </p:blipFill>
        <p:spPr bwMode="auto">
          <a:xfrm>
            <a:off x="3502384" y="3849756"/>
            <a:ext cx="5187232" cy="13947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69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7FEB6-2847-CE7A-C7F2-BD8BDC40AA63}"/>
              </a:ext>
            </a:extLst>
          </p:cNvPr>
          <p:cNvSpPr>
            <a:spLocks noGrp="1"/>
          </p:cNvSpPr>
          <p:nvPr>
            <p:ph idx="1"/>
          </p:nvPr>
        </p:nvSpPr>
        <p:spPr>
          <a:xfrm>
            <a:off x="616226" y="715617"/>
            <a:ext cx="10959548" cy="5640733"/>
          </a:xfrm>
        </p:spPr>
        <p:txBody>
          <a:bodyPr>
            <a:noAutofit/>
          </a:bodyPr>
          <a:lstStyle/>
          <a:p>
            <a:pPr marL="457200" lvl="1">
              <a:lnSpc>
                <a:spcPct val="100000"/>
              </a:lnSpc>
              <a:spcAft>
                <a:spcPts val="600"/>
              </a:spcAft>
              <a:buNone/>
            </a:pPr>
            <a:endParaRPr lang="en-US" spc="-5" dirty="0">
              <a:latin typeface="Times New Roman" panose="02020603050405020304" pitchFamily="18" charset="0"/>
              <a:ea typeface="SimSun" panose="02010600030101010101" pitchFamily="2" charset="-122"/>
            </a:endParaRPr>
          </a:p>
          <a:p>
            <a:pPr marL="342900" lvl="1" indent="-342900">
              <a:lnSpc>
                <a:spcPct val="80000"/>
              </a:lnSpc>
              <a:spcBef>
                <a:spcPts val="1000"/>
              </a:spcBef>
              <a:spcAft>
                <a:spcPts val="600"/>
              </a:spcAft>
              <a:buFont typeface="Wingdings" panose="05000000000000000000" pitchFamily="2" charset="2"/>
              <a:buChar char="q"/>
            </a:pPr>
            <a:r>
              <a:rPr lang="en-US" spc="-5" dirty="0">
                <a:latin typeface="Times New Roman" panose="02020603050405020304" pitchFamily="18" charset="0"/>
                <a:ea typeface="SimSun" panose="02010600030101010101" pitchFamily="2" charset="-122"/>
              </a:rPr>
              <a:t> Deployment:</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Deploy the drowsiness detection system in a real-time or offline environment.</a:t>
            </a:r>
          </a:p>
          <a:p>
            <a:pPr lvl="1">
              <a:lnSpc>
                <a:spcPct val="100000"/>
              </a:lnSpc>
              <a:spcAft>
                <a:spcPts val="600"/>
              </a:spcAft>
              <a:buFont typeface="Wingdings" panose="05000000000000000000" pitchFamily="2" charset="2"/>
              <a:buChar char="§"/>
            </a:pPr>
            <a:r>
              <a:rPr lang="en-US" spc="-5" dirty="0">
                <a:latin typeface="Times New Roman" panose="02020603050405020304" pitchFamily="18" charset="0"/>
                <a:ea typeface="SimSun" panose="02010600030101010101" pitchFamily="2" charset="-122"/>
              </a:rPr>
              <a:t>Integrate it with appropriate hardware (e.g., cameras) for real-time monitoring.</a:t>
            </a:r>
          </a:p>
          <a:p>
            <a:pPr marL="457200" lvl="1" indent="0">
              <a:lnSpc>
                <a:spcPct val="100000"/>
              </a:lnSpc>
              <a:spcAft>
                <a:spcPts val="600"/>
              </a:spcAft>
              <a:buNone/>
            </a:pPr>
            <a:endParaRPr lang="en-US" spc="-5" dirty="0">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5376E1CE-4718-3EE2-D095-740DABC939E9}"/>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314049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CE43-4AD7-7367-172B-36609BC673F0}"/>
              </a:ext>
            </a:extLst>
          </p:cNvPr>
          <p:cNvSpPr>
            <a:spLocks noGrp="1"/>
          </p:cNvSpPr>
          <p:nvPr>
            <p:ph type="title"/>
          </p:nvPr>
        </p:nvSpPr>
        <p:spPr/>
        <p:txBody>
          <a:bodyPr/>
          <a:lstStyle/>
          <a:p>
            <a:r>
              <a:rPr lang="en-IN" sz="3600" b="1" dirty="0">
                <a:latin typeface="Times New Roman" panose="02020603050405020304" pitchFamily="18" charset="0"/>
                <a:ea typeface="+mn-ea"/>
                <a:cs typeface="Times New Roman" panose="02020603050405020304" pitchFamily="18" charset="0"/>
              </a:rPr>
              <a:t>Feature/characteristics Identification</a:t>
            </a:r>
          </a:p>
        </p:txBody>
      </p:sp>
      <p:sp>
        <p:nvSpPr>
          <p:cNvPr id="3" name="Content Placeholder 2">
            <a:extLst>
              <a:ext uri="{FF2B5EF4-FFF2-40B4-BE49-F238E27FC236}">
                <a16:creationId xmlns:a16="http://schemas.microsoft.com/office/drawing/2014/main" id="{BCCE6C73-7905-99BF-8D57-8CA17C22833C}"/>
              </a:ext>
            </a:extLst>
          </p:cNvPr>
          <p:cNvSpPr>
            <a:spLocks noGrp="1"/>
          </p:cNvSpPr>
          <p:nvPr>
            <p:ph idx="1"/>
          </p:nvPr>
        </p:nvSpPr>
        <p:spPr>
          <a:xfrm>
            <a:off x="838200" y="1778972"/>
            <a:ext cx="10515600" cy="4351338"/>
          </a:xfrm>
        </p:spPr>
        <p:txBody>
          <a:bodyPr>
            <a:norm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Blink Frequencies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Eye Closure Patterns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Facial Expressions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Real Time Processing</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DA2853-2E09-46AB-2390-121B5C39AF50}"/>
              </a:ext>
            </a:extLst>
          </p:cNvPr>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82995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8ED1-DCD5-A0BF-2817-A2CA2DE1CA4F}"/>
              </a:ext>
            </a:extLst>
          </p:cNvPr>
          <p:cNvSpPr>
            <a:spLocks noGrp="1"/>
          </p:cNvSpPr>
          <p:nvPr>
            <p:ph type="title"/>
          </p:nvPr>
        </p:nvSpPr>
        <p:spPr/>
        <p:txBody>
          <a:bodyPr/>
          <a:lstStyle/>
          <a:p>
            <a:r>
              <a:rPr lang="en-IN" sz="3600" b="1" dirty="0">
                <a:latin typeface="Times New Roman" panose="02020603050405020304" pitchFamily="18" charset="0"/>
                <a:ea typeface="+mn-ea"/>
                <a:cs typeface="Times New Roman" panose="02020603050405020304" pitchFamily="18" charset="0"/>
              </a:rPr>
              <a:t>Constraint</a:t>
            </a:r>
            <a:r>
              <a:rPr lang="en-IN" dirty="0"/>
              <a:t> </a:t>
            </a:r>
            <a:r>
              <a:rPr lang="en-IN" sz="3600" b="1" dirty="0">
                <a:latin typeface="Times New Roman" panose="02020603050405020304" pitchFamily="18" charset="0"/>
                <a:ea typeface="+mn-ea"/>
                <a:cs typeface="Times New Roman" panose="02020603050405020304" pitchFamily="18" charset="0"/>
              </a:rPr>
              <a:t>Identification</a:t>
            </a:r>
          </a:p>
        </p:txBody>
      </p:sp>
      <p:sp>
        <p:nvSpPr>
          <p:cNvPr id="3" name="Content Placeholder 2">
            <a:extLst>
              <a:ext uri="{FF2B5EF4-FFF2-40B4-BE49-F238E27FC236}">
                <a16:creationId xmlns:a16="http://schemas.microsoft.com/office/drawing/2014/main" id="{A2665D13-3B53-4DFA-A276-1793F0D0C8E0}"/>
              </a:ext>
            </a:extLst>
          </p:cNvPr>
          <p:cNvSpPr>
            <a:spLocks noGrp="1"/>
          </p:cNvSpPr>
          <p:nvPr>
            <p:ph idx="1"/>
          </p:nvPr>
        </p:nvSpPr>
        <p:spPr>
          <a:xfrm>
            <a:off x="959498" y="1847850"/>
            <a:ext cx="10515600" cy="4351338"/>
          </a:xfrm>
        </p:spPr>
        <p:txBody>
          <a:bodyPr>
            <a:normAutofit/>
          </a:bodyPr>
          <a:lstStyle/>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Data Privacy and Ethics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Accuracy vs. False Positives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Extended Training Time</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Integration with Existing Systems</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Ambient Conditions</a:t>
            </a:r>
          </a:p>
          <a:p>
            <a:pPr marL="342900" indent="-342900">
              <a:buFont typeface="Wingdings" panose="05000000000000000000" pitchFamily="2" charset="2"/>
              <a:buChar char="§"/>
            </a:pPr>
            <a:r>
              <a:rPr lang="en-IN" sz="2400" i="0" dirty="0">
                <a:solidFill>
                  <a:srgbClr val="0D0D0D"/>
                </a:solidFill>
                <a:effectLst/>
                <a:latin typeface="Times New Roman" panose="02020603050405020304" pitchFamily="18" charset="0"/>
                <a:cs typeface="Times New Roman" panose="02020603050405020304" pitchFamily="18" charset="0"/>
              </a:rPr>
              <a:t>Individual Variability</a:t>
            </a:r>
          </a:p>
        </p:txBody>
      </p:sp>
      <p:sp>
        <p:nvSpPr>
          <p:cNvPr id="4" name="Slide Number Placeholder 3">
            <a:extLst>
              <a:ext uri="{FF2B5EF4-FFF2-40B4-BE49-F238E27FC236}">
                <a16:creationId xmlns:a16="http://schemas.microsoft.com/office/drawing/2014/main" id="{D5F96187-127C-0424-28BA-F0310F0279E6}"/>
              </a:ext>
            </a:extLst>
          </p:cNvPr>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231775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5" name="Content Placeholder 4" descr="A person with a beard&#10;&#10;Description automatically generated">
            <a:extLst>
              <a:ext uri="{FF2B5EF4-FFF2-40B4-BE49-F238E27FC236}">
                <a16:creationId xmlns:a16="http://schemas.microsoft.com/office/drawing/2014/main" id="{A6007DB6-3D91-CF7B-EC18-D609FB8701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9232" y="1325563"/>
            <a:ext cx="5752737" cy="3595461"/>
          </a:xfrm>
        </p:spPr>
      </p:pic>
      <p:sp>
        <p:nvSpPr>
          <p:cNvPr id="8" name="TextBox 7">
            <a:extLst>
              <a:ext uri="{FF2B5EF4-FFF2-40B4-BE49-F238E27FC236}">
                <a16:creationId xmlns:a16="http://schemas.microsoft.com/office/drawing/2014/main" id="{5533C25D-29A3-4F66-7767-E56191010AB9}"/>
              </a:ext>
            </a:extLst>
          </p:cNvPr>
          <p:cNvSpPr txBox="1"/>
          <p:nvPr/>
        </p:nvSpPr>
        <p:spPr>
          <a:xfrm>
            <a:off x="1679510" y="5514392"/>
            <a:ext cx="7277878" cy="646331"/>
          </a:xfrm>
          <a:prstGeom prst="rect">
            <a:avLst/>
          </a:prstGeom>
          <a:noFill/>
        </p:spPr>
        <p:txBody>
          <a:bodyPr wrap="square" rtlCol="0">
            <a:spAutoFit/>
          </a:bodyPr>
          <a:lstStyle/>
          <a:p>
            <a:r>
              <a:rPr lang="en-IN" dirty="0"/>
              <a:t>In the above image the user  with open EYE lids  are  detected by the  Camera  thus no alarms will be activated</a:t>
            </a:r>
          </a:p>
        </p:txBody>
      </p:sp>
    </p:spTree>
    <p:extLst>
      <p:ext uri="{BB962C8B-B14F-4D97-AF65-F5344CB8AC3E}">
        <p14:creationId xmlns:p14="http://schemas.microsoft.com/office/powerpoint/2010/main" val="400366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8A083C-235C-1BA8-83DC-1F04E2455D14}"/>
              </a:ext>
            </a:extLst>
          </p:cNvPr>
          <p:cNvSpPr>
            <a:spLocks noGrp="1"/>
          </p:cNvSpPr>
          <p:nvPr>
            <p:ph type="sldNum" sz="quarter" idx="12"/>
          </p:nvPr>
        </p:nvSpPr>
        <p:spPr/>
        <p:txBody>
          <a:bodyPr/>
          <a:lstStyle/>
          <a:p>
            <a:fld id="{BDCDBBEF-AA6C-4BA6-85B2-A17D7F280E38}" type="slidenum">
              <a:rPr lang="en-US" smtClean="0"/>
              <a:pPr/>
              <a:t>15</a:t>
            </a:fld>
            <a:endParaRPr lang="en-US" dirty="0"/>
          </a:p>
        </p:txBody>
      </p:sp>
      <p:pic>
        <p:nvPicPr>
          <p:cNvPr id="3" name="Content Placeholder 2" descr="A person with his eyes closed&#10;&#10;Description automatically generated">
            <a:extLst>
              <a:ext uri="{FF2B5EF4-FFF2-40B4-BE49-F238E27FC236}">
                <a16:creationId xmlns:a16="http://schemas.microsoft.com/office/drawing/2014/main" id="{9377D836-FEA4-D9CB-48E4-393FB1E6257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2195" y="1359094"/>
            <a:ext cx="6314466" cy="3946542"/>
          </a:xfrm>
        </p:spPr>
      </p:pic>
      <p:sp>
        <p:nvSpPr>
          <p:cNvPr id="6" name="TextBox 5">
            <a:extLst>
              <a:ext uri="{FF2B5EF4-FFF2-40B4-BE49-F238E27FC236}">
                <a16:creationId xmlns:a16="http://schemas.microsoft.com/office/drawing/2014/main" id="{8F576319-8F9B-C3D6-C475-D6BC096AE8CB}"/>
              </a:ext>
            </a:extLst>
          </p:cNvPr>
          <p:cNvSpPr txBox="1"/>
          <p:nvPr/>
        </p:nvSpPr>
        <p:spPr>
          <a:xfrm>
            <a:off x="3013788" y="5498906"/>
            <a:ext cx="6979298" cy="646331"/>
          </a:xfrm>
          <a:prstGeom prst="rect">
            <a:avLst/>
          </a:prstGeom>
          <a:noFill/>
        </p:spPr>
        <p:txBody>
          <a:bodyPr wrap="square" rtlCol="0">
            <a:spAutoFit/>
          </a:bodyPr>
          <a:lstStyle/>
          <a:p>
            <a:r>
              <a:rPr lang="en-IN" dirty="0"/>
              <a:t>In this image  the user with closed Eye lids Was detected thus therefore the alarm's will be activated</a:t>
            </a:r>
          </a:p>
        </p:txBody>
      </p:sp>
    </p:spTree>
    <p:extLst>
      <p:ext uri="{BB962C8B-B14F-4D97-AF65-F5344CB8AC3E}">
        <p14:creationId xmlns:p14="http://schemas.microsoft.com/office/powerpoint/2010/main" val="61312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2AEC74-DC92-589E-2513-42F09187E02F}"/>
              </a:ext>
            </a:extLst>
          </p:cNvPr>
          <p:cNvSpPr>
            <a:spLocks noGrp="1"/>
          </p:cNvSpPr>
          <p:nvPr>
            <p:ph type="sldNum" sz="quarter" idx="12"/>
          </p:nvPr>
        </p:nvSpPr>
        <p:spPr/>
        <p:txBody>
          <a:bodyPr/>
          <a:lstStyle/>
          <a:p>
            <a:fld id="{BDCDBBEF-AA6C-4BA6-85B2-A17D7F280E38}" type="slidenum">
              <a:rPr lang="en-US" smtClean="0"/>
              <a:pPr/>
              <a:t>16</a:t>
            </a:fld>
            <a:endParaRPr lang="en-US" dirty="0"/>
          </a:p>
        </p:txBody>
      </p:sp>
      <p:pic>
        <p:nvPicPr>
          <p:cNvPr id="4" name="Picture 3" descr="A person wearing glasses and a plaid shirt&#10;&#10;Description automatically generated">
            <a:extLst>
              <a:ext uri="{FF2B5EF4-FFF2-40B4-BE49-F238E27FC236}">
                <a16:creationId xmlns:a16="http://schemas.microsoft.com/office/drawing/2014/main" id="{ED525A26-C99D-4422-2086-03692A7022BC}"/>
              </a:ext>
            </a:extLst>
          </p:cNvPr>
          <p:cNvPicPr>
            <a:picLocks noChangeAspect="1"/>
          </p:cNvPicPr>
          <p:nvPr/>
        </p:nvPicPr>
        <p:blipFill rotWithShape="1">
          <a:blip r:embed="rId2">
            <a:extLst>
              <a:ext uri="{28A0092B-C50C-407E-A947-70E740481C1C}">
                <a14:useLocalDpi xmlns:a14="http://schemas.microsoft.com/office/drawing/2010/main" val="0"/>
              </a:ext>
            </a:extLst>
          </a:blip>
          <a:srcRect l="10466" t="9332" r="11168" b="5682"/>
          <a:stretch/>
        </p:blipFill>
        <p:spPr>
          <a:xfrm>
            <a:off x="1278293" y="1101012"/>
            <a:ext cx="5716205" cy="3874407"/>
          </a:xfrm>
          <a:prstGeom prst="rect">
            <a:avLst/>
          </a:prstGeom>
        </p:spPr>
      </p:pic>
      <p:sp>
        <p:nvSpPr>
          <p:cNvPr id="6" name="TextBox 5">
            <a:extLst>
              <a:ext uri="{FF2B5EF4-FFF2-40B4-BE49-F238E27FC236}">
                <a16:creationId xmlns:a16="http://schemas.microsoft.com/office/drawing/2014/main" id="{7B8B6837-2A1E-1C81-1778-081D66901669}"/>
              </a:ext>
            </a:extLst>
          </p:cNvPr>
          <p:cNvSpPr txBox="1"/>
          <p:nvPr/>
        </p:nvSpPr>
        <p:spPr>
          <a:xfrm>
            <a:off x="3113315" y="5387656"/>
            <a:ext cx="6096000" cy="646331"/>
          </a:xfrm>
          <a:prstGeom prst="rect">
            <a:avLst/>
          </a:prstGeom>
          <a:noFill/>
        </p:spPr>
        <p:txBody>
          <a:bodyPr wrap="square">
            <a:spAutoFit/>
          </a:bodyPr>
          <a:lstStyle/>
          <a:p>
            <a:r>
              <a:rPr lang="en-US" dirty="0"/>
              <a:t>Now, the example of detecting the eyes with wear glasses and the eyes were open so score is ‘0’ </a:t>
            </a:r>
            <a:endParaRPr lang="en-IN" dirty="0"/>
          </a:p>
        </p:txBody>
      </p:sp>
    </p:spTree>
    <p:extLst>
      <p:ext uri="{BB962C8B-B14F-4D97-AF65-F5344CB8AC3E}">
        <p14:creationId xmlns:p14="http://schemas.microsoft.com/office/powerpoint/2010/main" val="42087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6FD912-CB06-567F-1091-B65F6E838C3F}"/>
              </a:ext>
            </a:extLst>
          </p:cNvPr>
          <p:cNvSpPr>
            <a:spLocks noGrp="1"/>
          </p:cNvSpPr>
          <p:nvPr>
            <p:ph type="sldNum" sz="quarter" idx="12"/>
          </p:nvPr>
        </p:nvSpPr>
        <p:spPr/>
        <p:txBody>
          <a:bodyPr/>
          <a:lstStyle/>
          <a:p>
            <a:fld id="{BDCDBBEF-AA6C-4BA6-85B2-A17D7F280E38}" type="slidenum">
              <a:rPr lang="en-US" smtClean="0"/>
              <a:pPr/>
              <a:t>17</a:t>
            </a:fld>
            <a:endParaRPr lang="en-US" dirty="0"/>
          </a:p>
        </p:txBody>
      </p:sp>
      <p:pic>
        <p:nvPicPr>
          <p:cNvPr id="4" name="Picture 3" descr="A person with glasses and a beard&#10;&#10;Description automatically generated">
            <a:extLst>
              <a:ext uri="{FF2B5EF4-FFF2-40B4-BE49-F238E27FC236}">
                <a16:creationId xmlns:a16="http://schemas.microsoft.com/office/drawing/2014/main" id="{38E0F608-5E26-CA37-BFAC-3112B396D252}"/>
              </a:ext>
            </a:extLst>
          </p:cNvPr>
          <p:cNvPicPr>
            <a:picLocks noChangeAspect="1"/>
          </p:cNvPicPr>
          <p:nvPr/>
        </p:nvPicPr>
        <p:blipFill rotWithShape="1">
          <a:blip r:embed="rId2">
            <a:extLst>
              <a:ext uri="{28A0092B-C50C-407E-A947-70E740481C1C}">
                <a14:useLocalDpi xmlns:a14="http://schemas.microsoft.com/office/drawing/2010/main" val="0"/>
              </a:ext>
            </a:extLst>
          </a:blip>
          <a:srcRect l="10431" t="14694" r="14230" b="7315"/>
          <a:stretch/>
        </p:blipFill>
        <p:spPr>
          <a:xfrm>
            <a:off x="1166326" y="933061"/>
            <a:ext cx="5497995" cy="3557165"/>
          </a:xfrm>
          <a:prstGeom prst="rect">
            <a:avLst/>
          </a:prstGeom>
        </p:spPr>
      </p:pic>
      <p:sp>
        <p:nvSpPr>
          <p:cNvPr id="6" name="TextBox 5">
            <a:extLst>
              <a:ext uri="{FF2B5EF4-FFF2-40B4-BE49-F238E27FC236}">
                <a16:creationId xmlns:a16="http://schemas.microsoft.com/office/drawing/2014/main" id="{51BE24A9-92B6-B3AB-0987-FF156B982833}"/>
              </a:ext>
            </a:extLst>
          </p:cNvPr>
          <p:cNvSpPr txBox="1"/>
          <p:nvPr/>
        </p:nvSpPr>
        <p:spPr>
          <a:xfrm>
            <a:off x="2514600" y="4888915"/>
            <a:ext cx="6096000" cy="646331"/>
          </a:xfrm>
          <a:prstGeom prst="rect">
            <a:avLst/>
          </a:prstGeom>
          <a:noFill/>
        </p:spPr>
        <p:txBody>
          <a:bodyPr wrap="square">
            <a:spAutoFit/>
          </a:bodyPr>
          <a:lstStyle/>
          <a:p>
            <a:r>
              <a:rPr lang="en-US" dirty="0"/>
              <a:t>The score is ‘15’ which is greater than the set score value so the alarm will beep .</a:t>
            </a:r>
            <a:endParaRPr lang="en-IN" dirty="0"/>
          </a:p>
        </p:txBody>
      </p:sp>
    </p:spTree>
    <p:extLst>
      <p:ext uri="{BB962C8B-B14F-4D97-AF65-F5344CB8AC3E}">
        <p14:creationId xmlns:p14="http://schemas.microsoft.com/office/powerpoint/2010/main" val="221442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95B7A-8E36-B98C-7FE3-67DAA1BA0069}"/>
              </a:ext>
            </a:extLst>
          </p:cNvPr>
          <p:cNvSpPr>
            <a:spLocks noGrp="1"/>
          </p:cNvSpPr>
          <p:nvPr>
            <p:ph type="sldNum" sz="quarter" idx="12"/>
          </p:nvPr>
        </p:nvSpPr>
        <p:spPr/>
        <p:txBody>
          <a:bodyPr/>
          <a:lstStyle/>
          <a:p>
            <a:fld id="{BDCDBBEF-AA6C-4BA6-85B2-A17D7F280E38}" type="slidenum">
              <a:rPr lang="en-US" smtClean="0"/>
              <a:pPr/>
              <a:t>18</a:t>
            </a:fld>
            <a:endParaRPr lang="en-US" dirty="0"/>
          </a:p>
        </p:txBody>
      </p:sp>
      <p:graphicFrame>
        <p:nvGraphicFramePr>
          <p:cNvPr id="3" name="Table 2">
            <a:extLst>
              <a:ext uri="{FF2B5EF4-FFF2-40B4-BE49-F238E27FC236}">
                <a16:creationId xmlns:a16="http://schemas.microsoft.com/office/drawing/2014/main" id="{F65A599A-CFCB-998D-1DD5-75A7A95B39EB}"/>
              </a:ext>
            </a:extLst>
          </p:cNvPr>
          <p:cNvGraphicFramePr>
            <a:graphicFrameLocks noGrp="1"/>
          </p:cNvGraphicFramePr>
          <p:nvPr>
            <p:extLst>
              <p:ext uri="{D42A27DB-BD31-4B8C-83A1-F6EECF244321}">
                <p14:modId xmlns:p14="http://schemas.microsoft.com/office/powerpoint/2010/main" val="1820799280"/>
              </p:ext>
            </p:extLst>
          </p:nvPr>
        </p:nvGraphicFramePr>
        <p:xfrm>
          <a:off x="1173480" y="719666"/>
          <a:ext cx="8813802" cy="5637954"/>
        </p:xfrm>
        <a:graphic>
          <a:graphicData uri="http://schemas.openxmlformats.org/drawingml/2006/table">
            <a:tbl>
              <a:tblPr firstRow="1" bandRow="1">
                <a:tableStyleId>{5C22544A-7EE6-4342-B048-85BDC9FD1C3A}</a:tableStyleId>
              </a:tblPr>
              <a:tblGrid>
                <a:gridCol w="1468967">
                  <a:extLst>
                    <a:ext uri="{9D8B030D-6E8A-4147-A177-3AD203B41FA5}">
                      <a16:colId xmlns:a16="http://schemas.microsoft.com/office/drawing/2014/main" val="3696049519"/>
                    </a:ext>
                  </a:extLst>
                </a:gridCol>
                <a:gridCol w="1468967">
                  <a:extLst>
                    <a:ext uri="{9D8B030D-6E8A-4147-A177-3AD203B41FA5}">
                      <a16:colId xmlns:a16="http://schemas.microsoft.com/office/drawing/2014/main" val="858906964"/>
                    </a:ext>
                  </a:extLst>
                </a:gridCol>
                <a:gridCol w="1468967">
                  <a:extLst>
                    <a:ext uri="{9D8B030D-6E8A-4147-A177-3AD203B41FA5}">
                      <a16:colId xmlns:a16="http://schemas.microsoft.com/office/drawing/2014/main" val="2346606999"/>
                    </a:ext>
                  </a:extLst>
                </a:gridCol>
                <a:gridCol w="1468967">
                  <a:extLst>
                    <a:ext uri="{9D8B030D-6E8A-4147-A177-3AD203B41FA5}">
                      <a16:colId xmlns:a16="http://schemas.microsoft.com/office/drawing/2014/main" val="2295725962"/>
                    </a:ext>
                  </a:extLst>
                </a:gridCol>
                <a:gridCol w="1468967">
                  <a:extLst>
                    <a:ext uri="{9D8B030D-6E8A-4147-A177-3AD203B41FA5}">
                      <a16:colId xmlns:a16="http://schemas.microsoft.com/office/drawing/2014/main" val="665946535"/>
                    </a:ext>
                  </a:extLst>
                </a:gridCol>
                <a:gridCol w="1468967">
                  <a:extLst>
                    <a:ext uri="{9D8B030D-6E8A-4147-A177-3AD203B41FA5}">
                      <a16:colId xmlns:a16="http://schemas.microsoft.com/office/drawing/2014/main" val="2096663301"/>
                    </a:ext>
                  </a:extLst>
                </a:gridCol>
              </a:tblGrid>
              <a:tr h="578697">
                <a:tc>
                  <a:txBody>
                    <a:bodyPr/>
                    <a:lstStyle/>
                    <a:p>
                      <a:r>
                        <a:rPr lang="en-IN" dirty="0"/>
                        <a:t>Individual</a:t>
                      </a:r>
                    </a:p>
                  </a:txBody>
                  <a:tcPr/>
                </a:tc>
                <a:tc>
                  <a:txBody>
                    <a:bodyPr/>
                    <a:lstStyle/>
                    <a:p>
                      <a:r>
                        <a:rPr lang="en-IN" dirty="0"/>
                        <a:t>Ear Threshold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Alarm Sensitivity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Light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Remarks</a:t>
                      </a:r>
                    </a:p>
                    <a:p>
                      <a:endParaRPr lang="en-IN" dirty="0"/>
                    </a:p>
                  </a:txBody>
                  <a:tcPr/>
                </a:tc>
                <a:tc>
                  <a:txBody>
                    <a:bodyPr/>
                    <a:lstStyle/>
                    <a:p>
                      <a:r>
                        <a:rPr lang="en-IN" dirty="0"/>
                        <a:t>Drowsiness</a:t>
                      </a:r>
                    </a:p>
                    <a:p>
                      <a:r>
                        <a:rPr lang="en-IN" dirty="0"/>
                        <a:t>Detection</a:t>
                      </a:r>
                    </a:p>
                  </a:txBody>
                  <a:tcPr/>
                </a:tc>
                <a:extLst>
                  <a:ext uri="{0D108BD9-81ED-4DB2-BD59-A6C34878D82A}">
                    <a16:rowId xmlns:a16="http://schemas.microsoft.com/office/drawing/2014/main" val="896366944"/>
                  </a:ext>
                </a:extLst>
              </a:tr>
              <a:tr h="578697">
                <a:tc>
                  <a:txBody>
                    <a:bodyPr/>
                    <a:lstStyle/>
                    <a:p>
                      <a:r>
                        <a:rPr lang="en-IN" dirty="0"/>
                        <a:t>A</a:t>
                      </a:r>
                    </a:p>
                  </a:txBody>
                  <a:tcPr/>
                </a:tc>
                <a:tc>
                  <a:txBody>
                    <a:bodyPr/>
                    <a:lstStyle/>
                    <a:p>
                      <a:r>
                        <a:rPr lang="en-IN" dirty="0"/>
                        <a:t>0.2</a:t>
                      </a:r>
                    </a:p>
                    <a:p>
                      <a:endParaRPr lang="en-IN" dirty="0"/>
                    </a:p>
                  </a:txBody>
                  <a:tcPr/>
                </a:tc>
                <a:tc>
                  <a:txBody>
                    <a:bodyPr/>
                    <a:lstStyle/>
                    <a:p>
                      <a:r>
                        <a:rPr lang="en-IN" dirty="0"/>
                        <a:t>45</a:t>
                      </a:r>
                    </a:p>
                  </a:txBody>
                  <a:tcPr/>
                </a:tc>
                <a:tc>
                  <a:txBody>
                    <a:bodyPr/>
                    <a:lstStyle/>
                    <a:p>
                      <a:r>
                        <a:rPr lang="en-IN" dirty="0"/>
                        <a:t>Bright</a:t>
                      </a:r>
                    </a:p>
                    <a:p>
                      <a:endParaRPr lang="en-IN" dirty="0"/>
                    </a:p>
                  </a:txBody>
                  <a:tcPr/>
                </a:tc>
                <a:tc>
                  <a:txBody>
                    <a:bodyPr/>
                    <a:lstStyle/>
                    <a:p>
                      <a:r>
                        <a:rPr lang="en-IN" dirty="0"/>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out of 3</a:t>
                      </a:r>
                    </a:p>
                    <a:p>
                      <a:endParaRPr lang="en-IN" dirty="0"/>
                    </a:p>
                  </a:txBody>
                  <a:tcPr/>
                </a:tc>
                <a:extLst>
                  <a:ext uri="{0D108BD9-81ED-4DB2-BD59-A6C34878D82A}">
                    <a16:rowId xmlns:a16="http://schemas.microsoft.com/office/drawing/2014/main" val="2315101430"/>
                  </a:ext>
                </a:extLst>
              </a:tr>
              <a:tr h="578697">
                <a:tc>
                  <a:txBody>
                    <a:bodyPr/>
                    <a:lstStyle/>
                    <a:p>
                      <a:r>
                        <a:rPr lang="en-IN" dirty="0"/>
                        <a:t>A</a:t>
                      </a:r>
                    </a:p>
                    <a:p>
                      <a:endParaRPr lang="en-IN" dirty="0"/>
                    </a:p>
                  </a:txBody>
                  <a:tcPr/>
                </a:tc>
                <a:tc>
                  <a:txBody>
                    <a:bodyPr/>
                    <a:lstStyle/>
                    <a:p>
                      <a:r>
                        <a:rPr lang="en-IN" dirty="0"/>
                        <a:t>0.2</a:t>
                      </a:r>
                    </a:p>
                  </a:txBody>
                  <a:tcPr/>
                </a:tc>
                <a:tc>
                  <a:txBody>
                    <a:bodyPr/>
                    <a:lstStyle/>
                    <a:p>
                      <a:r>
                        <a:rPr lang="en-IN" dirty="0"/>
                        <a:t>45</a:t>
                      </a:r>
                    </a:p>
                  </a:txBody>
                  <a:tcPr/>
                </a:tc>
                <a:tc>
                  <a:txBody>
                    <a:bodyPr/>
                    <a:lstStyle/>
                    <a:p>
                      <a:r>
                        <a:rPr lang="en-IN" dirty="0"/>
                        <a:t>Dim</a:t>
                      </a:r>
                    </a:p>
                  </a:txBody>
                  <a:tcPr/>
                </a:tc>
                <a:tc>
                  <a:txBody>
                    <a:bodyPr/>
                    <a:lstStyle/>
                    <a:p>
                      <a:r>
                        <a:rPr lang="en-IN" dirty="0"/>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out of 3</a:t>
                      </a:r>
                    </a:p>
                    <a:p>
                      <a:endParaRPr lang="en-IN" dirty="0"/>
                    </a:p>
                  </a:txBody>
                  <a:tcPr/>
                </a:tc>
                <a:extLst>
                  <a:ext uri="{0D108BD9-81ED-4DB2-BD59-A6C34878D82A}">
                    <a16:rowId xmlns:a16="http://schemas.microsoft.com/office/drawing/2014/main" val="3162960324"/>
                  </a:ext>
                </a:extLst>
              </a:tr>
              <a:tr h="578697">
                <a:tc>
                  <a:txBody>
                    <a:bodyPr/>
                    <a:lstStyle/>
                    <a:p>
                      <a:r>
                        <a:rPr lang="en-IN" dirty="0"/>
                        <a:t>A</a:t>
                      </a:r>
                    </a:p>
                  </a:txBody>
                  <a:tcPr/>
                </a:tc>
                <a:tc>
                  <a:txBody>
                    <a:bodyPr/>
                    <a:lstStyle/>
                    <a:p>
                      <a:r>
                        <a:rPr lang="en-IN" dirty="0"/>
                        <a:t>0.15</a:t>
                      </a:r>
                    </a:p>
                  </a:txBody>
                  <a:tcPr/>
                </a:tc>
                <a:tc>
                  <a:txBody>
                    <a:bodyPr/>
                    <a:lstStyle/>
                    <a:p>
                      <a:r>
                        <a:rPr lang="en-IN" dirty="0"/>
                        <a:t>45</a:t>
                      </a:r>
                    </a:p>
                  </a:txBody>
                  <a:tcPr/>
                </a:tc>
                <a:tc>
                  <a:txBody>
                    <a:bodyPr/>
                    <a:lstStyle/>
                    <a:p>
                      <a:r>
                        <a:rPr lang="en-IN" dirty="0"/>
                        <a:t>Bright</a:t>
                      </a:r>
                    </a:p>
                  </a:txBody>
                  <a:tcPr/>
                </a:tc>
                <a:tc>
                  <a:txBody>
                    <a:bodyPr/>
                    <a:lstStyle/>
                    <a:p>
                      <a:r>
                        <a:rPr lang="en-IN" dirty="0"/>
                        <a:t>Normal</a:t>
                      </a:r>
                    </a:p>
                    <a:p>
                      <a:r>
                        <a:rPr lang="en-IN" dirty="0"/>
                        <a:t>(closed)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3 out of 3</a:t>
                      </a:r>
                      <a:endParaRPr lang="en-IN" dirty="0">
                        <a:effectLst/>
                      </a:endParaRPr>
                    </a:p>
                    <a:p>
                      <a:endParaRPr lang="en-IN" dirty="0"/>
                    </a:p>
                  </a:txBody>
                  <a:tcPr/>
                </a:tc>
                <a:extLst>
                  <a:ext uri="{0D108BD9-81ED-4DB2-BD59-A6C34878D82A}">
                    <a16:rowId xmlns:a16="http://schemas.microsoft.com/office/drawing/2014/main" val="1638794905"/>
                  </a:ext>
                </a:extLst>
              </a:tr>
              <a:tr h="578697">
                <a:tc>
                  <a:txBody>
                    <a:bodyPr/>
                    <a:lstStyle/>
                    <a:p>
                      <a:r>
                        <a:rPr lang="en-IN" dirty="0"/>
                        <a:t>B</a:t>
                      </a:r>
                    </a:p>
                  </a:txBody>
                  <a:tcPr/>
                </a:tc>
                <a:tc>
                  <a:txBody>
                    <a:bodyPr/>
                    <a:lstStyle/>
                    <a:p>
                      <a:r>
                        <a:rPr lang="en-IN" dirty="0"/>
                        <a:t>0.24</a:t>
                      </a:r>
                    </a:p>
                  </a:txBody>
                  <a:tcPr/>
                </a:tc>
                <a:tc>
                  <a:txBody>
                    <a:bodyPr/>
                    <a:lstStyle/>
                    <a:p>
                      <a:r>
                        <a:rPr lang="en-IN" dirty="0"/>
                        <a:t>45</a:t>
                      </a:r>
                    </a:p>
                  </a:txBody>
                  <a:tcPr/>
                </a:tc>
                <a:tc>
                  <a:txBody>
                    <a:bodyPr/>
                    <a:lstStyle/>
                    <a:p>
                      <a:r>
                        <a:rPr lang="en-IN" dirty="0"/>
                        <a:t>Bright</a:t>
                      </a:r>
                    </a:p>
                  </a:txBody>
                  <a:tcPr/>
                </a:tc>
                <a:tc>
                  <a:txBody>
                    <a:bodyPr/>
                    <a:lstStyle/>
                    <a:p>
                      <a:r>
                        <a:rPr lang="en-IN" dirty="0"/>
                        <a:t>Wearing Glasses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out of 3</a:t>
                      </a:r>
                    </a:p>
                    <a:p>
                      <a:endParaRPr lang="en-IN" dirty="0"/>
                    </a:p>
                  </a:txBody>
                  <a:tcPr/>
                </a:tc>
                <a:extLst>
                  <a:ext uri="{0D108BD9-81ED-4DB2-BD59-A6C34878D82A}">
                    <a16:rowId xmlns:a16="http://schemas.microsoft.com/office/drawing/2014/main" val="705216043"/>
                  </a:ext>
                </a:extLst>
              </a:tr>
              <a:tr h="578697">
                <a:tc>
                  <a:txBody>
                    <a:bodyPr/>
                    <a:lstStyle/>
                    <a:p>
                      <a:r>
                        <a:rPr lang="en-IN" dirty="0"/>
                        <a:t>B</a:t>
                      </a:r>
                    </a:p>
                  </a:txBody>
                  <a:tcPr/>
                </a:tc>
                <a:tc>
                  <a:txBody>
                    <a:bodyPr/>
                    <a:lstStyle/>
                    <a:p>
                      <a:r>
                        <a:rPr lang="en-IN" dirty="0"/>
                        <a:t>0.24</a:t>
                      </a:r>
                    </a:p>
                  </a:txBody>
                  <a:tcPr/>
                </a:tc>
                <a:tc>
                  <a:txBody>
                    <a:bodyPr/>
                    <a:lstStyle/>
                    <a:p>
                      <a:r>
                        <a:rPr lang="en-IN" dirty="0"/>
                        <a:t>45</a:t>
                      </a:r>
                    </a:p>
                  </a:txBody>
                  <a:tcPr/>
                </a:tc>
                <a:tc>
                  <a:txBody>
                    <a:bodyPr/>
                    <a:lstStyle/>
                    <a:p>
                      <a:r>
                        <a:rPr lang="en-IN" dirty="0"/>
                        <a:t>Dim</a:t>
                      </a:r>
                    </a:p>
                  </a:txBody>
                  <a:tcPr/>
                </a:tc>
                <a:tc>
                  <a:txBody>
                    <a:bodyPr/>
                    <a:lstStyle/>
                    <a:p>
                      <a:r>
                        <a:rPr lang="en-IN" dirty="0"/>
                        <a:t>Wearing Glasses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out of 3</a:t>
                      </a:r>
                    </a:p>
                    <a:p>
                      <a:endParaRPr lang="en-IN" dirty="0"/>
                    </a:p>
                  </a:txBody>
                  <a:tcPr/>
                </a:tc>
                <a:extLst>
                  <a:ext uri="{0D108BD9-81ED-4DB2-BD59-A6C34878D82A}">
                    <a16:rowId xmlns:a16="http://schemas.microsoft.com/office/drawing/2014/main" val="2197070489"/>
                  </a:ext>
                </a:extLst>
              </a:tr>
              <a:tr h="578697">
                <a:tc>
                  <a:txBody>
                    <a:bodyPr/>
                    <a:lstStyle/>
                    <a:p>
                      <a:r>
                        <a:rPr lang="en-IN" dirty="0"/>
                        <a:t>C</a:t>
                      </a:r>
                    </a:p>
                  </a:txBody>
                  <a:tcPr/>
                </a:tc>
                <a:tc>
                  <a:txBody>
                    <a:bodyPr/>
                    <a:lstStyle/>
                    <a:p>
                      <a:r>
                        <a:rPr lang="en-IN" dirty="0"/>
                        <a:t>0.22</a:t>
                      </a:r>
                    </a:p>
                  </a:txBody>
                  <a:tcPr/>
                </a:tc>
                <a:tc>
                  <a:txBody>
                    <a:bodyPr/>
                    <a:lstStyle/>
                    <a:p>
                      <a:r>
                        <a:rPr lang="en-IN" dirty="0"/>
                        <a:t>45</a:t>
                      </a:r>
                    </a:p>
                  </a:txBody>
                  <a:tcPr/>
                </a:tc>
                <a:tc>
                  <a:txBody>
                    <a:bodyPr/>
                    <a:lstStyle/>
                    <a:p>
                      <a:r>
                        <a:rPr lang="en-IN"/>
                        <a:t>Bright</a:t>
                      </a:r>
                      <a:endParaRPr lang="en-IN" dirty="0"/>
                    </a:p>
                  </a:txBody>
                  <a:tcPr/>
                </a:tc>
                <a:tc>
                  <a:txBody>
                    <a:bodyPr/>
                    <a:lstStyle/>
                    <a:p>
                      <a:r>
                        <a:rPr lang="en-IN"/>
                        <a:t>Sun glasses</a:t>
                      </a:r>
                      <a:endParaRPr lang="en-IN" dirty="0"/>
                    </a:p>
                  </a:txBody>
                  <a:tcPr/>
                </a:tc>
                <a:tc>
                  <a:txBody>
                    <a:bodyPr/>
                    <a:lstStyle/>
                    <a:p>
                      <a:r>
                        <a:rPr lang="en-IN" dirty="0"/>
                        <a:t>0 out of 3</a:t>
                      </a:r>
                    </a:p>
                  </a:txBody>
                  <a:tcPr/>
                </a:tc>
                <a:extLst>
                  <a:ext uri="{0D108BD9-81ED-4DB2-BD59-A6C34878D82A}">
                    <a16:rowId xmlns:a16="http://schemas.microsoft.com/office/drawing/2014/main" val="1981986630"/>
                  </a:ext>
                </a:extLst>
              </a:tr>
              <a:tr h="578697">
                <a:tc>
                  <a:txBody>
                    <a:bodyPr/>
                    <a:lstStyle/>
                    <a:p>
                      <a:r>
                        <a:rPr lang="en-IN" dirty="0"/>
                        <a:t>C</a:t>
                      </a:r>
                    </a:p>
                  </a:txBody>
                  <a:tcPr/>
                </a:tc>
                <a:tc>
                  <a:txBody>
                    <a:bodyPr/>
                    <a:lstStyle/>
                    <a:p>
                      <a:r>
                        <a:rPr lang="en-IN" dirty="0"/>
                        <a:t>0.22</a:t>
                      </a:r>
                    </a:p>
                  </a:txBody>
                  <a:tcPr/>
                </a:tc>
                <a:tc>
                  <a:txBody>
                    <a:bodyPr/>
                    <a:lstStyle/>
                    <a:p>
                      <a:r>
                        <a:rPr lang="en-IN" dirty="0"/>
                        <a:t>47</a:t>
                      </a:r>
                    </a:p>
                  </a:txBody>
                  <a:tcPr/>
                </a:tc>
                <a:tc>
                  <a:txBody>
                    <a:bodyPr/>
                    <a:lstStyle/>
                    <a:p>
                      <a:r>
                        <a:rPr lang="en-IN" dirty="0"/>
                        <a:t>Very Dim</a:t>
                      </a:r>
                    </a:p>
                  </a:txBody>
                  <a:tcPr/>
                </a:tc>
                <a:tc>
                  <a:txBody>
                    <a:bodyPr/>
                    <a:lstStyle/>
                    <a:p>
                      <a:r>
                        <a:rPr lang="en-IN" dirty="0"/>
                        <a:t>Night Drive</a:t>
                      </a:r>
                    </a:p>
                  </a:txBody>
                  <a:tcPr/>
                </a:tc>
                <a:tc>
                  <a:txBody>
                    <a:bodyPr/>
                    <a:lstStyle/>
                    <a:p>
                      <a:r>
                        <a:rPr lang="en-IN" dirty="0"/>
                        <a:t>2 out of 3</a:t>
                      </a:r>
                    </a:p>
                  </a:txBody>
                  <a:tcPr/>
                </a:tc>
                <a:extLst>
                  <a:ext uri="{0D108BD9-81ED-4DB2-BD59-A6C34878D82A}">
                    <a16:rowId xmlns:a16="http://schemas.microsoft.com/office/drawing/2014/main" val="4261125842"/>
                  </a:ext>
                </a:extLst>
              </a:tr>
              <a:tr h="578697">
                <a:tc>
                  <a:txBody>
                    <a:bodyPr/>
                    <a:lstStyle/>
                    <a:p>
                      <a:r>
                        <a:rPr lang="en-IN" dirty="0"/>
                        <a:t>C</a:t>
                      </a:r>
                    </a:p>
                  </a:txBody>
                  <a:tcPr/>
                </a:tc>
                <a:tc>
                  <a:txBody>
                    <a:bodyPr/>
                    <a:lstStyle/>
                    <a:p>
                      <a:r>
                        <a:rPr lang="en-IN" dirty="0"/>
                        <a:t>0.14</a:t>
                      </a:r>
                    </a:p>
                  </a:txBody>
                  <a:tcPr/>
                </a:tc>
                <a:tc>
                  <a:txBody>
                    <a:bodyPr/>
                    <a:lstStyle/>
                    <a:p>
                      <a:r>
                        <a:rPr lang="en-IN" dirty="0"/>
                        <a:t>47</a:t>
                      </a:r>
                    </a:p>
                  </a:txBody>
                  <a:tcPr/>
                </a:tc>
                <a:tc>
                  <a:txBody>
                    <a:bodyPr/>
                    <a:lstStyle/>
                    <a:p>
                      <a:r>
                        <a:rPr lang="en-IN" dirty="0"/>
                        <a:t>Bright</a:t>
                      </a:r>
                    </a:p>
                  </a:txBody>
                  <a:tcPr/>
                </a:tc>
                <a:tc>
                  <a:txBody>
                    <a:bodyPr/>
                    <a:lstStyle/>
                    <a:p>
                      <a:r>
                        <a:rPr lang="en-IN" dirty="0"/>
                        <a:t>Sun glasses</a:t>
                      </a:r>
                    </a:p>
                    <a:p>
                      <a:r>
                        <a:rPr lang="en-IN" dirty="0"/>
                        <a:t>(closed)</a:t>
                      </a:r>
                    </a:p>
                  </a:txBody>
                  <a:tcPr/>
                </a:tc>
                <a:tc>
                  <a:txBody>
                    <a:bodyPr/>
                    <a:lstStyle/>
                    <a:p>
                      <a:r>
                        <a:rPr lang="en-IN" dirty="0"/>
                        <a:t>0 out of 3</a:t>
                      </a:r>
                    </a:p>
                  </a:txBody>
                  <a:tcPr/>
                </a:tc>
                <a:extLst>
                  <a:ext uri="{0D108BD9-81ED-4DB2-BD59-A6C34878D82A}">
                    <a16:rowId xmlns:a16="http://schemas.microsoft.com/office/drawing/2014/main" val="4104748310"/>
                  </a:ext>
                </a:extLst>
              </a:tr>
            </a:tbl>
          </a:graphicData>
        </a:graphic>
      </p:graphicFrame>
    </p:spTree>
    <p:extLst>
      <p:ext uri="{BB962C8B-B14F-4D97-AF65-F5344CB8AC3E}">
        <p14:creationId xmlns:p14="http://schemas.microsoft.com/office/powerpoint/2010/main" val="392847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009651"/>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Successful Classification</a:t>
            </a:r>
            <a:r>
              <a:rPr lang="en-US" sz="1800" dirty="0">
                <a:latin typeface="Times New Roman" panose="02020603050405020304" pitchFamily="18" charset="0"/>
                <a:cs typeface="Times New Roman" panose="02020603050405020304" pitchFamily="18" charset="0"/>
              </a:rPr>
              <a:t>:The analysis demonstrates the model's proficiency in accurately identifying non-drowsy drivers, indicating its effectiveness in discerning alertness levels. This success suggests promising potential for enhancing driver safety systems by providing timely interventions when drowsiness is detected.</a:t>
            </a:r>
          </a:p>
          <a:p>
            <a:pPr marL="0" indent="0">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Challenges with Misclassifications: </a:t>
            </a:r>
            <a:r>
              <a:rPr lang="en-US" sz="1800" dirty="0">
                <a:latin typeface="Times New Roman" panose="02020603050405020304" pitchFamily="18" charset="0"/>
                <a:cs typeface="Times New Roman" panose="02020603050405020304" pitchFamily="18" charset="0"/>
              </a:rPr>
              <a:t>Instances of misclassifications primarily stem from variations in lighting conditions and external factors affecting facial landmark detection. Understanding these challenges is crucial for refining the model and improving its robustness in real-world scenarios.</a:t>
            </a:r>
          </a:p>
          <a:p>
            <a:pPr marL="0" indent="0">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Key Features for Detection: </a:t>
            </a:r>
            <a:r>
              <a:rPr lang="en-US" sz="1800" dirty="0">
                <a:latin typeface="Times New Roman" panose="02020603050405020304" pitchFamily="18" charset="0"/>
                <a:cs typeface="Times New Roman" panose="02020603050405020304" pitchFamily="18" charset="0"/>
              </a:rPr>
              <a:t>By examining influential features such as eye closure patterns, head position variations, and blink frequencies, the analysis identifies critical factors contributing to accurate drowsiness detection. This insight informs the development of more sophisticated algorithms tailored to specific indicators of drowsiness.</a:t>
            </a:r>
          </a:p>
          <a:p>
            <a:pPr marL="0" indent="0">
              <a:buNone/>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Real-world Impact: </a:t>
            </a:r>
            <a:r>
              <a:rPr lang="en-US" sz="1800" dirty="0">
                <a:latin typeface="Times New Roman" panose="02020603050405020304" pitchFamily="18" charset="0"/>
                <a:cs typeface="Times New Roman" panose="02020603050405020304" pitchFamily="18" charset="0"/>
              </a:rPr>
              <a:t>The exploration of real-world applications underscores the practical significance of the research findings. The potential to mitigate the risk of accidents due to driver fatigue highlights the importance of advancing drowsiness detection technologies for improving overall driver safety.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49357" y="1192696"/>
            <a:ext cx="10704443" cy="5665304"/>
          </a:xfrm>
        </p:spPr>
        <p:txBody>
          <a:bodyPr>
            <a:noAutofit/>
          </a:bodyPr>
          <a:lstStyle/>
          <a:p>
            <a:pPr marL="0" indent="0" algn="just">
              <a:lnSpc>
                <a:spcPct val="115000"/>
              </a:lnSpc>
              <a:buNone/>
            </a:pPr>
            <a:r>
              <a:rPr lang="en-US" sz="1600" dirty="0">
                <a:effectLst/>
                <a:latin typeface="Times New Roman" panose="02020603050405020304" pitchFamily="18" charset="0"/>
                <a:ea typeface="Times New Roman" panose="02020603050405020304" pitchFamily="18" charset="0"/>
              </a:rPr>
              <a:t>The drowsiness detection system holds great potential for future advancements and expansion. Here are some possible future scopes for this project:</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b="1" dirty="0">
                <a:effectLst/>
                <a:latin typeface="Times New Roman" panose="02020603050405020304" pitchFamily="18" charset="0"/>
                <a:ea typeface="Times New Roman" panose="02020603050405020304" pitchFamily="18" charset="0"/>
              </a:rPr>
              <a:t>1. Enhanced Accuracy:</a:t>
            </a:r>
            <a:r>
              <a:rPr lang="en-US" sz="1600" dirty="0">
                <a:effectLst/>
                <a:latin typeface="Times New Roman" panose="02020603050405020304" pitchFamily="18" charset="0"/>
                <a:ea typeface="Times New Roman" panose="02020603050405020304" pitchFamily="18" charset="0"/>
              </a:rPr>
              <a:t> Continuously improving the accuracy of the drowsiness detection system is a key future scope. This can be achieved by refining the feature extraction techniques, exploring more advanced machine learning or deep learning models, and incorporating additional contextual information such as heart rate or driving behavior.</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b="1" dirty="0">
                <a:effectLst/>
                <a:latin typeface="Times New Roman" panose="02020603050405020304" pitchFamily="18" charset="0"/>
                <a:ea typeface="Times New Roman" panose="02020603050405020304" pitchFamily="18" charset="0"/>
              </a:rPr>
              <a:t>2. Multimodal Approach:</a:t>
            </a:r>
            <a:r>
              <a:rPr lang="en-US" sz="1600" dirty="0">
                <a:effectLst/>
                <a:latin typeface="Times New Roman" panose="02020603050405020304" pitchFamily="18" charset="0"/>
                <a:ea typeface="Times New Roman" panose="02020603050405020304" pitchFamily="18" charset="0"/>
              </a:rPr>
              <a:t> Integrating multiple modalities, such as audio and physiological signals, can provide a more comprehensive understanding of drowsiness. Combining facial analysis with voice analysis or biosensors can enhance the system's accuracy and enable early detection of drowsiness.</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b="1" dirty="0">
                <a:effectLst/>
                <a:latin typeface="Times New Roman" panose="02020603050405020304" pitchFamily="18" charset="0"/>
                <a:ea typeface="Times New Roman" panose="02020603050405020304" pitchFamily="18" charset="0"/>
              </a:rPr>
              <a:t>3. Personalization and Adaptation:</a:t>
            </a:r>
            <a:r>
              <a:rPr lang="en-US" sz="1600" dirty="0">
                <a:effectLst/>
                <a:latin typeface="Times New Roman" panose="02020603050405020304" pitchFamily="18" charset="0"/>
                <a:ea typeface="Times New Roman" panose="02020603050405020304" pitchFamily="18" charset="0"/>
              </a:rPr>
              <a:t> Developing personalized models that adapt to individual characteristics and behaviors is an important future direction. Customizing the system based on user-specific data and preferences can lead to more accurate and personalized drowsiness detection, improving its effectiveness in real-world scenarios.</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b="1" dirty="0">
                <a:effectLst/>
                <a:latin typeface="Times New Roman" panose="02020603050405020304" pitchFamily="18" charset="0"/>
                <a:ea typeface="Times New Roman" panose="02020603050405020304" pitchFamily="18" charset="0"/>
              </a:rPr>
              <a:t>4. Real-Time Intervention:</a:t>
            </a:r>
            <a:r>
              <a:rPr lang="en-US" sz="1600" dirty="0">
                <a:effectLst/>
                <a:latin typeface="Times New Roman" panose="02020603050405020304" pitchFamily="18" charset="0"/>
                <a:ea typeface="Times New Roman" panose="02020603050405020304" pitchFamily="18" charset="0"/>
              </a:rPr>
              <a:t> Expanding the system's capabilities to include real-time intervention is a promising future scope. For example, integrating the system with smart wearable devices or vehicle control systems to automatically initiate actions, such as alerting the driver or adjusting the environment, can prevent accidents caused by drowsiness.</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b="1" dirty="0">
                <a:effectLst/>
                <a:latin typeface="Times New Roman" panose="02020603050405020304" pitchFamily="18" charset="0"/>
                <a:ea typeface="Times New Roman" panose="02020603050405020304" pitchFamily="18" charset="0"/>
              </a:rPr>
              <a:t>5. Integration with IoT and Smart Environments:</a:t>
            </a:r>
            <a:r>
              <a:rPr lang="en-US" sz="1600" dirty="0">
                <a:effectLst/>
                <a:latin typeface="Times New Roman" panose="02020603050405020304" pitchFamily="18" charset="0"/>
                <a:ea typeface="Times New Roman" panose="02020603050405020304" pitchFamily="18" charset="0"/>
              </a:rPr>
              <a:t> Integrating the drowsiness detection system with Internet of Things (IoT) devices and smart environments can create a networked ecosystem for drowsiness monitoring. This can enable seamless integration with smart homes, smart cars, or workplace environments, providing a comprehensive safety solution.</a:t>
            </a:r>
            <a:endParaRPr lang="en-IN" sz="1600" dirty="0">
              <a:effectLst/>
              <a:latin typeface="Times New Roman" panose="02020603050405020304" pitchFamily="18" charset="0"/>
              <a:ea typeface="Times New Roman" panose="02020603050405020304" pitchFamily="18" charset="0"/>
            </a:endParaRPr>
          </a:p>
          <a:p>
            <a:pPr marL="0" indent="0">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97496"/>
            <a:ext cx="10515600" cy="4995379"/>
          </a:xfrm>
        </p:spPr>
        <p:txBody>
          <a:bodyPr>
            <a:noAutofit/>
          </a:bodyPr>
          <a:lstStyle/>
          <a:p>
            <a:pPr marL="0" indent="0" algn="just">
              <a:buNone/>
            </a:pPr>
            <a:r>
              <a:rPr lang="en-US" sz="1600" dirty="0">
                <a:effectLst/>
                <a:latin typeface="Times New Roman" panose="02020603050405020304" pitchFamily="18" charset="0"/>
                <a:ea typeface="Times New Roman" panose="02020603050405020304" pitchFamily="18" charset="0"/>
              </a:rPr>
              <a:t>[1] Ali, R., &amp; Wang, D. (2021). Driver drowsiness detection using deep learning: A comprehensive review. IEEE Access, 9, 19642-19664.</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[2] Mohan, S., &amp; Thirumalai, K. (2020). A comprehensive review on drowsiness detection using machine learning techniques. International Journal of Advanced Science and Technology, 29(3), 2479-2486.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[3] Liang, J., &amp; Li, X. (2020). A comprehensive review on driver drowsiness detection systems using machine learning and deep learning techniques. IEEE Access, 8, 125540-125558.</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[4] Nguyen, L. T., &amp; Nguyen, T. D. (2020). Driver drowsiness detection using deep learning techniques: A comprehensive review. IEEE Access, 8, 76396-76412.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[5] Adhinata, F.D.; Rakhmadani, D.P.; Wijayanto, D. Fatigue Detection on Face Image Using FaceNet Algorithm and K-Nearest Neighbor Classifier. J. Inf. Syst. Eng. Bus. Intell. 2021, 7, 22–30.</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[6] Gwak, J., Hirao, A., Shino, M.: An investigation of early detection of driver drowsiness using ensemble machine learning based on hybrid sensing. Appl. Sci. 10(8), 2890 (2020)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[7] Kepesiova, Z., Ciganek, J., Kozak, S.: Driver drowsiness detection using convolutional neural networks. In: 2020 Cybernetics &amp; Informatics (K&amp;I) (2020).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[8] You, F., Li, X., Gong, Y., Wang, H., Li, H.: A real-time driving drowsiness detection algorithm with individual differences consideration. IEEE Access 7, 179396–179408 (2019).</a:t>
            </a:r>
            <a:endParaRPr lang="en-IN" sz="16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D405-0059-17AF-C494-81DC685BD669}"/>
              </a:ext>
            </a:extLst>
          </p:cNvPr>
          <p:cNvSpPr>
            <a:spLocks noGrp="1"/>
          </p:cNvSpPr>
          <p:nvPr>
            <p:ph type="ctrTitle"/>
          </p:nvPr>
        </p:nvSpPr>
        <p:spPr>
          <a:xfrm>
            <a:off x="909430" y="1205949"/>
            <a:ext cx="10373140" cy="4134678"/>
          </a:xfrm>
        </p:spPr>
        <p:txBody>
          <a:bodyPr>
            <a:noAutofit/>
          </a:bodyPr>
          <a:lstStyle/>
          <a:p>
            <a:pPr algn="l"/>
            <a:r>
              <a:rPr lang="en-US" sz="1600" dirty="0">
                <a:effectLst/>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cs typeface="+mn-cs"/>
              </a:rPr>
              <a:t>9] Sathasivam, S., Mahamad, A.K., Saon, S., Sidek, A., Som, M.M., Ameen, H.A.: Drowsiness detection system using eye aspect ratio technique. In 2020 IEEE Student Conference on Research and Development (SCOReD) (2020).</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 </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[10] Abtahi, S., Omidyeganeh, M., Shirmohammadi, S., Hariri, B.: YawDD: yawning detection dataset. IEEE Dataport (2020).</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 </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[11] Savas, B.K., Becerikli, Y.: Real time driver fatigue detection system based on multi-task ConNN. IEEE Access 8, 12491–12498 (2020).</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 </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[12] Bavkar, S., Iyer, B., Deosarkar, S.: Rapid screening of alcoholism: an EEG based optimal channel selection approach. IEEE Access 7, 99670–99682 (2019).</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 </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[13] Bavkar, S., Iyer, B., Deosarkar, S.: BPSO based method for screening of alcoholism. In: Kumar, A., Mozar, S. (eds.) ICCCE 2019. Lecture Notes in Electrical Engineering, vol. 570, pp. 47–53. Springer, Singapore (2020).</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 </a:t>
            </a:r>
            <a:br>
              <a:rPr lang="en-IN" sz="1600" dirty="0">
                <a:latin typeface="Times New Roman" panose="02020603050405020304" pitchFamily="18" charset="0"/>
                <a:cs typeface="+mn-cs"/>
              </a:rPr>
            </a:br>
            <a:r>
              <a:rPr lang="en-US" sz="1600" dirty="0">
                <a:latin typeface="Times New Roman" panose="02020603050405020304" pitchFamily="18" charset="0"/>
                <a:cs typeface="+mn-cs"/>
              </a:rPr>
              <a:t>[14] Deshpande, P., Iyer, B.: Research directions in the internet of every things (IoET). In: 2017 International Conference on Computing, Communication(ICCCA), Greater Noida, pp. 1353–1357 (2017).</a:t>
            </a:r>
            <a:br>
              <a:rPr lang="en-IN" sz="1600" dirty="0">
                <a:effectLst/>
                <a:latin typeface="Times New Roman" panose="02020603050405020304" pitchFamily="18" charset="0"/>
                <a:ea typeface="Times New Roman" panose="02020603050405020304" pitchFamily="18" charset="0"/>
              </a:rPr>
            </a:br>
            <a:endParaRPr lang="en-IN" sz="1600" dirty="0"/>
          </a:p>
        </p:txBody>
      </p:sp>
      <p:sp>
        <p:nvSpPr>
          <p:cNvPr id="4" name="Slide Number Placeholder 3">
            <a:extLst>
              <a:ext uri="{FF2B5EF4-FFF2-40B4-BE49-F238E27FC236}">
                <a16:creationId xmlns:a16="http://schemas.microsoft.com/office/drawing/2014/main" id="{C16E7578-805B-CF63-E70F-FD903F9388B5}"/>
              </a:ext>
            </a:extLst>
          </p:cNvPr>
          <p:cNvSpPr>
            <a:spLocks noGrp="1"/>
          </p:cNvSpPr>
          <p:nvPr>
            <p:ph type="sldNum" sz="quarter" idx="12"/>
          </p:nvPr>
        </p:nvSpPr>
        <p:spPr/>
        <p:txBody>
          <a:bodyPr/>
          <a:lstStyle/>
          <a:p>
            <a:fld id="{BDCDBBEF-AA6C-4BA6-85B2-A17D7F280E38}" type="slidenum">
              <a:rPr lang="en-US" smtClean="0"/>
              <a:pPr/>
              <a:t>22</a:t>
            </a:fld>
            <a:endParaRPr lang="en-US" dirty="0"/>
          </a:p>
        </p:txBody>
      </p:sp>
    </p:spTree>
    <p:extLst>
      <p:ext uri="{BB962C8B-B14F-4D97-AF65-F5344CB8AC3E}">
        <p14:creationId xmlns:p14="http://schemas.microsoft.com/office/powerpoint/2010/main" val="405027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935" y="-141771"/>
            <a:ext cx="10108096" cy="959333"/>
          </a:xfrm>
        </p:spPr>
        <p:txBody>
          <a:bodyPr>
            <a:noAutofit/>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7729"/>
            <a:ext cx="10515600" cy="5783746"/>
          </a:xfrm>
        </p:spPr>
        <p:txBody>
          <a:bodyPr>
            <a:noAutofit/>
          </a:bodyPr>
          <a:lstStyle/>
          <a:p>
            <a:pPr marL="0" indent="0">
              <a:buNone/>
            </a:pPr>
            <a:endParaRPr lang="en-US" dirty="0"/>
          </a:p>
          <a:p>
            <a:r>
              <a:rPr lang="x-none" spc="-5" dirty="0">
                <a:effectLst/>
                <a:latin typeface="Times New Roman" panose="02020603050405020304" pitchFamily="18" charset="0"/>
                <a:ea typeface="SimSun" panose="02010600030101010101" pitchFamily="2" charset="-122"/>
              </a:rPr>
              <a:t>Road safety is a significant problem in today's fast-paced environment. </a:t>
            </a:r>
            <a:endParaRPr lang="en-US" spc="-5" dirty="0">
              <a:effectLst/>
              <a:latin typeface="Times New Roman" panose="02020603050405020304" pitchFamily="18" charset="0"/>
              <a:ea typeface="SimSun" panose="02010600030101010101" pitchFamily="2" charset="-122"/>
            </a:endParaRPr>
          </a:p>
          <a:p>
            <a:r>
              <a:rPr lang="x-none" spc="-5" dirty="0">
                <a:effectLst/>
                <a:latin typeface="Times New Roman" panose="02020603050405020304" pitchFamily="18" charset="0"/>
                <a:ea typeface="SimSun" panose="02010600030101010101" pitchFamily="2" charset="-122"/>
              </a:rPr>
              <a:t>Driving while intoxicated puts other drivers and the driver themselves in danger and is a leading cause of accidents. </a:t>
            </a:r>
            <a:endParaRPr lang="en-US" spc="-5" dirty="0">
              <a:effectLst/>
              <a:latin typeface="Times New Roman" panose="02020603050405020304" pitchFamily="18" charset="0"/>
              <a:ea typeface="SimSun" panose="02010600030101010101" pitchFamily="2" charset="-122"/>
            </a:endParaRPr>
          </a:p>
          <a:p>
            <a:r>
              <a:rPr lang="x-none" spc="-5" dirty="0">
                <a:effectLst/>
                <a:latin typeface="Times New Roman" panose="02020603050405020304" pitchFamily="18" charset="0"/>
                <a:ea typeface="SimSun" panose="02010600030101010101" pitchFamily="2" charset="-122"/>
              </a:rPr>
              <a:t>The development of improved driver assistance systems has become critical in order to address this issue. One example is the "Drowsiness Detection System."</a:t>
            </a:r>
            <a:endParaRPr lang="en-US" dirty="0"/>
          </a:p>
          <a:p>
            <a:r>
              <a:rPr lang="en-US" spc="-5" dirty="0">
                <a:latin typeface="Times New Roman" panose="02020603050405020304" pitchFamily="18" charset="0"/>
                <a:ea typeface="SimSun" panose="02010600030101010101" pitchFamily="2" charset="-122"/>
              </a:rPr>
              <a:t>Drowsiness detection is a system which uses computer vision to detect a person’s drowsiness state.</a:t>
            </a:r>
          </a:p>
          <a:p>
            <a:r>
              <a:rPr lang="en-US" spc="-5" dirty="0">
                <a:latin typeface="Times New Roman" panose="02020603050405020304" pitchFamily="18" charset="0"/>
                <a:ea typeface="SimSun" panose="02010600030101010101" pitchFamily="2" charset="-122"/>
              </a:rPr>
              <a:t>It is a system which monitors persons state of eyes. Specifically, how long a person is closing his eyes.</a:t>
            </a:r>
          </a:p>
          <a:p>
            <a:r>
              <a:rPr lang="en-US" spc="-5" dirty="0">
                <a:latin typeface="Times New Roman" panose="02020603050405020304" pitchFamily="18" charset="0"/>
                <a:ea typeface="SimSun" panose="02010600030101010101" pitchFamily="2" charset="-122"/>
              </a:rPr>
              <a:t>Based on a timer of closing eyes, the system alerts the person by an alarm.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7C480-59E7-58DD-F4C2-7E897B790F42}"/>
              </a:ext>
            </a:extLst>
          </p:cNvPr>
          <p:cNvSpPr>
            <a:spLocks noGrp="1"/>
          </p:cNvSpPr>
          <p:nvPr>
            <p:ph idx="1"/>
          </p:nvPr>
        </p:nvSpPr>
        <p:spPr>
          <a:xfrm>
            <a:off x="639417" y="1027906"/>
            <a:ext cx="10515600" cy="4351338"/>
          </a:xfrm>
        </p:spPr>
        <p:txBody>
          <a:bodyPr/>
          <a:lstStyle/>
          <a:p>
            <a:endParaRPr lang="en-US" dirty="0"/>
          </a:p>
          <a:p>
            <a:r>
              <a:rPr lang="en-US" spc="-5" dirty="0">
                <a:latin typeface="Times New Roman" panose="02020603050405020304" pitchFamily="18" charset="0"/>
                <a:ea typeface="SimSun" panose="02010600030101010101" pitchFamily="2" charset="-122"/>
              </a:rPr>
              <a:t>A threshold value of time is set in advance to the system. When the system outreach the threshold value then a corresponding action is taken out.</a:t>
            </a:r>
          </a:p>
          <a:p>
            <a:r>
              <a:rPr lang="en-US" spc="-5" dirty="0">
                <a:latin typeface="Times New Roman" panose="02020603050405020304" pitchFamily="18" charset="0"/>
                <a:ea typeface="SimSun" panose="02010600030101010101" pitchFamily="2" charset="-122"/>
              </a:rPr>
              <a:t>It is a very simple yet effective way for notifying people what state they are in, at various places.</a:t>
            </a:r>
          </a:p>
          <a:p>
            <a:r>
              <a:rPr lang="en-US" spc="-5" dirty="0">
                <a:latin typeface="Times New Roman" panose="02020603050405020304" pitchFamily="18" charset="0"/>
                <a:ea typeface="SimSun" panose="02010600030101010101" pitchFamily="2" charset="-122"/>
              </a:rPr>
              <a:t>More importantly, in situations like driving and monitoring for security.</a:t>
            </a:r>
          </a:p>
          <a:p>
            <a:endParaRPr lang="en-IN" dirty="0"/>
          </a:p>
        </p:txBody>
      </p:sp>
      <p:sp>
        <p:nvSpPr>
          <p:cNvPr id="4" name="Slide Number Placeholder 3">
            <a:extLst>
              <a:ext uri="{FF2B5EF4-FFF2-40B4-BE49-F238E27FC236}">
                <a16:creationId xmlns:a16="http://schemas.microsoft.com/office/drawing/2014/main" id="{31CC8104-560B-AA45-AD52-019C5CD51562}"/>
              </a:ext>
            </a:extLst>
          </p:cNvPr>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5" name="Picture 4">
            <a:extLst>
              <a:ext uri="{FF2B5EF4-FFF2-40B4-BE49-F238E27FC236}">
                <a16:creationId xmlns:a16="http://schemas.microsoft.com/office/drawing/2014/main" id="{619A3D0A-8FDF-48EF-5E10-8FA433B229FD}"/>
              </a:ext>
            </a:extLst>
          </p:cNvPr>
          <p:cNvPicPr>
            <a:picLocks noChangeAspect="1"/>
          </p:cNvPicPr>
          <p:nvPr/>
        </p:nvPicPr>
        <p:blipFill>
          <a:blip r:embed="rId2"/>
          <a:stretch>
            <a:fillRect/>
          </a:stretch>
        </p:blipFill>
        <p:spPr>
          <a:xfrm>
            <a:off x="3581401" y="4516273"/>
            <a:ext cx="4067539" cy="1840077"/>
          </a:xfrm>
          <a:prstGeom prst="rect">
            <a:avLst/>
          </a:prstGeom>
        </p:spPr>
      </p:pic>
    </p:spTree>
    <p:extLst>
      <p:ext uri="{BB962C8B-B14F-4D97-AF65-F5344CB8AC3E}">
        <p14:creationId xmlns:p14="http://schemas.microsoft.com/office/powerpoint/2010/main" val="98621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948" y="0"/>
            <a:ext cx="10515600" cy="1325563"/>
          </a:xfrm>
        </p:spPr>
        <p:txBody>
          <a:bodyPr/>
          <a:lstStyle/>
          <a:p>
            <a:pPr algn="ctr"/>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027906"/>
            <a:ext cx="10515600" cy="4351338"/>
          </a:xfrm>
        </p:spPr>
        <p:txBody>
          <a:bodyPr>
            <a:normAutofit fontScale="92500" lnSpcReduction="20000"/>
          </a:bodyPr>
          <a:lstStyle/>
          <a:p>
            <a:endParaRPr lang="en-US" i="0" dirty="0">
              <a:effectLst/>
            </a:endParaRPr>
          </a:p>
          <a:p>
            <a:pPr>
              <a:lnSpc>
                <a:spcPct val="110000"/>
              </a:lnSpc>
            </a:pPr>
            <a:endParaRPr lang="en-US" dirty="0"/>
          </a:p>
          <a:p>
            <a:pPr>
              <a:lnSpc>
                <a:spcPct val="110000"/>
              </a:lnSpc>
            </a:pPr>
            <a:r>
              <a:rPr lang="en-US" sz="3000" spc="-5" dirty="0">
                <a:latin typeface="Times New Roman" panose="02020603050405020304" pitchFamily="18" charset="0"/>
                <a:ea typeface="SimSun" panose="02010600030101010101" pitchFamily="2" charset="-122"/>
              </a:rPr>
              <a:t>The challenge is to create a system that can notice when someone starts looking really tired, like when they blink slowly or start nodding off.</a:t>
            </a:r>
          </a:p>
          <a:p>
            <a:pPr>
              <a:lnSpc>
                <a:spcPct val="110000"/>
              </a:lnSpc>
            </a:pPr>
            <a:r>
              <a:rPr lang="en-US" sz="3000" spc="-5" dirty="0">
                <a:latin typeface="Times New Roman" panose="02020603050405020304" pitchFamily="18" charset="0"/>
                <a:ea typeface="SimSun" panose="02010600030101010101" pitchFamily="2" charset="-122"/>
              </a:rPr>
              <a:t>To develop a computer vision-based system for drowsiness detection to enhance safety in activities like driving by identifying and alerting individuals who are becoming dangerously drowsy.</a:t>
            </a:r>
          </a:p>
          <a:p>
            <a:pPr>
              <a:lnSpc>
                <a:spcPct val="110000"/>
              </a:lnSpc>
            </a:pPr>
            <a:r>
              <a:rPr lang="en-US" sz="3000" spc="-5" dirty="0">
                <a:latin typeface="Times New Roman" panose="02020603050405020304" pitchFamily="18" charset="0"/>
                <a:ea typeface="SimSun" panose="02010600030101010101" pitchFamily="2" charset="-122"/>
              </a:rPr>
              <a:t>We're using cameras and sensors to watch for signs of tiredness, like how someone's eyes move or if they're moving their head differently.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76E1CE-4718-3EE2-D095-740DABC939E9}"/>
              </a:ext>
            </a:extLst>
          </p:cNvPr>
          <p:cNvSpPr>
            <a:spLocks noGrp="1"/>
          </p:cNvSpPr>
          <p:nvPr>
            <p:ph type="sldNum" sz="quarter" idx="12"/>
          </p:nvPr>
        </p:nvSpPr>
        <p:spPr/>
        <p:txBody>
          <a:bodyPr/>
          <a:lstStyle/>
          <a:p>
            <a:fld id="{BDCDBBEF-AA6C-4BA6-85B2-A17D7F280E38}" type="slidenum">
              <a:rPr lang="en-US" smtClean="0"/>
              <a:pPr/>
              <a:t>6</a:t>
            </a:fld>
            <a:endParaRPr lang="en-US" dirty="0"/>
          </a:p>
        </p:txBody>
      </p:sp>
      <p:sp>
        <p:nvSpPr>
          <p:cNvPr id="2" name="TextBox 1">
            <a:extLst>
              <a:ext uri="{FF2B5EF4-FFF2-40B4-BE49-F238E27FC236}">
                <a16:creationId xmlns:a16="http://schemas.microsoft.com/office/drawing/2014/main" id="{09237D7D-562E-1129-0455-AA36FF9986A2}"/>
              </a:ext>
            </a:extLst>
          </p:cNvPr>
          <p:cNvSpPr txBox="1"/>
          <p:nvPr/>
        </p:nvSpPr>
        <p:spPr>
          <a:xfrm flipH="1">
            <a:off x="794654" y="240392"/>
            <a:ext cx="834934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Preliminary Design of the project</a:t>
            </a:r>
          </a:p>
        </p:txBody>
      </p:sp>
      <p:sp>
        <p:nvSpPr>
          <p:cNvPr id="5" name="TextBox 4">
            <a:extLst>
              <a:ext uri="{FF2B5EF4-FFF2-40B4-BE49-F238E27FC236}">
                <a16:creationId xmlns:a16="http://schemas.microsoft.com/office/drawing/2014/main" id="{7B483379-E1D8-89A5-49E2-28D6488D35E8}"/>
              </a:ext>
            </a:extLst>
          </p:cNvPr>
          <p:cNvSpPr txBox="1"/>
          <p:nvPr/>
        </p:nvSpPr>
        <p:spPr>
          <a:xfrm>
            <a:off x="4383055" y="5709484"/>
            <a:ext cx="6097554" cy="369332"/>
          </a:xfrm>
          <a:prstGeom prst="rect">
            <a:avLst/>
          </a:prstGeom>
          <a:noFill/>
        </p:spPr>
        <p:txBody>
          <a:bodyPr wrap="square">
            <a:spAutoFit/>
          </a:bodyPr>
          <a:lstStyle/>
          <a:p>
            <a:pPr algn="just">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Fig. 1. Design of the Project</a:t>
            </a:r>
            <a:endParaRPr lang="en-IN" sz="1600" dirty="0">
              <a:effectLst/>
              <a:latin typeface="Times New Roman" panose="02020603050405020304" pitchFamily="18" charset="0"/>
              <a:ea typeface="SimSun" panose="02010600030101010101" pitchFamily="2" charset="-122"/>
            </a:endParaRPr>
          </a:p>
        </p:txBody>
      </p:sp>
      <p:sp>
        <p:nvSpPr>
          <p:cNvPr id="8" name="Rectangle 2">
            <a:extLst>
              <a:ext uri="{FF2B5EF4-FFF2-40B4-BE49-F238E27FC236}">
                <a16:creationId xmlns:a16="http://schemas.microsoft.com/office/drawing/2014/main" id="{C67448AE-3AE5-5980-AC88-C828FD62B72F}"/>
              </a:ext>
            </a:extLst>
          </p:cNvPr>
          <p:cNvSpPr>
            <a:spLocks noChangeArrowheads="1"/>
          </p:cNvSpPr>
          <p:nvPr/>
        </p:nvSpPr>
        <p:spPr bwMode="auto">
          <a:xfrm>
            <a:off x="2080726" y="1754156"/>
            <a:ext cx="15229065" cy="50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63A11018-C3D0-AAA4-EAED-1C49D3853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31" b="10585"/>
          <a:stretch>
            <a:fillRect/>
          </a:stretch>
        </p:blipFill>
        <p:spPr bwMode="auto">
          <a:xfrm>
            <a:off x="1295376" y="1583380"/>
            <a:ext cx="8399882" cy="384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92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35" y="0"/>
            <a:ext cx="10515600" cy="1325563"/>
          </a:xfrm>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370508"/>
            <a:ext cx="10515600" cy="4351338"/>
          </a:xfrm>
        </p:spPr>
        <p:txBody>
          <a:bodyPr/>
          <a:lstStyle/>
          <a:p>
            <a:endParaRPr lang="en-US" spc="-5" dirty="0">
              <a:latin typeface="Times New Roman" panose="02020603050405020304" pitchFamily="18" charset="0"/>
              <a:ea typeface="SimSun" panose="02010600030101010101" pitchFamily="2" charset="-122"/>
            </a:endParaRPr>
          </a:p>
          <a:p>
            <a:pPr>
              <a:lnSpc>
                <a:spcPct val="100000"/>
              </a:lnSpc>
            </a:pPr>
            <a:r>
              <a:rPr lang="en-US" spc="-5" dirty="0">
                <a:latin typeface="Times New Roman" panose="02020603050405020304" pitchFamily="18" charset="0"/>
                <a:ea typeface="SimSun" panose="02010600030101010101" pitchFamily="2" charset="-122"/>
              </a:rPr>
              <a:t>Creating a system where drowsiness of person is detected and alerted.</a:t>
            </a:r>
          </a:p>
          <a:p>
            <a:pPr>
              <a:lnSpc>
                <a:spcPct val="100000"/>
              </a:lnSpc>
            </a:pPr>
            <a:r>
              <a:rPr lang="en-US" spc="-5" dirty="0">
                <a:latin typeface="Times New Roman" panose="02020603050405020304" pitchFamily="18" charset="0"/>
                <a:ea typeface="SimSun" panose="02010600030101010101" pitchFamily="2" charset="-122"/>
              </a:rPr>
              <a:t>Making the system more efficient than the previous existing system.</a:t>
            </a:r>
          </a:p>
          <a:p>
            <a:pPr>
              <a:lnSpc>
                <a:spcPct val="100000"/>
              </a:lnSpc>
            </a:pPr>
            <a:r>
              <a:rPr lang="en-US" spc="-5" dirty="0">
                <a:latin typeface="Times New Roman" panose="02020603050405020304" pitchFamily="18" charset="0"/>
                <a:ea typeface="SimSun" panose="02010600030101010101" pitchFamily="2" charset="-122"/>
              </a:rPr>
              <a:t>Customizing the system considering various real life situations.</a:t>
            </a:r>
          </a:p>
          <a:p>
            <a:pPr>
              <a:lnSpc>
                <a:spcPct val="100000"/>
              </a:lnSpc>
            </a:pPr>
            <a:r>
              <a:rPr lang="en-US" spc="-5" dirty="0">
                <a:latin typeface="Times New Roman" panose="02020603050405020304" pitchFamily="18" charset="0"/>
                <a:ea typeface="SimSun" panose="02010600030101010101" pitchFamily="2" charset="-122"/>
              </a:rPr>
              <a:t>Improving the system’s accuracy on detecting and alerting quickly.</a:t>
            </a:r>
          </a:p>
          <a:p>
            <a:pPr>
              <a:lnSpc>
                <a:spcPct val="100000"/>
              </a:lnSpc>
            </a:pPr>
            <a:r>
              <a:rPr lang="en-US" spc="-5" dirty="0">
                <a:latin typeface="Times New Roman" panose="02020603050405020304" pitchFamily="18" charset="0"/>
                <a:ea typeface="SimSun" panose="02010600030101010101" pitchFamily="2" charset="-122"/>
              </a:rPr>
              <a:t>Preparing a research paper on this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38200" y="1690688"/>
            <a:ext cx="10515600" cy="6219825"/>
          </a:xfrm>
        </p:spPr>
        <p:txBody>
          <a:bodyPr>
            <a:noAutofit/>
          </a:bodyPr>
          <a:lstStyle/>
          <a:p>
            <a:pPr marL="228600" lvl="1">
              <a:lnSpc>
                <a:spcPct val="80000"/>
              </a:lnSpc>
              <a:spcBef>
                <a:spcPts val="1000"/>
              </a:spcBef>
              <a:spcAft>
                <a:spcPts val="600"/>
              </a:spcAft>
              <a:buFont typeface="Wingdings" panose="05000000000000000000" pitchFamily="2" charset="2"/>
              <a:buChar char="q"/>
            </a:pPr>
            <a:r>
              <a:rPr lang="en-US" spc="-5" dirty="0">
                <a:latin typeface="Times New Roman" panose="02020603050405020304" pitchFamily="18" charset="0"/>
                <a:ea typeface="SimSun" panose="02010600030101010101" pitchFamily="2" charset="-122"/>
              </a:rPr>
              <a:t>Data Collection:</a:t>
            </a:r>
          </a:p>
          <a:p>
            <a:pPr marL="800100" lvl="2" indent="-342900">
              <a:lnSpc>
                <a:spcPct val="100000"/>
              </a:lnSpc>
              <a:spcBef>
                <a:spcPts val="1000"/>
              </a:spcBef>
              <a:spcAft>
                <a:spcPts val="600"/>
              </a:spcAft>
              <a:buFont typeface="Wingdings" panose="05000000000000000000" pitchFamily="2" charset="2"/>
              <a:buChar char="§"/>
            </a:pPr>
            <a:r>
              <a:rPr lang="en-US" sz="2400" spc="-5" dirty="0">
                <a:latin typeface="Times New Roman" panose="02020603050405020304" pitchFamily="18" charset="0"/>
                <a:ea typeface="SimSun" panose="02010600030101010101" pitchFamily="2" charset="-122"/>
              </a:rPr>
              <a:t>Gather a dataset of images or videos containing individuals in various states of alertness and drowsiness.</a:t>
            </a:r>
          </a:p>
          <a:p>
            <a:pPr marL="800100" lvl="2" indent="-342900">
              <a:lnSpc>
                <a:spcPct val="100000"/>
              </a:lnSpc>
              <a:spcBef>
                <a:spcPts val="1000"/>
              </a:spcBef>
              <a:spcAft>
                <a:spcPts val="600"/>
              </a:spcAft>
              <a:buFont typeface="Wingdings" panose="05000000000000000000" pitchFamily="2" charset="2"/>
              <a:buChar char="§"/>
            </a:pPr>
            <a:r>
              <a:rPr lang="en-US" sz="2400" spc="-5" dirty="0">
                <a:latin typeface="Times New Roman" panose="02020603050405020304" pitchFamily="18" charset="0"/>
                <a:ea typeface="SimSun" panose="02010600030101010101" pitchFamily="2" charset="-122"/>
              </a:rPr>
              <a:t>Annotate the dataset to label each image or frame as alert or drowsy.</a:t>
            </a:r>
          </a:p>
          <a:p>
            <a:pPr marL="228600" lvl="1">
              <a:lnSpc>
                <a:spcPct val="80000"/>
              </a:lnSpc>
              <a:spcBef>
                <a:spcPts val="1000"/>
              </a:spcBef>
              <a:spcAft>
                <a:spcPts val="600"/>
              </a:spcAft>
              <a:buFont typeface="Wingdings" panose="05000000000000000000" pitchFamily="2" charset="2"/>
              <a:buChar char="q"/>
            </a:pPr>
            <a:r>
              <a:rPr lang="en-US" spc="-5" dirty="0">
                <a:latin typeface="Times New Roman" panose="02020603050405020304" pitchFamily="18" charset="0"/>
                <a:ea typeface="SimSun" panose="02010600030101010101" pitchFamily="2" charset="-122"/>
              </a:rPr>
              <a:t>Data Preprocessing:</a:t>
            </a:r>
          </a:p>
          <a:p>
            <a:pPr marL="800100" lvl="2" indent="-342900">
              <a:lnSpc>
                <a:spcPct val="100000"/>
              </a:lnSpc>
              <a:spcBef>
                <a:spcPts val="1000"/>
              </a:spcBef>
              <a:spcAft>
                <a:spcPts val="600"/>
              </a:spcAft>
              <a:buFont typeface="Wingdings" panose="05000000000000000000" pitchFamily="2" charset="2"/>
              <a:buChar char="§"/>
            </a:pPr>
            <a:r>
              <a:rPr lang="en-US" sz="2400" spc="-5" dirty="0">
                <a:latin typeface="Times New Roman" panose="02020603050405020304" pitchFamily="18" charset="0"/>
                <a:ea typeface="SimSun" panose="02010600030101010101" pitchFamily="2" charset="-122"/>
              </a:rPr>
              <a:t>Resize all images or frames to a consistent size.</a:t>
            </a:r>
          </a:p>
          <a:p>
            <a:pPr marL="800100" lvl="2" indent="-342900">
              <a:lnSpc>
                <a:spcPct val="100000"/>
              </a:lnSpc>
              <a:spcBef>
                <a:spcPts val="1000"/>
              </a:spcBef>
              <a:spcAft>
                <a:spcPts val="600"/>
              </a:spcAft>
              <a:buFont typeface="Wingdings" panose="05000000000000000000" pitchFamily="2" charset="2"/>
              <a:buChar char="§"/>
            </a:pPr>
            <a:r>
              <a:rPr lang="en-US" sz="2400" spc="-5" dirty="0">
                <a:latin typeface="Times New Roman" panose="02020603050405020304" pitchFamily="18" charset="0"/>
                <a:ea typeface="SimSun" panose="02010600030101010101" pitchFamily="2" charset="-122"/>
              </a:rPr>
              <a:t>Normalize pixel values to a standard range (e.g., [0, 1] or [-1, 1]).</a:t>
            </a:r>
          </a:p>
          <a:p>
            <a:pPr marL="800100" lvl="2" indent="-342900">
              <a:lnSpc>
                <a:spcPct val="100000"/>
              </a:lnSpc>
              <a:spcBef>
                <a:spcPts val="1000"/>
              </a:spcBef>
              <a:spcAft>
                <a:spcPts val="600"/>
              </a:spcAft>
              <a:buFont typeface="Wingdings" panose="05000000000000000000" pitchFamily="2" charset="2"/>
              <a:buChar char="§"/>
            </a:pPr>
            <a:r>
              <a:rPr lang="en-US" sz="2400" spc="-5" dirty="0">
                <a:latin typeface="Times New Roman" panose="02020603050405020304" pitchFamily="18" charset="0"/>
                <a:ea typeface="SimSun" panose="02010600030101010101" pitchFamily="2" charset="-122"/>
              </a:rPr>
              <a:t>Split the dataset into training, validation, and testing sets.</a:t>
            </a:r>
          </a:p>
          <a:p>
            <a:pPr>
              <a:spcBef>
                <a:spcPts val="0"/>
              </a:spcBef>
              <a:spcAft>
                <a:spcPts val="600"/>
              </a:spcAft>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7FEB6-2847-CE7A-C7F2-BD8BDC40AA63}"/>
              </a:ext>
            </a:extLst>
          </p:cNvPr>
          <p:cNvSpPr>
            <a:spLocks noGrp="1"/>
          </p:cNvSpPr>
          <p:nvPr>
            <p:ph idx="1"/>
          </p:nvPr>
        </p:nvSpPr>
        <p:spPr>
          <a:xfrm>
            <a:off x="616226" y="1320871"/>
            <a:ext cx="10959548" cy="5035480"/>
          </a:xfrm>
        </p:spPr>
        <p:txBody>
          <a:bodyPr>
            <a:normAutofit fontScale="25000" lnSpcReduction="20000"/>
          </a:bodyPr>
          <a:lstStyle/>
          <a:p>
            <a:pPr>
              <a:lnSpc>
                <a:spcPct val="100000"/>
              </a:lnSpc>
              <a:spcAft>
                <a:spcPts val="600"/>
              </a:spcAft>
              <a:buFont typeface="Wingdings" panose="05000000000000000000" pitchFamily="2" charset="2"/>
              <a:buChar char="q"/>
            </a:pPr>
            <a:r>
              <a:rPr lang="en-US" sz="9600" spc="-5" dirty="0">
                <a:latin typeface="Times New Roman" panose="02020603050405020304" pitchFamily="18" charset="0"/>
                <a:ea typeface="SimSun" panose="02010600030101010101" pitchFamily="2" charset="-122"/>
              </a:rPr>
              <a:t>Model Training:</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Initialize the CNN model with appropriate weights (random or pre-trained).</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Define a loss function (e.g., binary cross-entropy) and an optimizer (e.g., Adam).</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Train the model on the training dataset.</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Monitor training progress with metrics like accuracy and loss.</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Implement early stopping to prevent overfitting.</a:t>
            </a:r>
            <a:endParaRPr lang="en-US" sz="9600" dirty="0"/>
          </a:p>
          <a:p>
            <a:pPr marL="228600" lvl="1">
              <a:lnSpc>
                <a:spcPct val="100000"/>
              </a:lnSpc>
              <a:spcBef>
                <a:spcPts val="1000"/>
              </a:spcBef>
              <a:spcAft>
                <a:spcPts val="600"/>
              </a:spcAft>
              <a:buFont typeface="Wingdings" panose="05000000000000000000" pitchFamily="2" charset="2"/>
              <a:buChar char="q"/>
            </a:pPr>
            <a:r>
              <a:rPr lang="en-US" sz="9600" spc="-5" dirty="0">
                <a:latin typeface="Times New Roman" panose="02020603050405020304" pitchFamily="18" charset="0"/>
                <a:ea typeface="SimSun" panose="02010600030101010101" pitchFamily="2" charset="-122"/>
              </a:rPr>
              <a:t>Model Evaluation:</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Evaluate the trained model on the validation set to fine-tune hyperparameters.</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Adjust learning rate, batch size, or model architecture based on validation performance.</a:t>
            </a:r>
          </a:p>
          <a:p>
            <a:pPr lvl="1">
              <a:lnSpc>
                <a:spcPct val="100000"/>
              </a:lnSpc>
              <a:spcAft>
                <a:spcPts val="600"/>
              </a:spcAft>
              <a:buFont typeface="Wingdings" panose="05000000000000000000" pitchFamily="2" charset="2"/>
              <a:buChar char="§"/>
            </a:pPr>
            <a:r>
              <a:rPr lang="en-US" sz="9600" spc="-5" dirty="0">
                <a:latin typeface="Times New Roman" panose="02020603050405020304" pitchFamily="18" charset="0"/>
                <a:ea typeface="SimSun" panose="02010600030101010101" pitchFamily="2" charset="-122"/>
              </a:rPr>
              <a:t>Repeat this process until the model performs well on the validation set.</a:t>
            </a:r>
          </a:p>
        </p:txBody>
      </p:sp>
      <p:sp>
        <p:nvSpPr>
          <p:cNvPr id="4" name="Slide Number Placeholder 3">
            <a:extLst>
              <a:ext uri="{FF2B5EF4-FFF2-40B4-BE49-F238E27FC236}">
                <a16:creationId xmlns:a16="http://schemas.microsoft.com/office/drawing/2014/main" id="{5376E1CE-4718-3EE2-D095-740DABC939E9}"/>
              </a:ext>
            </a:extLst>
          </p:cNvPr>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19091769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6674</TotalTime>
  <Words>2009</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Casper</vt:lpstr>
      <vt:lpstr>Raleway ExtraBold</vt:lpstr>
      <vt:lpstr>Roboto</vt:lpstr>
      <vt:lpstr>Times New Roman</vt:lpstr>
      <vt:lpstr>Wingdings</vt:lpstr>
      <vt:lpstr>1_Office Theme</vt:lpstr>
      <vt:lpstr>2_Office Theme</vt:lpstr>
      <vt:lpstr>Contents Slide Master</vt:lpstr>
      <vt:lpstr>PowerPoint Presentation</vt:lpstr>
      <vt:lpstr>Outline</vt:lpstr>
      <vt:lpstr>  Introduction </vt:lpstr>
      <vt:lpstr>PowerPoint Presentation</vt:lpstr>
      <vt:lpstr>Problem Formulation</vt:lpstr>
      <vt:lpstr>PowerPoint Presentation</vt:lpstr>
      <vt:lpstr>Objectives of the Work</vt:lpstr>
      <vt:lpstr>Methodology</vt:lpstr>
      <vt:lpstr>PowerPoint Presentation</vt:lpstr>
      <vt:lpstr>PowerPoint Presentation</vt:lpstr>
      <vt:lpstr>PowerPoint Presentation</vt:lpstr>
      <vt:lpstr>Feature/characteristics Identification</vt:lpstr>
      <vt:lpstr>Constraint Identification</vt:lpstr>
      <vt:lpstr>Results and Outputs</vt:lpstr>
      <vt:lpstr>PowerPoint Presentation</vt:lpstr>
      <vt:lpstr>PowerPoint Presentation</vt:lpstr>
      <vt:lpstr>PowerPoint Presentation</vt:lpstr>
      <vt:lpstr>PowerPoint Presentation</vt:lpstr>
      <vt:lpstr>Conclusion</vt:lpstr>
      <vt:lpstr>Future Scope</vt:lpstr>
      <vt:lpstr>References</vt:lpstr>
      <vt:lpstr>[9] Sathasivam, S., Mahamad, A.K., Saon, S., Sidek, A., Som, M.M., Ameen, H.A.: Drowsiness detection system using eye aspect ratio technique. In 2020 IEEE Student Conference on Research and Development (SCOReD) (2020).   [10] Abtahi, S., Omidyeganeh, M., Shirmohammadi, S., Hariri, B.: YawDD: yawning detection dataset. IEEE Dataport (2020).   [11] Savas, B.K., Becerikli, Y.: Real time driver fatigue detection system based on multi-task ConNN. IEEE Access 8, 12491–12498 (2020).   [12] Bavkar, S., Iyer, B., Deosarkar, S.: Rapid screening of alcoholism: an EEG based optimal channel selection approach. IEEE Access 7, 99670–99682 (2019).   [13] Bavkar, S., Iyer, B., Deosarkar, S.: BPSO based method for screening of alcoholism. In: Kumar, A., Mozar, S. (eds.) ICCCE 2019. Lecture Notes in Electrical Engineering, vol. 570, pp. 47–53. Springer, Singapore (2020).   [14] Deshpande, P., Iyer, B.: Research directions in the internet of every things (IoET). In: 2017 International Conference on Computing, Communication(ICCCA), Greater Noida, pp. 1353–1357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lohith kumar Kakkirala</cp:lastModifiedBy>
  <cp:revision>521</cp:revision>
  <dcterms:created xsi:type="dcterms:W3CDTF">2019-01-09T10:33:58Z</dcterms:created>
  <dcterms:modified xsi:type="dcterms:W3CDTF">2024-04-11T06:23:08Z</dcterms:modified>
</cp:coreProperties>
</file>