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1851"/>
    <a:srgbClr val="6293E8"/>
    <a:srgbClr val="0B3D29"/>
    <a:srgbClr val="DEA924"/>
    <a:srgbClr val="9B0708"/>
    <a:srgbClr val="998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4453" y="1811069"/>
            <a:ext cx="5216389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71109" y="3566844"/>
            <a:ext cx="4573933" cy="36505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71694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2912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8368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4453" y="1811069"/>
            <a:ext cx="5216389" cy="14700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71109" y="3566844"/>
            <a:ext cx="4573933" cy="36505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0B3D2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536018"/>
            <a:ext cx="7772400" cy="1362075"/>
          </a:xfrm>
        </p:spPr>
        <p:txBody>
          <a:bodyPr anchor="t"/>
          <a:lstStyle>
            <a:lvl1pPr algn="ctr">
              <a:defRPr sz="4000" b="1" cap="none">
                <a:solidFill>
                  <a:srgbClr val="0B3D2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03583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0B3D29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985933" y="21674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892800" y="23791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B3D2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B3D29"/>
                </a:solidFill>
              </a:defRPr>
            </a:lvl1pPr>
            <a:lvl2pPr>
              <a:defRPr>
                <a:solidFill>
                  <a:srgbClr val="0B3D29"/>
                </a:solidFill>
              </a:defRPr>
            </a:lvl2pPr>
            <a:lvl3pPr>
              <a:defRPr>
                <a:solidFill>
                  <a:srgbClr val="0B3D29"/>
                </a:solidFill>
              </a:defRPr>
            </a:lvl3pPr>
            <a:lvl4pPr>
              <a:defRPr>
                <a:solidFill>
                  <a:srgbClr val="0B3D29"/>
                </a:solidFill>
              </a:defRPr>
            </a:lvl4pPr>
            <a:lvl5pPr>
              <a:defRPr>
                <a:solidFill>
                  <a:srgbClr val="0B3D2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B3D2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B3D29"/>
                </a:solidFill>
              </a:defRPr>
            </a:lvl1pPr>
            <a:lvl2pPr>
              <a:defRPr sz="2400">
                <a:solidFill>
                  <a:srgbClr val="0B3D29"/>
                </a:solidFill>
              </a:defRPr>
            </a:lvl2pPr>
            <a:lvl3pPr>
              <a:defRPr sz="2000">
                <a:solidFill>
                  <a:srgbClr val="0B3D29"/>
                </a:solidFill>
              </a:defRPr>
            </a:lvl3pPr>
            <a:lvl4pPr>
              <a:defRPr sz="1800">
                <a:solidFill>
                  <a:srgbClr val="0B3D29"/>
                </a:solidFill>
              </a:defRPr>
            </a:lvl4pPr>
            <a:lvl5pPr>
              <a:defRPr sz="1800">
                <a:solidFill>
                  <a:srgbClr val="0B3D2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B3D29"/>
                </a:solidFill>
              </a:defRPr>
            </a:lvl1pPr>
            <a:lvl2pPr>
              <a:defRPr sz="2400">
                <a:solidFill>
                  <a:srgbClr val="0B3D29"/>
                </a:solidFill>
              </a:defRPr>
            </a:lvl2pPr>
            <a:lvl3pPr>
              <a:defRPr sz="2000">
                <a:solidFill>
                  <a:srgbClr val="0B3D29"/>
                </a:solidFill>
              </a:defRPr>
            </a:lvl3pPr>
            <a:lvl4pPr>
              <a:defRPr sz="1800">
                <a:solidFill>
                  <a:srgbClr val="0B3D29"/>
                </a:solidFill>
              </a:defRPr>
            </a:lvl4pPr>
            <a:lvl5pPr>
              <a:defRPr sz="1800">
                <a:solidFill>
                  <a:srgbClr val="0B3D2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580" y="748998"/>
            <a:ext cx="5007220" cy="4282306"/>
          </a:xfrm>
        </p:spPr>
        <p:txBody>
          <a:bodyPr/>
          <a:lstStyle>
            <a:lvl1pPr marL="0" indent="0">
              <a:spcBef>
                <a:spcPts val="1776"/>
              </a:spcBef>
              <a:buFontTx/>
              <a:buNone/>
              <a:defRPr sz="2400" b="1">
                <a:solidFill>
                  <a:srgbClr val="0B3D29"/>
                </a:solidFill>
              </a:defRPr>
            </a:lvl1pPr>
            <a:lvl2pPr marL="0" indent="0">
              <a:buFontTx/>
              <a:buNone/>
              <a:defRPr sz="2000">
                <a:solidFill>
                  <a:srgbClr val="0B3D29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B3D2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B3D2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B3D29"/>
                </a:solidFill>
              </a:defRPr>
            </a:lvl1pPr>
            <a:lvl2pPr>
              <a:defRPr sz="2000">
                <a:solidFill>
                  <a:srgbClr val="0B3D29"/>
                </a:solidFill>
              </a:defRPr>
            </a:lvl2pPr>
            <a:lvl3pPr>
              <a:defRPr sz="1800">
                <a:solidFill>
                  <a:srgbClr val="0B3D29"/>
                </a:solidFill>
              </a:defRPr>
            </a:lvl3pPr>
            <a:lvl4pPr>
              <a:defRPr sz="1600">
                <a:solidFill>
                  <a:srgbClr val="0B3D29"/>
                </a:solidFill>
              </a:defRPr>
            </a:lvl4pPr>
            <a:lvl5pPr>
              <a:defRPr sz="1600">
                <a:solidFill>
                  <a:srgbClr val="0B3D2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B3D2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B3D29"/>
                </a:solidFill>
              </a:defRPr>
            </a:lvl1pPr>
            <a:lvl2pPr>
              <a:defRPr sz="2000">
                <a:solidFill>
                  <a:srgbClr val="0B3D29"/>
                </a:solidFill>
              </a:defRPr>
            </a:lvl2pPr>
            <a:lvl3pPr>
              <a:defRPr sz="1800">
                <a:solidFill>
                  <a:srgbClr val="0B3D29"/>
                </a:solidFill>
              </a:defRPr>
            </a:lvl3pPr>
            <a:lvl4pPr>
              <a:defRPr sz="1600">
                <a:solidFill>
                  <a:srgbClr val="0B3D29"/>
                </a:solidFill>
              </a:defRPr>
            </a:lvl4pPr>
            <a:lvl5pPr>
              <a:defRPr sz="1600">
                <a:solidFill>
                  <a:srgbClr val="0B3D2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B3D2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B3D2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dark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536018"/>
            <a:ext cx="7772400" cy="1362075"/>
          </a:xfrm>
        </p:spPr>
        <p:txBody>
          <a:bodyPr anchor="t"/>
          <a:lstStyle>
            <a:lvl1pPr algn="ctr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03583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985933" y="21674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892800" y="23791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716945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B3D2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29120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83683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0B3D2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 (dark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580" y="748998"/>
            <a:ext cx="5007220" cy="4282306"/>
          </a:xfrm>
        </p:spPr>
        <p:txBody>
          <a:bodyPr/>
          <a:lstStyle>
            <a:lvl1pPr marL="0" indent="0">
              <a:spcBef>
                <a:spcPts val="1776"/>
              </a:spcBef>
              <a:buFontTx/>
              <a:buNone/>
              <a:defRPr sz="2400" b="1">
                <a:solidFill>
                  <a:srgbClr val="DEA924"/>
                </a:solidFill>
              </a:defRPr>
            </a:lvl1pPr>
            <a:lvl2pPr marL="0" indent="0">
              <a:buFontTx/>
              <a:buNone/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2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8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DEA924"/>
        </a:buClr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DEA924"/>
        </a:buClr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DEA924"/>
        </a:buClr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DEA924"/>
        </a:buClr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DEA924"/>
        </a:buClr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614453" y="717560"/>
            <a:ext cx="5216389" cy="1470025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CSC 238 – Human Computer Interface Design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614453" y="2737285"/>
            <a:ext cx="4897951" cy="618657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err="1">
                <a:latin typeface="+mj-lt"/>
                <a:ea typeface="+mj-ea"/>
                <a:cs typeface="+mj-cs"/>
              </a:rPr>
              <a:t>GraduGate</a:t>
            </a:r>
            <a:r>
              <a:rPr lang="en-US" sz="2000" b="1" dirty="0">
                <a:latin typeface="+mj-lt"/>
                <a:ea typeface="+mj-ea"/>
                <a:cs typeface="+mj-cs"/>
              </a:rPr>
              <a:t>: Revolutionizing Master's Project Management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E2CE4-B1A8-4735-88CF-6CD6954EC09E}"/>
              </a:ext>
            </a:extLst>
          </p:cNvPr>
          <p:cNvSpPr txBox="1"/>
          <p:nvPr/>
        </p:nvSpPr>
        <p:spPr>
          <a:xfrm>
            <a:off x="4694549" y="3429000"/>
            <a:ext cx="36293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Team Members: Aravind Yuvraj, </a:t>
            </a:r>
            <a:br>
              <a:rPr lang="en-US" sz="19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19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Rajasekhar Reddy K, </a:t>
            </a:r>
            <a:br>
              <a:rPr lang="en-US" sz="19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19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Kundana Lingala, </a:t>
            </a:r>
            <a:br>
              <a:rPr lang="en-US" sz="19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19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Nithin</a:t>
            </a:r>
            <a:r>
              <a:rPr lang="en-US" sz="19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9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Gogineni</a:t>
            </a:r>
            <a:endParaRPr lang="en-US" sz="19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A0098-E9BA-44ED-BEE1-E9ABCB837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52486"/>
            <a:ext cx="7772400" cy="622170"/>
          </a:xfrm>
        </p:spPr>
        <p:txBody>
          <a:bodyPr>
            <a:normAutofit/>
          </a:bodyPr>
          <a:lstStyle/>
          <a:p>
            <a:r>
              <a:rPr lang="en-US" sz="2800" b="1" dirty="0"/>
              <a:t>Motivation &amp; Problem Statement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0E8E8-BDF2-43C7-98DF-9BA5484C5BB3}"/>
              </a:ext>
            </a:extLst>
          </p:cNvPr>
          <p:cNvSpPr txBox="1"/>
          <p:nvPr/>
        </p:nvSpPr>
        <p:spPr>
          <a:xfrm>
            <a:off x="348792" y="1074656"/>
            <a:ext cx="85878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To Streamline the process of Bachelor’s and Master’s students final project proposal acceptance and submission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öhne"/>
              </a:rPr>
              <a:t>To 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mphasize the critical nature of this phase.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Detail the time-consuming proposal review process, the risk of delayed graduation, and the challenge of meeting registration deadlines due to the current system's inefficiencies.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20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A0098-E9BA-44ED-BEE1-E9ABCB837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52486"/>
            <a:ext cx="7772400" cy="622170"/>
          </a:xfrm>
        </p:spPr>
        <p:txBody>
          <a:bodyPr>
            <a:normAutofit/>
          </a:bodyPr>
          <a:lstStyle/>
          <a:p>
            <a:r>
              <a:rPr lang="en-US" sz="2800" b="1" dirty="0"/>
              <a:t>Research Conducted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0E8E8-BDF2-43C7-98DF-9BA5484C5BB3}"/>
              </a:ext>
            </a:extLst>
          </p:cNvPr>
          <p:cNvSpPr txBox="1"/>
          <p:nvPr/>
        </p:nvSpPr>
        <p:spPr>
          <a:xfrm>
            <a:off x="348792" y="1461155"/>
            <a:ext cx="85878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Five Similar Apps:</a:t>
            </a:r>
            <a:endParaRPr lang="en-US" sz="4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Trello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Asana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Airtable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ClickUp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Monday.com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2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A0098-E9BA-44ED-BEE1-E9ABCB837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52486"/>
            <a:ext cx="7772400" cy="622170"/>
          </a:xfrm>
        </p:spPr>
        <p:txBody>
          <a:bodyPr>
            <a:normAutofit/>
          </a:bodyPr>
          <a:lstStyle/>
          <a:p>
            <a:r>
              <a:rPr lang="en-US" sz="2800" b="1" dirty="0"/>
              <a:t>Research Conducted (Cont.)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0E8E8-BDF2-43C7-98DF-9BA5484C5BB3}"/>
              </a:ext>
            </a:extLst>
          </p:cNvPr>
          <p:cNvSpPr txBox="1"/>
          <p:nvPr/>
        </p:nvSpPr>
        <p:spPr>
          <a:xfrm>
            <a:off x="348792" y="1461155"/>
            <a:ext cx="85878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Interviews &amp; Surveys: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Conducted interviews with Students.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Conducted interviews with Academic advisors.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Reached students from Other Universities to find out their final project working structure.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3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A0098-E9BA-44ED-BEE1-E9ABCB837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52486"/>
            <a:ext cx="7772400" cy="622170"/>
          </a:xfrm>
        </p:spPr>
        <p:txBody>
          <a:bodyPr>
            <a:normAutofit/>
          </a:bodyPr>
          <a:lstStyle/>
          <a:p>
            <a:r>
              <a:rPr lang="en-US" sz="2800" b="1" dirty="0"/>
              <a:t>Research Conducted (Cont.)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0E8E8-BDF2-43C7-98DF-9BA5484C5BB3}"/>
              </a:ext>
            </a:extLst>
          </p:cNvPr>
          <p:cNvSpPr txBox="1"/>
          <p:nvPr/>
        </p:nvSpPr>
        <p:spPr>
          <a:xfrm>
            <a:off x="348792" y="1461155"/>
            <a:ext cx="85878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Results: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Found that existing system is a time consuming process.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Found that students are not able to work on the projects/thesis of their own interest.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3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A0098-E9BA-44ED-BEE1-E9ABCB837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52486"/>
            <a:ext cx="7772400" cy="622170"/>
          </a:xfrm>
        </p:spPr>
        <p:txBody>
          <a:bodyPr>
            <a:normAutofit/>
          </a:bodyPr>
          <a:lstStyle/>
          <a:p>
            <a:r>
              <a:rPr lang="en-US" sz="2800" b="1" dirty="0"/>
              <a:t>Proposed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0E8E8-BDF2-43C7-98DF-9BA5484C5BB3}"/>
              </a:ext>
            </a:extLst>
          </p:cNvPr>
          <p:cNvSpPr txBox="1"/>
          <p:nvPr/>
        </p:nvSpPr>
        <p:spPr>
          <a:xfrm>
            <a:off x="348792" y="1074656"/>
            <a:ext cx="858781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Proposed an application to outline the current system structure for Students enrolling into their final projects.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including the professor profiles, proposal submission and tracking interface, feedback system, and notification alerts.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 Emphasize the benefits of streamlining the proposal process.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Students get to work on the projects of their interest and graduate on-time.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4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50E8E8-BDF2-43C7-98DF-9BA5484C5BB3}"/>
              </a:ext>
            </a:extLst>
          </p:cNvPr>
          <p:cNvSpPr txBox="1"/>
          <p:nvPr/>
        </p:nvSpPr>
        <p:spPr>
          <a:xfrm>
            <a:off x="278090" y="1613118"/>
            <a:ext cx="85878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You!!!</a:t>
            </a: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Any Questions??</a:t>
            </a:r>
          </a:p>
        </p:txBody>
      </p:sp>
    </p:spTree>
    <p:extLst>
      <p:ext uri="{BB962C8B-B14F-4D97-AF65-F5344CB8AC3E}">
        <p14:creationId xmlns:p14="http://schemas.microsoft.com/office/powerpoint/2010/main" val="123800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B3D29"/>
      </a:dk1>
      <a:lt1>
        <a:sysClr val="window" lastClr="FFFFFF"/>
      </a:lt1>
      <a:dk2>
        <a:srgbClr val="147242"/>
      </a:dk2>
      <a:lt2>
        <a:srgbClr val="E4E0B8"/>
      </a:lt2>
      <a:accent1>
        <a:srgbClr val="DEA924"/>
      </a:accent1>
      <a:accent2>
        <a:srgbClr val="701851"/>
      </a:accent2>
      <a:accent3>
        <a:srgbClr val="B6521F"/>
      </a:accent3>
      <a:accent4>
        <a:srgbClr val="4CAE3D"/>
      </a:accent4>
      <a:accent5>
        <a:srgbClr val="D28423"/>
      </a:accent5>
      <a:accent6>
        <a:srgbClr val="F5BB24"/>
      </a:accent6>
      <a:hlink>
        <a:srgbClr val="1C9B40"/>
      </a:hlink>
      <a:folHlink>
        <a:srgbClr val="FAAA2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241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Söhne</vt:lpstr>
      <vt:lpstr>Office Theme</vt:lpstr>
      <vt:lpstr>CSC 238 – Human Computer Interface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Page Design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</dc:creator>
  <cp:lastModifiedBy>Kolagotla, Rajasekhar Reddy</cp:lastModifiedBy>
  <cp:revision>10</cp:revision>
  <dcterms:created xsi:type="dcterms:W3CDTF">2015-02-04T23:49:06Z</dcterms:created>
  <dcterms:modified xsi:type="dcterms:W3CDTF">2024-03-14T09:53:10Z</dcterms:modified>
</cp:coreProperties>
</file>