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0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2" r:id="rId14"/>
    <p:sldId id="261" r:id="rId15"/>
    <p:sldId id="262" r:id="rId16"/>
    <p:sldId id="263" r:id="rId17"/>
    <p:sldId id="264" r:id="rId18"/>
    <p:sldId id="265" r:id="rId19"/>
    <p:sldId id="259" r:id="rId20"/>
  </p:sldIdLst>
  <p:sldSz cx="12192000" cy="6858000"/>
  <p:notesSz cx="6858000" cy="9144000"/>
  <p:embeddedFontLst>
    <p:embeddedFont>
      <p:font typeface="Aharoni" panose="02010803020104030203" pitchFamily="2" charset="-79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 Black" panose="020F0502020204030203" pitchFamily="34" charset="0"/>
      <p:bold r:id="rId27"/>
      <p:boldItalic r:id="rId28"/>
    </p:embeddedFont>
    <p:embeddedFont>
      <p:font typeface="Libre Baskerville" panose="020B060402020202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8708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 Customer Churn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9759-FAC9-45D0-82A6-D6835EEA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2F99-7720-4847-BA41-62F2F5E11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Customers in contract are </a:t>
            </a:r>
          </a:p>
          <a:p>
            <a:pPr marL="114300" indent="0">
              <a:buNone/>
            </a:pPr>
            <a:r>
              <a:rPr lang="en-IN" dirty="0"/>
              <a:t>churning because of monthly </a:t>
            </a:r>
          </a:p>
          <a:p>
            <a:pPr marL="114300" indent="0">
              <a:buNone/>
            </a:pPr>
            <a:r>
              <a:rPr lang="en-IN" dirty="0"/>
              <a:t>charges</a:t>
            </a:r>
          </a:p>
        </p:txBody>
      </p:sp>
      <p:pic>
        <p:nvPicPr>
          <p:cNvPr id="5" name="Picture 4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5CC2F26-973C-4DE2-AD65-63CF60AB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3955"/>
            <a:ext cx="5018113" cy="38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3EE2-7F64-4E60-BF4A-94F71244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4B85-D111-462B-B084-6F5873F3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Customers are churning because</a:t>
            </a:r>
          </a:p>
          <a:p>
            <a:pPr marL="114300" indent="0">
              <a:buNone/>
            </a:pPr>
            <a:r>
              <a:rPr lang="en-IN" dirty="0"/>
              <a:t>of poor Tech support</a:t>
            </a:r>
          </a:p>
        </p:txBody>
      </p:sp>
      <p:pic>
        <p:nvPicPr>
          <p:cNvPr id="5" name="Picture 4" descr="A graph with numbers and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A67AA57-24DF-45EB-863C-E9789223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74" y="1825625"/>
            <a:ext cx="4896362" cy="41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84AA-2742-4E6E-8E87-E22C2781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Churn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1F0D-7ADF-455E-A1CE-4A0798401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Customers who are paying </a:t>
            </a:r>
          </a:p>
          <a:p>
            <a:pPr marL="114300" indent="0">
              <a:buNone/>
            </a:pPr>
            <a:r>
              <a:rPr lang="en-IN" dirty="0"/>
              <a:t>between $ 60 - $ 80 / month</a:t>
            </a:r>
          </a:p>
          <a:p>
            <a:pPr marL="114300" indent="0">
              <a:buNone/>
            </a:pPr>
            <a:r>
              <a:rPr lang="en-IN" dirty="0"/>
              <a:t>are churning more</a:t>
            </a:r>
          </a:p>
          <a:p>
            <a:pPr marL="114300" indent="0">
              <a:buNone/>
            </a:pPr>
            <a:r>
              <a:rPr lang="en-IN" dirty="0"/>
              <a:t>because of expensive </a:t>
            </a:r>
          </a:p>
          <a:p>
            <a:pPr marL="114300" indent="0">
              <a:buNone/>
            </a:pPr>
            <a:r>
              <a:rPr lang="en-IN" dirty="0"/>
              <a:t>monthly charges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08B5-527B-42E7-8862-0D467AB5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26" y="365125"/>
            <a:ext cx="5143620" cy="3578171"/>
          </a:xfrm>
          <a:prstGeom prst="rect">
            <a:avLst/>
          </a:prstGeom>
        </p:spPr>
      </p:pic>
      <p:pic>
        <p:nvPicPr>
          <p:cNvPr id="6" name="Picture 5" descr="A blue and orange pie chart&#10;&#10;Description automatically generated">
            <a:extLst>
              <a:ext uri="{FF2B5EF4-FFF2-40B4-BE49-F238E27FC236}">
                <a16:creationId xmlns:a16="http://schemas.microsoft.com/office/drawing/2014/main" id="{649308C4-6E7B-4780-9433-171D2904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04" y="3600317"/>
            <a:ext cx="3230296" cy="28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E56-0C28-42BC-944B-3AB0185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B637-6CC5-46C4-A2FB-553CE2FFB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This Telecom company should work on reducing monthly charges to </a:t>
            </a:r>
          </a:p>
          <a:p>
            <a:pPr marL="114300" indent="0">
              <a:buNone/>
            </a:pPr>
            <a:r>
              <a:rPr lang="en-IN" dirty="0"/>
              <a:t>retain its customers and also focus on various services they offer.</a:t>
            </a:r>
          </a:p>
          <a:p>
            <a:pPr marL="114300" indent="0">
              <a:buNone/>
            </a:pPr>
            <a:r>
              <a:rPr lang="en-IN" dirty="0"/>
              <a:t>- Tech Support</a:t>
            </a:r>
          </a:p>
          <a:p>
            <a:pPr marL="114300" indent="0">
              <a:buNone/>
            </a:pPr>
            <a:r>
              <a:rPr lang="en-IN" dirty="0"/>
              <a:t>- Device Protection</a:t>
            </a:r>
          </a:p>
          <a:p>
            <a:pPr marL="114300" indent="0">
              <a:buNone/>
            </a:pPr>
            <a:r>
              <a:rPr lang="en-IN" dirty="0"/>
              <a:t>- Phone Service</a:t>
            </a:r>
          </a:p>
          <a:p>
            <a:pPr marL="114300" indent="0">
              <a:buNone/>
            </a:pPr>
            <a:r>
              <a:rPr lang="en-IN" dirty="0"/>
              <a:t>- Online Security</a:t>
            </a:r>
          </a:p>
        </p:txBody>
      </p:sp>
    </p:spTree>
    <p:extLst>
      <p:ext uri="{BB962C8B-B14F-4D97-AF65-F5344CB8AC3E}">
        <p14:creationId xmlns:p14="http://schemas.microsoft.com/office/powerpoint/2010/main" val="314827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A2A6-D8E0-421F-A93C-A824171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KNN Classifier</a:t>
            </a:r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6233F9-0C0B-4528-A3EF-B13383DF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6" y="3171547"/>
            <a:ext cx="6078583" cy="2900914"/>
          </a:xfrm>
          <a:prstGeom prst="rect">
            <a:avLst/>
          </a:prstGeom>
        </p:spPr>
      </p:pic>
      <p:pic>
        <p:nvPicPr>
          <p:cNvPr id="7" name="Picture 6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F9058F72-31E4-48E3-A921-AEE14D1F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97" y="2905397"/>
            <a:ext cx="4597928" cy="30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EA72-9689-4426-8E23-C1CD8B1E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Naive Bayes</a:t>
            </a:r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4A8424-21A5-4DF0-8EBF-D5B75353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71" y="3165970"/>
            <a:ext cx="7439101" cy="29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3D89-0C62-4BD7-B752-D04B519C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Support Vector Machines</a:t>
            </a:r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3BCB70-1298-441F-9A53-C4B0E34D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9" y="2719197"/>
            <a:ext cx="6491317" cy="32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84E8-87F3-47B0-908E-71A79392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Decision Tree</a:t>
            </a:r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A7CDFF-3B7B-4C0E-98AE-326F6381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2" y="2769327"/>
            <a:ext cx="9122269" cy="31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7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B809-093B-4440-AD19-45C2864F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Random Forest Classifier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6C987D-0579-4EBE-A94C-810AB218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19" y="2874779"/>
            <a:ext cx="8444966" cy="30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5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B.Sc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 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upskill for career growth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 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as an IT Recruiter for around 3 years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To solve Telecom Customer Churn problem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i="1" dirty="0"/>
              <a:t>	Data Cleaning Steps 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i="1" dirty="0"/>
              <a:t>	Data Manipulation Steps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	</a:t>
            </a:r>
            <a:r>
              <a:rPr lang="en-IN" b="1" i="1" dirty="0"/>
              <a:t>Visualization</a:t>
            </a:r>
            <a:endParaRPr b="1" i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7C0A-CFE2-4F8C-8793-02993090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 and Manipulation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ED6E1-9C7A-EAB9-99A9-00D31270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840"/>
            <a:ext cx="4674919" cy="4458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9E8C9-D6AF-4CFE-B1C3-0CF24B1C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820"/>
            <a:ext cx="4418744" cy="43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004-8386-438A-8457-4B39AE4E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Demographics </a:t>
            </a:r>
          </a:p>
        </p:txBody>
      </p:sp>
      <p:pic>
        <p:nvPicPr>
          <p:cNvPr id="19" name="Picture 18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7FC9BBA9-732C-4F1E-BA30-87DD95D9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8" y="1123406"/>
            <a:ext cx="2983098" cy="2151017"/>
          </a:xfrm>
          <a:prstGeom prst="rect">
            <a:avLst/>
          </a:prstGeom>
        </p:spPr>
      </p:pic>
      <p:pic>
        <p:nvPicPr>
          <p:cNvPr id="21" name="Picture 20" descr="A blue and orange circle with black text&#10;&#10;Description automatically generated">
            <a:extLst>
              <a:ext uri="{FF2B5EF4-FFF2-40B4-BE49-F238E27FC236}">
                <a16:creationId xmlns:a16="http://schemas.microsoft.com/office/drawing/2014/main" id="{84965A3E-695A-4463-9F55-2DBB0928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46" y="1070258"/>
            <a:ext cx="2899378" cy="23587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401673-2BE5-4A5E-8EDB-13B18E965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48" y="3599123"/>
            <a:ext cx="3277477" cy="24051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91D1FD-A0FD-4BE0-9BF1-C5D4F8D93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573" y="3668058"/>
            <a:ext cx="2715272" cy="22305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C7136D-6C47-4E5F-9E40-D1091DB12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493" y="1125060"/>
            <a:ext cx="3277478" cy="2542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532E6E-19DF-4CAE-B28C-40DF31910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705" y="3759973"/>
            <a:ext cx="2618234" cy="21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BF3E-6F66-4734-9F1E-95F624C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Device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508C-A2D2-43A5-8257-2DB951139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Customers are churning because </a:t>
            </a:r>
          </a:p>
          <a:p>
            <a:pPr marL="114300" indent="0">
              <a:buNone/>
            </a:pPr>
            <a:r>
              <a:rPr lang="en-IN" dirty="0"/>
              <a:t>of Unsatisfactory Device </a:t>
            </a:r>
          </a:p>
          <a:p>
            <a:pPr marL="114300" indent="0">
              <a:buNone/>
            </a:pPr>
            <a:r>
              <a:rPr lang="en-IN" dirty="0"/>
              <a:t>protection service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 descr="A graph with numbers and a number of blue and orange bars&#10;&#10;Description automatically generated">
            <a:extLst>
              <a:ext uri="{FF2B5EF4-FFF2-40B4-BE49-F238E27FC236}">
                <a16:creationId xmlns:a16="http://schemas.microsoft.com/office/drawing/2014/main" id="{CDF5E2E9-3FFD-4696-B12E-A6D7F7BC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90" y="1860210"/>
            <a:ext cx="5436310" cy="4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7D0-335F-4C62-B0B4-E1D47EF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E768-6B27-4FB5-AC3C-61FFA3CEC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Customers are churning </a:t>
            </a:r>
          </a:p>
          <a:p>
            <a:pPr marL="114300" indent="0">
              <a:buNone/>
            </a:pPr>
            <a:r>
              <a:rPr lang="en-IN" dirty="0"/>
              <a:t>because of poor network</a:t>
            </a:r>
          </a:p>
          <a:p>
            <a:pPr marL="114300" indent="0">
              <a:buNone/>
            </a:pPr>
            <a:r>
              <a:rPr lang="en-IN" dirty="0"/>
              <a:t>coverage 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16ECCE2-0351-4F09-92F5-7D3C2B75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08" y="1750786"/>
            <a:ext cx="5677192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C761-C656-4BD0-AACC-0AE2844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Multiple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C081-A033-475F-9190-BAA7AC910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Customers having Multiple lines</a:t>
            </a:r>
          </a:p>
          <a:p>
            <a:pPr marL="114300" indent="0">
              <a:buNone/>
            </a:pPr>
            <a:r>
              <a:rPr lang="en-IN" dirty="0"/>
              <a:t>are churning more for monthly </a:t>
            </a:r>
          </a:p>
          <a:p>
            <a:pPr marL="114300" indent="0">
              <a:buNone/>
            </a:pPr>
            <a:r>
              <a:rPr lang="en-IN" dirty="0"/>
              <a:t>charges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8E8C570-1A65-4DA7-8076-06F0A87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91" y="1970946"/>
            <a:ext cx="4824550" cy="42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B0A-BE3C-4080-A9B7-6DD0984B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Online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F510-49F8-4F28-9DD1-EFD253BB5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Some part of customers are</a:t>
            </a:r>
          </a:p>
          <a:p>
            <a:pPr marL="114300" indent="0">
              <a:buNone/>
            </a:pPr>
            <a:r>
              <a:rPr lang="en-IN" dirty="0"/>
              <a:t>churning because of </a:t>
            </a:r>
          </a:p>
          <a:p>
            <a:pPr marL="114300" indent="0">
              <a:buNone/>
            </a:pPr>
            <a:r>
              <a:rPr lang="en-IN" dirty="0"/>
              <a:t>online security </a:t>
            </a:r>
          </a:p>
        </p:txBody>
      </p:sp>
      <p:pic>
        <p:nvPicPr>
          <p:cNvPr id="5" name="Picture 4" descr="A graph with numbers and a number of blue and orange bars&#10;&#10;Description automatically generated">
            <a:extLst>
              <a:ext uri="{FF2B5EF4-FFF2-40B4-BE49-F238E27FC236}">
                <a16:creationId xmlns:a16="http://schemas.microsoft.com/office/drawing/2014/main" id="{08E85483-2D06-496C-A0C4-9B3D14F3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11" y="1825625"/>
            <a:ext cx="5634446" cy="41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208</Words>
  <Application>Microsoft Office PowerPoint</Application>
  <PresentationFormat>Widescreen</PresentationFormat>
  <Paragraphs>187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Aharoni</vt:lpstr>
      <vt:lpstr>Calibri</vt:lpstr>
      <vt:lpstr>Libre Baskerville</vt:lpstr>
      <vt:lpstr>Lato Black</vt:lpstr>
      <vt:lpstr>Office Theme</vt:lpstr>
      <vt:lpstr>PowerPoint Presentation</vt:lpstr>
      <vt:lpstr>PowerPoint Presentation</vt:lpstr>
      <vt:lpstr>Agenda</vt:lpstr>
      <vt:lpstr>Data Cleaning and Manipulation</vt:lpstr>
      <vt:lpstr>Demographics </vt:lpstr>
      <vt:lpstr>Device protection</vt:lpstr>
      <vt:lpstr>Phone Service</vt:lpstr>
      <vt:lpstr>Multiple Lines</vt:lpstr>
      <vt:lpstr>Online Security</vt:lpstr>
      <vt:lpstr>Contract</vt:lpstr>
      <vt:lpstr>Tech Support</vt:lpstr>
      <vt:lpstr>Churn Rate</vt:lpstr>
      <vt:lpstr>Business Problem</vt:lpstr>
      <vt:lpstr>KNN Classifier</vt:lpstr>
      <vt:lpstr>Naive Bayes</vt:lpstr>
      <vt:lpstr>Support Vector Machines</vt:lpstr>
      <vt:lpstr>Decision Tree</vt:lpstr>
      <vt:lpstr>Random Forest Classifier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 A</cp:lastModifiedBy>
  <cp:revision>19</cp:revision>
  <dcterms:created xsi:type="dcterms:W3CDTF">2021-02-16T05:19:01Z</dcterms:created>
  <dcterms:modified xsi:type="dcterms:W3CDTF">2023-09-27T09:19:53Z</dcterms:modified>
</cp:coreProperties>
</file>