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311" r:id="rId5"/>
    <p:sldId id="297" r:id="rId6"/>
    <p:sldId id="313" r:id="rId7"/>
    <p:sldId id="305" r:id="rId8"/>
    <p:sldId id="306" r:id="rId9"/>
    <p:sldId id="300" r:id="rId10"/>
    <p:sldId id="301" r:id="rId11"/>
    <p:sldId id="307" r:id="rId12"/>
    <p:sldId id="308" r:id="rId13"/>
    <p:sldId id="302" r:id="rId14"/>
    <p:sldId id="309" r:id="rId15"/>
    <p:sldId id="303" r:id="rId16"/>
    <p:sldId id="304" r:id="rId17"/>
    <p:sldId id="31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1" autoAdjust="0"/>
    <p:restoredTop sz="93537" autoAdjust="0"/>
  </p:normalViewPr>
  <p:slideViewPr>
    <p:cSldViewPr snapToGrid="0">
      <p:cViewPr varScale="1">
        <p:scale>
          <a:sx n="71" d="100"/>
          <a:sy n="71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CF22C-5C8C-456F-BF92-146BEE86649F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BCCD4-AC94-426B-93E5-1C063AF8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8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9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179917" y="1600201"/>
            <a:ext cx="12012083" cy="1052513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 sz="2400"/>
            </a:p>
          </p:txBody>
        </p:sp>
      </p:grpSp>
      <p:sp>
        <p:nvSpPr>
          <p:cNvPr id="548876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1016000" y="381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4887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2667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F95608-824F-4EDE-AFD5-5B64A334D1C7}" type="datetime1">
              <a:rPr lang="en-US" smtClean="0"/>
              <a:t>4/13/2017</a:t>
            </a:fld>
            <a:endParaRPr lang="en-US"/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7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EAC749-8A15-4127-A730-80AB5403AFDB}" type="datetime1">
              <a:rPr lang="en-US" smtClean="0"/>
              <a:t>4/13/2017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7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618" y="1"/>
            <a:ext cx="2603500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1" y="1"/>
            <a:ext cx="7609417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8A68DD-EDDE-4CAB-8B40-8218AE9437EE}" type="datetime1">
              <a:rPr lang="en-US" smtClean="0"/>
              <a:t>4/13/2017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3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3DF506-6DC1-4D8A-B717-3BA318358E4C}" type="datetime1">
              <a:rPr lang="en-US" smtClean="0"/>
              <a:t>4/13/2017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4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047BA7-169A-4208-BE31-EE18CC74EEC0}" type="datetime1">
              <a:rPr lang="en-US" smtClean="0"/>
              <a:t>4/13/2017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3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C55FA-5519-4E04-ABCC-30D56BFABEE4}" type="datetime1">
              <a:rPr lang="en-US" smtClean="0"/>
              <a:t>4/13/2017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0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AD3AA6-F67D-494D-A3BB-458A54AC1DF3}" type="datetime1">
              <a:rPr lang="en-US" smtClean="0"/>
              <a:t>4/13/2017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5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C89E40-3F0C-47F7-913B-344EB184085C}" type="datetime1">
              <a:rPr lang="en-US" smtClean="0"/>
              <a:t>4/13/2017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9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BCF444-C842-4CC0-9C5A-1CCBA9979BA9}" type="datetime1">
              <a:rPr lang="en-US" smtClean="0"/>
              <a:t>4/13/2017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7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9097E8-DB9C-437F-AA9A-41FAECD2D934}" type="datetime1">
              <a:rPr lang="en-US" smtClean="0"/>
              <a:t>4/13/2017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9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C7F70A-43F8-45A2-9CDC-D14424777A9B}" type="datetime1">
              <a:rPr lang="en-US" smtClean="0"/>
              <a:t>4/13/2017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2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08000" y="1066801"/>
            <a:ext cx="584200" cy="474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16001" y="106680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609601" y="121920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0"/>
            <a:ext cx="1039071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524001"/>
            <a:ext cx="103632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478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928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fld id="{090D96EC-7435-47CA-8EF9-34536C5ED596}" type="datetime1">
              <a:rPr lang="en-US" smtClean="0"/>
              <a:t>4/13/2017</a:t>
            </a:fld>
            <a:endParaRPr lang="en-US"/>
          </a:p>
        </p:txBody>
      </p:sp>
      <p:sp>
        <p:nvSpPr>
          <p:cNvPr id="5478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160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5478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itchFamily="34" charset="0"/>
              </a:defRPr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66747" y="1187355"/>
            <a:ext cx="10028883" cy="1249634"/>
          </a:xfrm>
        </p:spPr>
        <p:txBody>
          <a:bodyPr/>
          <a:lstStyle/>
          <a:p>
            <a:pPr algn="ctr"/>
            <a:r>
              <a:rPr lang="en-US" sz="4800" dirty="0" smtClean="0"/>
              <a:t>Visualizing Tree Map &amp; Shape Map Using Microsoft Power BI</a:t>
            </a:r>
            <a:endParaRPr lang="en-US" sz="4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2211" y="2967335"/>
            <a:ext cx="8323729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200" dirty="0">
                <a:latin typeface="Tahoma (Body)"/>
              </a:rPr>
              <a:t>Presented </a:t>
            </a:r>
            <a:r>
              <a:rPr lang="en-US" sz="3200" dirty="0" smtClean="0">
                <a:latin typeface="Tahoma (Body)"/>
              </a:rPr>
              <a:t>by</a:t>
            </a:r>
            <a:endParaRPr lang="en-US" sz="3200" dirty="0">
              <a:latin typeface="Tahoma (Body)"/>
            </a:endParaRPr>
          </a:p>
          <a:p>
            <a:pPr algn="ctr">
              <a:spcAft>
                <a:spcPts val="600"/>
              </a:spcAft>
            </a:pPr>
            <a:r>
              <a:rPr lang="en-US" sz="3200" dirty="0" smtClean="0">
                <a:latin typeface="Tahoma (Body)"/>
              </a:rPr>
              <a:t>Rajasekhar Siravati</a:t>
            </a:r>
            <a:endParaRPr lang="en-US" sz="3200" dirty="0">
              <a:latin typeface="Tahoma (Body)"/>
            </a:endParaRPr>
          </a:p>
          <a:p>
            <a:pPr algn="ctr">
              <a:spcAft>
                <a:spcPts val="600"/>
              </a:spcAft>
            </a:pPr>
            <a:r>
              <a:rPr lang="en-US" sz="3200" dirty="0">
                <a:latin typeface="Tahoma (Body)"/>
              </a:rPr>
              <a:t>44-599 Introduction to Data </a:t>
            </a:r>
            <a:r>
              <a:rPr lang="en-US" sz="3200" dirty="0" smtClean="0">
                <a:latin typeface="Tahoma (Body)"/>
              </a:rPr>
              <a:t>Visualization</a:t>
            </a:r>
          </a:p>
          <a:p>
            <a:pPr algn="ctr">
              <a:spcAft>
                <a:spcPts val="600"/>
              </a:spcAft>
            </a:pPr>
            <a:r>
              <a:rPr lang="en-US" sz="3200" dirty="0" smtClean="0">
                <a:latin typeface="Tahoma (Body)"/>
              </a:rPr>
              <a:t>04-13-2017</a:t>
            </a:r>
            <a:endParaRPr lang="en-US" sz="3200" dirty="0">
              <a:latin typeface="Tahoma (Body)"/>
            </a:endParaRPr>
          </a:p>
        </p:txBody>
      </p:sp>
    </p:spTree>
    <p:extLst>
      <p:ext uri="{BB962C8B-B14F-4D97-AF65-F5344CB8AC3E}">
        <p14:creationId xmlns:p14="http://schemas.microsoft.com/office/powerpoint/2010/main" val="11583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Microsoft Power 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Visualize data, wherever it is</a:t>
            </a:r>
          </a:p>
          <a:p>
            <a:pPr lvl="1"/>
            <a:r>
              <a:rPr lang="en-US" dirty="0"/>
              <a:t>Excel spreadsheets, cloud services, streaming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/>
              <a:t>Be informed: always real time</a:t>
            </a:r>
          </a:p>
          <a:p>
            <a:pPr lvl="1"/>
            <a:r>
              <a:rPr lang="en-US" dirty="0"/>
              <a:t>If you signup updates are sent to your </a:t>
            </a:r>
            <a:r>
              <a:rPr lang="en-US" dirty="0" smtClean="0"/>
              <a:t>mail-id</a:t>
            </a:r>
            <a:endParaRPr lang="en-US" dirty="0"/>
          </a:p>
          <a:p>
            <a:r>
              <a:rPr lang="en-US" dirty="0"/>
              <a:t>Ask questions, get answers</a:t>
            </a:r>
          </a:p>
          <a:p>
            <a:pPr lvl="1"/>
            <a:r>
              <a:rPr lang="en-US" dirty="0"/>
              <a:t>If you own a dataset, you can add your own featured questions to that </a:t>
            </a:r>
            <a:r>
              <a:rPr lang="en-US" dirty="0" smtClean="0"/>
              <a:t>dataset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3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Microsoft Power 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pace of innovation is amazing. The product is updated about </a:t>
            </a:r>
            <a:r>
              <a:rPr lang="en-US" dirty="0" smtClean="0"/>
              <a:t>monthly</a:t>
            </a:r>
          </a:p>
          <a:p>
            <a:r>
              <a:rPr lang="en-US" dirty="0"/>
              <a:t>The free version reduces acquisition </a:t>
            </a:r>
            <a:r>
              <a:rPr lang="en-US" dirty="0" smtClean="0"/>
              <a:t>barriers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great for Excel </a:t>
            </a:r>
            <a:r>
              <a:rPr lang="en-US" dirty="0" smtClean="0"/>
              <a:t>users</a:t>
            </a:r>
          </a:p>
          <a:p>
            <a:r>
              <a:rPr lang="en-US" dirty="0"/>
              <a:t>The dashboard visualizations are best in class and continually updated from the </a:t>
            </a:r>
            <a:r>
              <a:rPr lang="en-US" dirty="0" smtClean="0"/>
              <a:t>community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4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Microsoft Power 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doesn’t handle large data sources </a:t>
            </a:r>
            <a:r>
              <a:rPr lang="en-US" dirty="0" smtClean="0"/>
              <a:t>well</a:t>
            </a:r>
          </a:p>
          <a:p>
            <a:r>
              <a:rPr lang="en-US" dirty="0" smtClean="0"/>
              <a:t>It </a:t>
            </a:r>
            <a:r>
              <a:rPr lang="en-US" dirty="0"/>
              <a:t>is pretty complex</a:t>
            </a:r>
          </a:p>
          <a:p>
            <a:r>
              <a:rPr lang="en-US" dirty="0"/>
              <a:t>It doesn’t have a solution for data quality</a:t>
            </a:r>
          </a:p>
          <a:p>
            <a:pPr lvl="1"/>
            <a:r>
              <a:rPr lang="en-US" dirty="0"/>
              <a:t>Microsoft Power BI assumes that the data you’re pulling has already been properly scrubbed and cleaned </a:t>
            </a:r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4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visualize Tree map using the categories residential and Industrial from dataset</a:t>
            </a:r>
          </a:p>
          <a:p>
            <a:r>
              <a:rPr lang="en-US" dirty="0" smtClean="0"/>
              <a:t>To Visualize Shape map using the category commercial from the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0" y="5432613"/>
            <a:ext cx="4029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records = </a:t>
            </a:r>
            <a:r>
              <a:rPr lang="en-US" dirty="0" smtClean="0"/>
              <a:t>51,  </a:t>
            </a:r>
            <a:r>
              <a:rPr lang="en-US" dirty="0" smtClean="0"/>
              <a:t>Attributes = </a:t>
            </a:r>
            <a:r>
              <a:rPr lang="en-US" dirty="0" smtClean="0"/>
              <a:t>7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5813614"/>
            <a:ext cx="932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source</a:t>
            </a:r>
            <a:r>
              <a:rPr lang="en-US" dirty="0" smtClean="0"/>
              <a:t>: https</a:t>
            </a:r>
            <a:r>
              <a:rPr lang="en-US" dirty="0"/>
              <a:t>://www.eia.gov/electricity/data/state/sales_annual.xls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918482"/>
              </p:ext>
            </p:extLst>
          </p:nvPr>
        </p:nvGraphicFramePr>
        <p:xfrm>
          <a:off x="1524000" y="1524005"/>
          <a:ext cx="10058400" cy="3908607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815632"/>
                <a:gridCol w="815632"/>
                <a:gridCol w="1886148"/>
                <a:gridCol w="1778514"/>
                <a:gridCol w="1773473"/>
                <a:gridCol w="1594133"/>
                <a:gridCol w="1394868"/>
              </a:tblGrid>
              <a:tr h="3017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Year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+mj-lt"/>
                        </a:rPr>
                        <a:t>State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Industry Sector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Residential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Commercial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Industrial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</a:tr>
              <a:tr h="27745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2014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AK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Total Electric Industry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2043614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2761518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1359680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6164812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</a:tr>
              <a:tr h="27745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2014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Total Electric Industry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32929598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22929309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34634820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90493727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</a:tr>
              <a:tr h="27745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2014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Total Electric Industry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18441119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11988033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16650718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47080301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</a:tr>
              <a:tr h="27745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2014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AZ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Total Electric Industry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32346079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29289879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14661727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76297685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</a:tr>
              <a:tr h="27745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2014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CA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Total Electric Industry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89360680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119494062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52898430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262584786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</a:tr>
              <a:tr h="27745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2014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CO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Total Electric Industry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18092932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20129360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15110188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53396521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</a:tr>
              <a:tr h="27745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2014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Total Electric Industry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12777579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12893531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3514798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29354460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</a:tr>
              <a:tr h="27745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2014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DC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Total Electric Industry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2072205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8548237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242149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11193589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</a:tr>
              <a:tr h="27745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2014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Total Electric Industry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4644841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4197298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2496338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11338477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</a:tr>
              <a:tr h="27745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2014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FL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Total Electric Industry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116535263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92925670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16522425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226078111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</a:tr>
              <a:tr h="27745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2014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GA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Total Electric Industry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57167387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46608275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31849136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135789932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</a:tr>
              <a:tr h="27745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2014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HI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Total Electric Industry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2583770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3201898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3689784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9475452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</a:tr>
              <a:tr h="27745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2014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Total Electric Industry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14426582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12339098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20436173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47201853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607" marR="8607" marT="860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45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15</a:t>
            </a:fld>
            <a:endParaRPr lang="en-US"/>
          </a:p>
        </p:txBody>
      </p:sp>
      <p:pic>
        <p:nvPicPr>
          <p:cNvPr id="3074" name="Picture 2" descr="Image result for demo imag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059" y="1524000"/>
            <a:ext cx="7411857" cy="46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5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out the appropriate data for visualization</a:t>
            </a:r>
          </a:p>
          <a:p>
            <a:r>
              <a:rPr lang="en-US" dirty="0"/>
              <a:t>Learned how to filter and sort the data</a:t>
            </a:r>
          </a:p>
          <a:p>
            <a:r>
              <a:rPr lang="en-US" dirty="0" smtClean="0"/>
              <a:t>Learned new custom shape map using power BI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4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61017" y="2967335"/>
            <a:ext cx="38699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708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Tree map?</a:t>
            </a:r>
          </a:p>
          <a:p>
            <a:r>
              <a:rPr lang="en-US" dirty="0" smtClean="0"/>
              <a:t>What is Shape map?</a:t>
            </a:r>
          </a:p>
          <a:p>
            <a:r>
              <a:rPr lang="en-US" dirty="0" smtClean="0"/>
              <a:t>What is Microsoft Power BI?</a:t>
            </a:r>
          </a:p>
          <a:p>
            <a:r>
              <a:rPr lang="en-US" dirty="0" smtClean="0"/>
              <a:t>Features of Microsoft Power BI</a:t>
            </a:r>
          </a:p>
          <a:p>
            <a:r>
              <a:rPr lang="en-US" dirty="0" smtClean="0"/>
              <a:t>Goals</a:t>
            </a:r>
          </a:p>
          <a:p>
            <a:r>
              <a:rPr lang="en-US" dirty="0" smtClean="0"/>
              <a:t>Demonstration</a:t>
            </a:r>
          </a:p>
          <a:p>
            <a:r>
              <a:rPr lang="en-US" dirty="0"/>
              <a:t>Lessons Learned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1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Tree map?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map is </a:t>
            </a:r>
            <a:r>
              <a:rPr lang="en-US" dirty="0"/>
              <a:t>an alternative way of </a:t>
            </a:r>
            <a:r>
              <a:rPr lang="en-US" dirty="0" smtClean="0"/>
              <a:t>visualizing </a:t>
            </a:r>
            <a:r>
              <a:rPr lang="en-US" dirty="0"/>
              <a:t>the hierarchical structure </a:t>
            </a:r>
            <a:endParaRPr lang="en-US" dirty="0" smtClean="0"/>
          </a:p>
          <a:p>
            <a:r>
              <a:rPr lang="en-US" dirty="0">
                <a:latin typeface="+mj-lt"/>
              </a:rPr>
              <a:t>Represents data in the form of </a:t>
            </a:r>
            <a:r>
              <a:rPr lang="en-US" dirty="0" smtClean="0">
                <a:latin typeface="+mj-lt"/>
              </a:rPr>
              <a:t>rectangles</a:t>
            </a:r>
          </a:p>
          <a:p>
            <a:r>
              <a:rPr lang="en-US" dirty="0" smtClean="0"/>
              <a:t>The </a:t>
            </a:r>
            <a:r>
              <a:rPr lang="en-US" dirty="0"/>
              <a:t>space inside each rectangle is allocated based on the quantitative value being </a:t>
            </a:r>
            <a:r>
              <a:rPr lang="en-US" dirty="0" smtClean="0"/>
              <a:t>measured</a:t>
            </a:r>
          </a:p>
          <a:p>
            <a:r>
              <a:rPr lang="en-US" dirty="0" smtClean="0"/>
              <a:t>The </a:t>
            </a:r>
            <a:r>
              <a:rPr lang="en-US" dirty="0"/>
              <a:t>rectangles arranged in size from top left (largest) to bottom right (smallest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97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Tree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916" y="1524001"/>
            <a:ext cx="10513167" cy="46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24832" y="6158754"/>
            <a:ext cx="6116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Figure 1: </a:t>
            </a:r>
            <a:r>
              <a:rPr lang="en-US" dirty="0" smtClean="0"/>
              <a:t>Tree Map </a:t>
            </a:r>
          </a:p>
          <a:p>
            <a:pPr algn="ctr"/>
            <a:r>
              <a:rPr lang="en-US" dirty="0" smtClean="0"/>
              <a:t>http</a:t>
            </a:r>
            <a:r>
              <a:rPr lang="en-US" dirty="0"/>
              <a:t>://www.datavizcatalogue.com/methods/treemap.html</a:t>
            </a:r>
          </a:p>
        </p:txBody>
      </p:sp>
    </p:spTree>
    <p:extLst>
      <p:ext uri="{BB962C8B-B14F-4D97-AF65-F5344CB8AC3E}">
        <p14:creationId xmlns:p14="http://schemas.microsoft.com/office/powerpoint/2010/main" val="367986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rPr>
              <a:t>What is Shape map?</a:t>
            </a:r>
            <a:endParaRPr lang="en-US" sz="4400" dirty="0">
              <a:solidFill>
                <a:schemeClr val="tx2"/>
              </a:solidFill>
              <a:latin typeface="+mj-lt"/>
              <a:ea typeface="MS PGothic" pitchFamily="34" charset="-128"/>
              <a:cs typeface="+mj-cs"/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576917" y="1524001"/>
            <a:ext cx="10363200" cy="4608513"/>
          </a:xfrm>
        </p:spPr>
        <p:txBody>
          <a:bodyPr/>
          <a:lstStyle/>
          <a:p>
            <a:r>
              <a:rPr lang="en-US" b="1" dirty="0"/>
              <a:t>Shape Map</a:t>
            </a:r>
            <a:r>
              <a:rPr lang="en-US" dirty="0"/>
              <a:t> visual to show relative comparisons of </a:t>
            </a:r>
            <a:r>
              <a:rPr lang="en-US" dirty="0" smtClean="0"/>
              <a:t>regions</a:t>
            </a:r>
          </a:p>
          <a:p>
            <a:pPr lvl="1"/>
            <a:r>
              <a:rPr lang="en-US" dirty="0" smtClean="0"/>
              <a:t>For example if you take USA Which has many regions, here we can compare the regions within the USA</a:t>
            </a:r>
          </a:p>
          <a:p>
            <a:r>
              <a:rPr lang="en-US" dirty="0" smtClean="0"/>
              <a:t>Visualized by applying different colors to different regions (similar </a:t>
            </a:r>
            <a:r>
              <a:rPr lang="en-US" dirty="0"/>
              <a:t>to Filled </a:t>
            </a:r>
            <a:r>
              <a:rPr lang="en-US" dirty="0" smtClean="0"/>
              <a:t>Map)</a:t>
            </a:r>
          </a:p>
          <a:p>
            <a:r>
              <a:rPr lang="en-US" dirty="0"/>
              <a:t>Shape Map allows you add your own custom map! </a:t>
            </a:r>
          </a:p>
          <a:p>
            <a:pPr lvl="1"/>
            <a:r>
              <a:rPr lang="en-US" dirty="0" smtClean="0"/>
              <a:t>We have a feature in power 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2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6149789"/>
            <a:ext cx="9771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</a:t>
            </a:r>
            <a:r>
              <a:rPr lang="en-US" dirty="0" smtClean="0"/>
              <a:t>2: Shape </a:t>
            </a:r>
            <a:r>
              <a:rPr lang="en-US" dirty="0"/>
              <a:t>Map </a:t>
            </a:r>
            <a:endParaRPr lang="en-US" dirty="0" smtClean="0"/>
          </a:p>
          <a:p>
            <a:pPr algn="ctr"/>
            <a:r>
              <a:rPr lang="en-US" dirty="0" smtClean="0"/>
              <a:t>http</a:t>
            </a:r>
            <a:r>
              <a:rPr lang="en-US" dirty="0"/>
              <a:t>://www.enchantedlearning.com/usa/states/population.shtml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31259"/>
            <a:ext cx="10058400" cy="4572000"/>
          </a:xfrm>
        </p:spPr>
      </p:pic>
    </p:spTree>
    <p:extLst>
      <p:ext uri="{BB962C8B-B14F-4D97-AF65-F5344CB8AC3E}">
        <p14:creationId xmlns:p14="http://schemas.microsoft.com/office/powerpoint/2010/main" val="173428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Shape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Shape map it is easy to view different regions or countries individually by selecting the appropriate country</a:t>
            </a:r>
          </a:p>
          <a:p>
            <a:r>
              <a:rPr lang="en-US" dirty="0" smtClean="0"/>
              <a:t>It provides a </a:t>
            </a:r>
            <a:r>
              <a:rPr lang="en-US" dirty="0"/>
              <a:t>feature to add your own map</a:t>
            </a:r>
            <a:endParaRPr lang="en-US" dirty="0" smtClean="0"/>
          </a:p>
          <a:p>
            <a:r>
              <a:rPr lang="en-US" dirty="0" smtClean="0"/>
              <a:t>It works </a:t>
            </a:r>
            <a:r>
              <a:rPr lang="en-US" dirty="0"/>
              <a:t>with </a:t>
            </a:r>
            <a:r>
              <a:rPr lang="en-US" dirty="0" smtClean="0"/>
              <a:t>Topo </a:t>
            </a:r>
            <a:r>
              <a:rPr lang="en-US" dirty="0"/>
              <a:t>JSON standard of geo </a:t>
            </a:r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9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Shape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visual is still in preview mode, and it </a:t>
            </a:r>
            <a:r>
              <a:rPr lang="en-US" dirty="0" smtClean="0"/>
              <a:t>lacks </a:t>
            </a:r>
            <a:r>
              <a:rPr lang="en-US" dirty="0"/>
              <a:t>many features that can be available for map </a:t>
            </a:r>
            <a:r>
              <a:rPr lang="en-US" dirty="0" smtClean="0"/>
              <a:t>visuals </a:t>
            </a:r>
          </a:p>
          <a:p>
            <a:r>
              <a:rPr lang="en-US" dirty="0" smtClean="0"/>
              <a:t>Drill </a:t>
            </a:r>
            <a:r>
              <a:rPr lang="en-US" dirty="0"/>
              <a:t>down/up is not possible. You cannot add other layers </a:t>
            </a:r>
            <a:r>
              <a:rPr lang="en-US" dirty="0" smtClean="0"/>
              <a:t>to the </a:t>
            </a:r>
            <a:r>
              <a:rPr lang="en-US" dirty="0"/>
              <a:t>map </a:t>
            </a:r>
            <a:r>
              <a:rPr lang="en-US" dirty="0" smtClean="0"/>
              <a:t> </a:t>
            </a:r>
            <a:r>
              <a:rPr lang="en-US" dirty="0"/>
              <a:t>(for example if you want to add </a:t>
            </a:r>
            <a:r>
              <a:rPr lang="en-US" dirty="0" smtClean="0"/>
              <a:t>heat map, </a:t>
            </a:r>
            <a:r>
              <a:rPr lang="en-US" dirty="0"/>
              <a:t>or bubbles to 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7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Microsoft Power BI?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BI </a:t>
            </a:r>
            <a:r>
              <a:rPr lang="en-US" dirty="0" smtClean="0"/>
              <a:t>Desktop gives </a:t>
            </a:r>
            <a:r>
              <a:rPr lang="en-US" dirty="0"/>
              <a:t>you tools to transform, analyze, and visualize </a:t>
            </a:r>
            <a:r>
              <a:rPr lang="en-US" dirty="0" smtClean="0"/>
              <a:t>data</a:t>
            </a:r>
            <a:r>
              <a:rPr lang="en-US" dirty="0"/>
              <a:t> </a:t>
            </a:r>
          </a:p>
          <a:p>
            <a:r>
              <a:rPr lang="en-US" dirty="0" smtClean="0"/>
              <a:t>Can access </a:t>
            </a:r>
            <a:r>
              <a:rPr lang="en-US" dirty="0"/>
              <a:t>your data anywhere, </a:t>
            </a:r>
            <a:r>
              <a:rPr lang="en-US" dirty="0" smtClean="0"/>
              <a:t>anytime</a:t>
            </a:r>
            <a:endParaRPr lang="en-US" dirty="0"/>
          </a:p>
          <a:p>
            <a:r>
              <a:rPr lang="en-US" dirty="0"/>
              <a:t>It connects users to a broad range of data through easy-to-use dashboards, interactive reports, and compelling visualizations that bring data to </a:t>
            </a:r>
            <a:r>
              <a:rPr lang="en-US" dirty="0" smtClean="0"/>
              <a:t>life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3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 theme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ava theme" id="{334B79DC-8270-41DB-91EE-D98468F8B664}" vid="{36197256-56A9-4466-AECB-DA69FBBCFE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 theme</Template>
  <TotalTime>9623</TotalTime>
  <Words>563</Words>
  <Application>Microsoft Office PowerPoint</Application>
  <PresentationFormat>Widescreen</PresentationFormat>
  <Paragraphs>190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MS PGothic</vt:lpstr>
      <vt:lpstr>Calibri</vt:lpstr>
      <vt:lpstr>Tahoma</vt:lpstr>
      <vt:lpstr>Tahoma (Body)</vt:lpstr>
      <vt:lpstr>Times New Roman</vt:lpstr>
      <vt:lpstr>Wingdings</vt:lpstr>
      <vt:lpstr>Java theme</vt:lpstr>
      <vt:lpstr>Visualizing Tree Map &amp; Shape Map Using Microsoft Power BI</vt:lpstr>
      <vt:lpstr>Outline</vt:lpstr>
      <vt:lpstr>What is Tree map?</vt:lpstr>
      <vt:lpstr>Example</vt:lpstr>
      <vt:lpstr>PowerPoint Presentation</vt:lpstr>
      <vt:lpstr>Example</vt:lpstr>
      <vt:lpstr>Advantages of Shape Map</vt:lpstr>
      <vt:lpstr>Disadvantages of Shape Map</vt:lpstr>
      <vt:lpstr>What is Microsoft Power BI?</vt:lpstr>
      <vt:lpstr>Features of Microsoft Power BI</vt:lpstr>
      <vt:lpstr>Advantages Microsoft Power BI</vt:lpstr>
      <vt:lpstr>Disadvantages Microsoft Power BI</vt:lpstr>
      <vt:lpstr>Goals</vt:lpstr>
      <vt:lpstr>Dataset</vt:lpstr>
      <vt:lpstr>Demo</vt:lpstr>
      <vt:lpstr>Lessons Learned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Ramisetty,Tejesh Kumar</dc:creator>
  <cp:lastModifiedBy>Siravati,Rajasekhar</cp:lastModifiedBy>
  <cp:revision>123</cp:revision>
  <dcterms:created xsi:type="dcterms:W3CDTF">2015-10-19T05:39:56Z</dcterms:created>
  <dcterms:modified xsi:type="dcterms:W3CDTF">2017-04-13T06:50:13Z</dcterms:modified>
</cp:coreProperties>
</file>