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12"/>
  </p:notesMasterIdLst>
  <p:sldIdLst>
    <p:sldId id="256" r:id="rId3"/>
    <p:sldId id="257" r:id="rId4"/>
    <p:sldId id="258" r:id="rId5"/>
    <p:sldId id="260" r:id="rId6"/>
    <p:sldId id="278" r:id="rId7"/>
    <p:sldId id="279" r:id="rId8"/>
    <p:sldId id="283" r:id="rId9"/>
    <p:sldId id="280" r:id="rId10"/>
    <p:sldId id="276" r:id="rId1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onstantia" panose="02030602050306030303" pitchFamily="18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icmibMq516966azxC8K/KfkZfG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75"/>
  </p:normalViewPr>
  <p:slideViewPr>
    <p:cSldViewPr snapToGrid="0">
      <p:cViewPr>
        <p:scale>
          <a:sx n="142" d="100"/>
          <a:sy n="142" d="100"/>
        </p:scale>
        <p:origin x="1000" y="-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1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0e55e20de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20e55e20de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11617ce6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211617ce6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sz="5600" b="1" i="0" u="none" strike="noStrike" cap="none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45720" lvl="0" algn="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  <a:defRPr sz="2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None/>
              <a:defRPr sz="21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None/>
              <a:defRPr sz="14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5445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581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21944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5445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581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17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17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5445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581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17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17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33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58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58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body" idx="2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9751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3"/>
              </a:buClr>
              <a:buSzPts val="266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68935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3528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17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 rot="-10380000" flipH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392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5" name="Google Shape;85;p21"/>
          <p:cNvSpPr/>
          <p:nvPr/>
        </p:nvSpPr>
        <p:spPr>
          <a:xfrm rot="-10380000" flipH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3"/>
              </a:buClr>
              <a:buSzPts val="1235"/>
              <a:buFont typeface="Noto Sans Symbols"/>
              <a:buNone/>
              <a:defRPr sz="13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293369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2730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Noto Sans Symbols"/>
              <a:buChar char="●"/>
              <a:defRPr sz="1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265747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585"/>
              <a:buFont typeface="Noto Sans Symbols"/>
              <a:buChar char="●"/>
              <a:defRPr sz="9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265747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585"/>
              <a:buFont typeface="Noto Sans Symbols"/>
              <a:buChar char="●"/>
              <a:defRPr sz="9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21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1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4" y="365"/>
                </a:moveTo>
                <a:lnTo>
                  <a:pt x="52848" y="0"/>
                </a:lnTo>
                <a:cubicBezTo>
                  <a:pt x="57089" y="18475"/>
                  <a:pt x="79584" y="67134"/>
                  <a:pt x="90935" y="67134"/>
                </a:cubicBezTo>
                <a:cubicBezTo>
                  <a:pt x="102286" y="67134"/>
                  <a:pt x="114885" y="27804"/>
                  <a:pt x="119875" y="10060"/>
                </a:cubicBezTo>
                <a:lnTo>
                  <a:pt x="120000" y="38963"/>
                </a:lnTo>
                <a:cubicBezTo>
                  <a:pt x="117879" y="47012"/>
                  <a:pt x="104282" y="80670"/>
                  <a:pt x="89438" y="80304"/>
                </a:cubicBezTo>
                <a:cubicBezTo>
                  <a:pt x="74594" y="79939"/>
                  <a:pt x="45841" y="30182"/>
                  <a:pt x="30935" y="36768"/>
                </a:cubicBezTo>
                <a:cubicBezTo>
                  <a:pt x="15592" y="38231"/>
                  <a:pt x="5613" y="88170"/>
                  <a:pt x="0" y="120000"/>
                </a:cubicBezTo>
                <a:lnTo>
                  <a:pt x="124" y="365"/>
                </a:lnTo>
                <a:close/>
              </a:path>
            </a:pathLst>
          </a:custGeom>
          <a:gradFill>
            <a:gsLst>
              <a:gs pos="0">
                <a:srgbClr val="0079AD">
                  <a:alpha val="43921"/>
                </a:srgbClr>
              </a:gs>
              <a:gs pos="100000">
                <a:srgbClr val="00E9F7">
                  <a:alpha val="54117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3" name="Google Shape;93;p21"/>
          <p:cNvSpPr/>
          <p:nvPr/>
        </p:nvSpPr>
        <p:spPr>
          <a:xfrm rot="10800000" flipH="1">
            <a:off x="4381500" y="6219825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cubicBezTo>
                  <a:pt x="6960" y="20571"/>
                  <a:pt x="46720" y="107495"/>
                  <a:pt x="66720" y="113747"/>
                </a:cubicBezTo>
                <a:cubicBezTo>
                  <a:pt x="86720" y="120000"/>
                  <a:pt x="111120" y="56268"/>
                  <a:pt x="120000" y="37512"/>
                </a:cubicBezTo>
                <a:lnTo>
                  <a:pt x="120000" y="121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019"/>
                </a:srgbClr>
              </a:gs>
              <a:gs pos="80000">
                <a:srgbClr val="0099E4">
                  <a:alpha val="43921"/>
                </a:srgbClr>
              </a:gs>
              <a:gs pos="100000">
                <a:srgbClr val="0099E4">
                  <a:alpha val="4392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body" idx="1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5445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581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21944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>
            <a:spLocks noGrp="1"/>
          </p:cNvSpPr>
          <p:nvPr>
            <p:ph type="title"/>
          </p:nvPr>
        </p:nvSpPr>
        <p:spPr>
          <a:xfrm rot="5400000">
            <a:off x="5052218" y="2491583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3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5445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581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21944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65000" sy="65000" flip="none" algn="tl"/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/>
          <p:nvPr/>
        </p:nvSpPr>
        <p:spPr>
          <a:xfrm>
            <a:off x="-9525" y="-7144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4" y="365"/>
                </a:moveTo>
                <a:lnTo>
                  <a:pt x="52848" y="0"/>
                </a:lnTo>
                <a:cubicBezTo>
                  <a:pt x="57089" y="18475"/>
                  <a:pt x="79584" y="67134"/>
                  <a:pt x="90935" y="67134"/>
                </a:cubicBezTo>
                <a:cubicBezTo>
                  <a:pt x="102286" y="67134"/>
                  <a:pt x="114885" y="27804"/>
                  <a:pt x="119875" y="10060"/>
                </a:cubicBezTo>
                <a:lnTo>
                  <a:pt x="120000" y="38963"/>
                </a:lnTo>
                <a:cubicBezTo>
                  <a:pt x="117879" y="47012"/>
                  <a:pt x="104282" y="80670"/>
                  <a:pt x="89438" y="80304"/>
                </a:cubicBezTo>
                <a:cubicBezTo>
                  <a:pt x="74594" y="79939"/>
                  <a:pt x="45841" y="30182"/>
                  <a:pt x="30935" y="36768"/>
                </a:cubicBezTo>
                <a:cubicBezTo>
                  <a:pt x="15592" y="38231"/>
                  <a:pt x="5613" y="88170"/>
                  <a:pt x="0" y="120000"/>
                </a:cubicBezTo>
                <a:lnTo>
                  <a:pt x="124" y="365"/>
                </a:lnTo>
                <a:close/>
              </a:path>
            </a:pathLst>
          </a:custGeom>
          <a:gradFill>
            <a:gsLst>
              <a:gs pos="0">
                <a:srgbClr val="0079AD">
                  <a:alpha val="43921"/>
                </a:srgbClr>
              </a:gs>
              <a:gs pos="100000">
                <a:srgbClr val="00E9F7">
                  <a:alpha val="54117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" name="Google Shape;7;p10"/>
          <p:cNvSpPr/>
          <p:nvPr/>
        </p:nvSpPr>
        <p:spPr>
          <a:xfrm>
            <a:off x="4381500" y="-7144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cubicBezTo>
                  <a:pt x="6960" y="20571"/>
                  <a:pt x="46720" y="107495"/>
                  <a:pt x="66720" y="113747"/>
                </a:cubicBezTo>
                <a:cubicBezTo>
                  <a:pt x="86720" y="120000"/>
                  <a:pt x="111120" y="56268"/>
                  <a:pt x="120000" y="37512"/>
                </a:cubicBezTo>
                <a:lnTo>
                  <a:pt x="120000" y="121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019"/>
                </a:srgbClr>
              </a:gs>
              <a:gs pos="80000">
                <a:srgbClr val="0099E4">
                  <a:alpha val="43921"/>
                </a:srgbClr>
              </a:gs>
              <a:gs pos="100000">
                <a:srgbClr val="0099E4">
                  <a:alpha val="4392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" name="Google Shape;8;p1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544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sz="2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sz="21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" name="Google Shape;13;p10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14" name="Google Shape;14;p10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09876"/>
                  </a:moveTo>
                  <a:cubicBezTo>
                    <a:pt x="5862" y="83943"/>
                    <a:pt x="19189" y="31279"/>
                    <a:pt x="33430" y="32075"/>
                  </a:cubicBezTo>
                  <a:cubicBezTo>
                    <a:pt x="47671" y="32872"/>
                    <a:pt x="71018" y="120000"/>
                    <a:pt x="85446" y="114654"/>
                  </a:cubicBezTo>
                  <a:cubicBezTo>
                    <a:pt x="99875" y="109308"/>
                    <a:pt x="112806" y="23886"/>
                    <a:pt x="120000" y="0"/>
                  </a:cubicBezTo>
                </a:path>
              </a:pathLst>
            </a:custGeom>
            <a:noFill/>
            <a:ln w="10775" cap="flat" cmpd="sng">
              <a:solidFill>
                <a:srgbClr val="09B6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5" name="Google Shape;15;p10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02857"/>
                  </a:moveTo>
                  <a:cubicBezTo>
                    <a:pt x="5681" y="90913"/>
                    <a:pt x="19791" y="30070"/>
                    <a:pt x="34089" y="32037"/>
                  </a:cubicBezTo>
                  <a:cubicBezTo>
                    <a:pt x="48387" y="34004"/>
                    <a:pt x="71467" y="120000"/>
                    <a:pt x="85785" y="114660"/>
                  </a:cubicBezTo>
                  <a:cubicBezTo>
                    <a:pt x="100104" y="109320"/>
                    <a:pt x="112882" y="23887"/>
                    <a:pt x="120000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8">
            <a:alphaModFix/>
          </a:blip>
          <a:tile tx="0" ty="0" sx="65000" sy="65000" flip="none" algn="tl"/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/>
          <p:nvPr/>
        </p:nvSpPr>
        <p:spPr>
          <a:xfrm>
            <a:off x="-9525" y="-7144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4" y="365"/>
                </a:moveTo>
                <a:lnTo>
                  <a:pt x="52848" y="0"/>
                </a:lnTo>
                <a:cubicBezTo>
                  <a:pt x="57089" y="18475"/>
                  <a:pt x="79584" y="67134"/>
                  <a:pt x="90935" y="67134"/>
                </a:cubicBezTo>
                <a:cubicBezTo>
                  <a:pt x="102286" y="67134"/>
                  <a:pt x="114885" y="27804"/>
                  <a:pt x="119875" y="10060"/>
                </a:cubicBezTo>
                <a:lnTo>
                  <a:pt x="120000" y="38963"/>
                </a:lnTo>
                <a:cubicBezTo>
                  <a:pt x="117879" y="47012"/>
                  <a:pt x="104282" y="80670"/>
                  <a:pt x="89438" y="80304"/>
                </a:cubicBezTo>
                <a:cubicBezTo>
                  <a:pt x="74594" y="79939"/>
                  <a:pt x="45841" y="30182"/>
                  <a:pt x="30935" y="36768"/>
                </a:cubicBezTo>
                <a:cubicBezTo>
                  <a:pt x="15592" y="38231"/>
                  <a:pt x="5613" y="88170"/>
                  <a:pt x="0" y="120000"/>
                </a:cubicBezTo>
                <a:lnTo>
                  <a:pt x="124" y="365"/>
                </a:lnTo>
                <a:close/>
              </a:path>
            </a:pathLst>
          </a:custGeom>
          <a:gradFill>
            <a:gsLst>
              <a:gs pos="0">
                <a:srgbClr val="0079AD">
                  <a:alpha val="43921"/>
                </a:srgbClr>
              </a:gs>
              <a:gs pos="100000">
                <a:srgbClr val="00E9F7">
                  <a:alpha val="54117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4" name="Google Shape;24;p12"/>
          <p:cNvSpPr/>
          <p:nvPr/>
        </p:nvSpPr>
        <p:spPr>
          <a:xfrm>
            <a:off x="4381500" y="-7144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cubicBezTo>
                  <a:pt x="6960" y="20571"/>
                  <a:pt x="46720" y="107495"/>
                  <a:pt x="66720" y="113747"/>
                </a:cubicBezTo>
                <a:cubicBezTo>
                  <a:pt x="86720" y="120000"/>
                  <a:pt x="111120" y="56268"/>
                  <a:pt x="120000" y="37512"/>
                </a:cubicBezTo>
                <a:lnTo>
                  <a:pt x="120000" y="121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019"/>
                </a:srgbClr>
              </a:gs>
              <a:gs pos="80000">
                <a:srgbClr val="0099E4">
                  <a:alpha val="43921"/>
                </a:srgbClr>
              </a:gs>
              <a:gs pos="100000">
                <a:srgbClr val="0099E4">
                  <a:alpha val="4392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5" name="Google Shape;25;p1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544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0" name="Google Shape;30;p12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31" name="Google Shape;31;p12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09876"/>
                  </a:moveTo>
                  <a:cubicBezTo>
                    <a:pt x="5862" y="83943"/>
                    <a:pt x="19189" y="31279"/>
                    <a:pt x="33430" y="32075"/>
                  </a:cubicBezTo>
                  <a:cubicBezTo>
                    <a:pt x="47671" y="32872"/>
                    <a:pt x="71018" y="120000"/>
                    <a:pt x="85446" y="114654"/>
                  </a:cubicBezTo>
                  <a:cubicBezTo>
                    <a:pt x="99875" y="109308"/>
                    <a:pt x="112806" y="23886"/>
                    <a:pt x="120000" y="0"/>
                  </a:cubicBezTo>
                </a:path>
              </a:pathLst>
            </a:custGeom>
            <a:noFill/>
            <a:ln w="10775" cap="flat" cmpd="sng">
              <a:solidFill>
                <a:srgbClr val="09B6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2" name="Google Shape;32;p12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02857"/>
                  </a:moveTo>
                  <a:cubicBezTo>
                    <a:pt x="5681" y="90913"/>
                    <a:pt x="19791" y="30070"/>
                    <a:pt x="34089" y="32037"/>
                  </a:cubicBezTo>
                  <a:cubicBezTo>
                    <a:pt x="48387" y="34004"/>
                    <a:pt x="71467" y="120000"/>
                    <a:pt x="85785" y="114660"/>
                  </a:cubicBezTo>
                  <a:cubicBezTo>
                    <a:pt x="100104" y="109320"/>
                    <a:pt x="112882" y="23887"/>
                    <a:pt x="120000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8" r:id="rId3"/>
    <p:sldLayoutId id="2147483659" r:id="rId4"/>
    <p:sldLayoutId id="2147483660" r:id="rId5"/>
    <p:sldLayoutId id="2147483661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>
            <a:spLocks noGrp="1"/>
          </p:cNvSpPr>
          <p:nvPr>
            <p:ph type="ctrTitle"/>
          </p:nvPr>
        </p:nvSpPr>
        <p:spPr>
          <a:xfrm>
            <a:off x="569650" y="17866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</a:pPr>
            <a:r>
              <a:rPr lang="en-US" dirty="0">
                <a:solidFill>
                  <a:srgbClr val="00FFFF"/>
                </a:solidFill>
              </a:rPr>
              <a:t>MLP</a:t>
            </a:r>
            <a:r>
              <a:rPr lang="en-US" sz="5600" b="1" i="0" u="none" strike="noStrike" cap="none" dirty="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-Assignment5</a:t>
            </a:r>
            <a:endParaRPr sz="5600" b="1" i="0" u="none" strike="noStrike" cap="none" dirty="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2729875" y="3795175"/>
            <a:ext cx="5521800" cy="20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Jayasri</a:t>
            </a:r>
            <a:r>
              <a:rPr lang="en-US" sz="24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 Tudi(1319475)</a:t>
            </a:r>
            <a:endParaRPr sz="2400" b="0" i="0" u="none" strike="noStrike" cap="none" dirty="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Rajasekhar Reddy(1317710)</a:t>
            </a:r>
            <a:endParaRPr sz="2400" b="0" i="0" u="none" strike="noStrike" cap="none" dirty="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Anish Jayakumar Balaji(1321505)</a:t>
            </a:r>
            <a:endParaRPr sz="2400" b="0" i="0" u="none" strike="noStrike" cap="none" dirty="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Venkatesh </a:t>
            </a:r>
            <a:r>
              <a:rPr lang="en-US" sz="2400" b="0" i="0" u="none" strike="noStrike" cap="none" dirty="0" err="1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Nyamagoudar</a:t>
            </a:r>
            <a:r>
              <a:rPr lang="en-US" sz="24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(1310504)</a:t>
            </a:r>
            <a:endParaRPr sz="2400" b="0" i="0" u="none" strike="noStrike" cap="none" dirty="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Ajay Kumar </a:t>
            </a:r>
            <a:r>
              <a:rPr lang="en-US" sz="2400" b="0" i="0" u="none" strike="noStrike" cap="none" dirty="0" err="1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Karre</a:t>
            </a:r>
            <a:r>
              <a:rPr lang="en-US" sz="24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(1306126)</a:t>
            </a:r>
            <a:endParaRPr sz="2400" b="0" i="0" u="none" strike="noStrike" cap="none" dirty="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>
            <a:spLocks noGrp="1"/>
          </p:cNvSpPr>
          <p:nvPr>
            <p:ph type="title"/>
          </p:nvPr>
        </p:nvSpPr>
        <p:spPr>
          <a:xfrm>
            <a:off x="457200" y="4510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Outline</a:t>
            </a:r>
            <a:endParaRPr sz="50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/>
          <p:cNvSpPr txBox="1">
            <a:spLocks noGrp="1"/>
          </p:cNvSpPr>
          <p:nvPr>
            <p:ph type="body" idx="1"/>
          </p:nvPr>
        </p:nvSpPr>
        <p:spPr>
          <a:xfrm>
            <a:off x="1223250" y="1862550"/>
            <a:ext cx="69114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sz="3000"/>
          </a:p>
          <a:p>
            <a:pPr marL="0" marR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None/>
            </a:pPr>
            <a:endParaRPr sz="3000"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➢"/>
            </a:pPr>
            <a:r>
              <a:rPr lang="en-US" sz="3000"/>
              <a:t>Data Description</a:t>
            </a:r>
            <a:endParaRPr sz="3000"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➢"/>
            </a:pPr>
            <a:r>
              <a:rPr lang="en-US" sz="3000"/>
              <a:t>Classification</a:t>
            </a:r>
            <a:endParaRPr sz="3000"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➢"/>
            </a:pPr>
            <a:r>
              <a:rPr lang="en-US" sz="3000"/>
              <a:t>Results</a:t>
            </a:r>
            <a:endParaRPr sz="3000"/>
          </a:p>
          <a:p>
            <a:pPr marL="0" marR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sz="3000"/>
              <a:t>		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0e55e20de1_0_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Data Description</a:t>
            </a:r>
            <a:endParaRPr/>
          </a:p>
        </p:txBody>
      </p:sp>
      <p:sp>
        <p:nvSpPr>
          <p:cNvPr id="123" name="Google Shape;123;g20e55e20de1_0_3"/>
          <p:cNvSpPr txBox="1">
            <a:spLocks noGrp="1"/>
          </p:cNvSpPr>
          <p:nvPr>
            <p:ph type="body" idx="1"/>
          </p:nvPr>
        </p:nvSpPr>
        <p:spPr>
          <a:xfrm>
            <a:off x="457200" y="2311250"/>
            <a:ext cx="8229600" cy="26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dirty="0"/>
              <a:t>→ It has  5 columns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dirty="0"/>
              <a:t>→ First column – Target Class(Target feature)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dirty="0"/>
              <a:t>→ Other  columns - Attributes(Train features)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1617ce66c_0_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g211617ce66c_0_0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C08733-F915-6E2D-9D4D-4F9AB0C3D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28181"/>
            <a:ext cx="7772400" cy="32016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6E354-F3C0-D5BE-EF16-97204F12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0E522-F0A9-F76A-83F0-E4F08C0DAA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Helvetica Neue" panose="02000503000000020004" pitchFamily="2" charset="0"/>
              </a:rPr>
              <a:t>Hidden Layers -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10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9380B-7DF6-5865-581A-A5AC02BC994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41538" y="1920085"/>
            <a:ext cx="3845261" cy="3512527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Helvetica Neue" panose="02000503000000020004" pitchFamily="2" charset="0"/>
              </a:rPr>
              <a:t>Hidden Layers - 60</a:t>
            </a:r>
            <a:endParaRPr lang="en-US" b="1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71755" indent="0">
              <a:buNone/>
            </a:pPr>
            <a:endParaRPr lang="en-US" dirty="0"/>
          </a:p>
          <a:p>
            <a:endParaRPr lang="en-US" dirty="0"/>
          </a:p>
          <a:p>
            <a:pPr marL="71755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9CA8C0-DADF-1614-C794-9938729FB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11945"/>
            <a:ext cx="4277026" cy="2793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821987-1803-E905-2D51-CD62FDE1F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60" y="2711945"/>
            <a:ext cx="3870472" cy="272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43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6BFA-2DFA-A6A9-BCA3-A24BE9323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ROC Curves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05B04-BB38-ED55-F012-C36D6622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2157663"/>
            <a:ext cx="8229599" cy="3996249"/>
          </a:xfrm>
        </p:spPr>
        <p:txBody>
          <a:bodyPr/>
          <a:lstStyle/>
          <a:p>
            <a:r>
              <a:rPr lang="en-US" dirty="0"/>
              <a:t>SVM- ROC AUC Curves for 60 hidden layers.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5D45D-0F7E-7A13-FF43-0831E9AF073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71755" indent="0">
              <a:buNone/>
            </a:pPr>
            <a:endParaRPr lang="en-US" dirty="0"/>
          </a:p>
          <a:p>
            <a:pPr marL="71755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4BDF40-225C-FC04-F5EF-819208473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635" y="2867223"/>
            <a:ext cx="5998135" cy="289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598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6BFA-2DFA-A6A9-BCA3-A24BE9323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05B04-BB38-ED55-F012-C36D6622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2157663"/>
            <a:ext cx="7485529" cy="1849561"/>
          </a:xfrm>
        </p:spPr>
        <p:txBody>
          <a:bodyPr/>
          <a:lstStyle/>
          <a:p>
            <a:pPr marL="71755" indent="0">
              <a:buNone/>
            </a:pPr>
            <a:r>
              <a:rPr lang="en-US" dirty="0"/>
              <a:t>Overall Accuracy with 60 hidden layers.</a:t>
            </a:r>
          </a:p>
          <a:p>
            <a:pPr marL="71755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5D45D-0F7E-7A13-FF43-0831E9AF073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71755" indent="0">
              <a:buNone/>
            </a:pPr>
            <a:endParaRPr lang="en-US" dirty="0"/>
          </a:p>
          <a:p>
            <a:pPr marL="71755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CDC40E-4BA4-1D1B-91D8-BCD6F8DCF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3079750"/>
            <a:ext cx="59817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646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EFE9B-4068-7B6D-DD3C-58815F5AB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07" y="688489"/>
            <a:ext cx="8536193" cy="1158599"/>
          </a:xfrm>
        </p:spPr>
        <p:txBody>
          <a:bodyPr/>
          <a:lstStyle/>
          <a:p>
            <a:r>
              <a:rPr lang="en-US" dirty="0"/>
              <a:t>Performance Metrics Evaluation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63969F2-7DC0-9450-EA4E-AA33C78A9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912871"/>
              </p:ext>
            </p:extLst>
          </p:nvPr>
        </p:nvGraphicFramePr>
        <p:xfrm>
          <a:off x="358587" y="2151528"/>
          <a:ext cx="7888942" cy="1643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046">
                  <a:extLst>
                    <a:ext uri="{9D8B030D-6E8A-4147-A177-3AD203B41FA5}">
                      <a16:colId xmlns:a16="http://schemas.microsoft.com/office/drawing/2014/main" val="2174392486"/>
                    </a:ext>
                  </a:extLst>
                </a:gridCol>
                <a:gridCol w="1422229">
                  <a:extLst>
                    <a:ext uri="{9D8B030D-6E8A-4147-A177-3AD203B41FA5}">
                      <a16:colId xmlns:a16="http://schemas.microsoft.com/office/drawing/2014/main" val="3588323407"/>
                    </a:ext>
                  </a:extLst>
                </a:gridCol>
                <a:gridCol w="1085195">
                  <a:extLst>
                    <a:ext uri="{9D8B030D-6E8A-4147-A177-3AD203B41FA5}">
                      <a16:colId xmlns:a16="http://schemas.microsoft.com/office/drawing/2014/main" val="982555097"/>
                    </a:ext>
                  </a:extLst>
                </a:gridCol>
                <a:gridCol w="1314824">
                  <a:extLst>
                    <a:ext uri="{9D8B030D-6E8A-4147-A177-3AD203B41FA5}">
                      <a16:colId xmlns:a16="http://schemas.microsoft.com/office/drawing/2014/main" val="375619216"/>
                    </a:ext>
                  </a:extLst>
                </a:gridCol>
                <a:gridCol w="1314824">
                  <a:extLst>
                    <a:ext uri="{9D8B030D-6E8A-4147-A177-3AD203B41FA5}">
                      <a16:colId xmlns:a16="http://schemas.microsoft.com/office/drawing/2014/main" val="3408261349"/>
                    </a:ext>
                  </a:extLst>
                </a:gridCol>
                <a:gridCol w="1314824">
                  <a:extLst>
                    <a:ext uri="{9D8B030D-6E8A-4147-A177-3AD203B41FA5}">
                      <a16:colId xmlns:a16="http://schemas.microsoft.com/office/drawing/2014/main" val="805309092"/>
                    </a:ext>
                  </a:extLst>
                </a:gridCol>
              </a:tblGrid>
              <a:tr h="515338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349267"/>
                  </a:ext>
                </a:extLst>
              </a:tr>
              <a:tr h="303140">
                <a:tc>
                  <a:txBody>
                    <a:bodyPr/>
                    <a:lstStyle/>
                    <a:p>
                      <a:r>
                        <a:rPr lang="en-US" dirty="0"/>
                        <a:t>MLP-1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924601"/>
                  </a:ext>
                </a:extLst>
              </a:tr>
              <a:tr h="303140">
                <a:tc>
                  <a:txBody>
                    <a:bodyPr/>
                    <a:lstStyle/>
                    <a:p>
                      <a:r>
                        <a:rPr lang="en-US" dirty="0"/>
                        <a:t>MLP-2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079334"/>
                  </a:ext>
                </a:extLst>
              </a:tr>
              <a:tr h="5153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MLP-3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8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202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48" name="Google Shape;248;p9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lvl="0" indent="-117475" algn="ctr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274320" lvl="0" indent="-117475" algn="ctr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sz="3600">
                <a:solidFill>
                  <a:schemeClr val="dk2"/>
                </a:solidFill>
              </a:rPr>
              <a:t>THANK YOU</a:t>
            </a:r>
            <a:endParaRPr sz="3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126</Words>
  <Application>Microsoft Macintosh PowerPoint</Application>
  <PresentationFormat>On-screen Show (4:3)</PresentationFormat>
  <Paragraphs>57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Helvetica Neue</vt:lpstr>
      <vt:lpstr>Constantia</vt:lpstr>
      <vt:lpstr>Arial</vt:lpstr>
      <vt:lpstr>Noto Sans Symbols</vt:lpstr>
      <vt:lpstr>Flow</vt:lpstr>
      <vt:lpstr>Flow</vt:lpstr>
      <vt:lpstr>MLP-Assignment5</vt:lpstr>
      <vt:lpstr>Outline</vt:lpstr>
      <vt:lpstr>Data Description</vt:lpstr>
      <vt:lpstr> </vt:lpstr>
      <vt:lpstr>Confusion Matrix Comparison</vt:lpstr>
      <vt:lpstr>Comparison of ROC Curves</vt:lpstr>
      <vt:lpstr>Accuracy Comparison</vt:lpstr>
      <vt:lpstr>Performance Metrics Evaluation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KNN Classifier Group 4</dc:title>
  <cp:lastModifiedBy>Rajasekhar</cp:lastModifiedBy>
  <cp:revision>30</cp:revision>
  <dcterms:modified xsi:type="dcterms:W3CDTF">2023-04-14T19:29:11Z</dcterms:modified>
</cp:coreProperties>
</file>