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1"/>
  </p:notesMasterIdLst>
  <p:handoutMasterIdLst>
    <p:handoutMasterId r:id="rId32"/>
  </p:handoutMasterIdLst>
  <p:sldIdLst>
    <p:sldId id="312" r:id="rId5"/>
    <p:sldId id="313" r:id="rId6"/>
    <p:sldId id="314" r:id="rId7"/>
    <p:sldId id="316" r:id="rId8"/>
    <p:sldId id="320" r:id="rId9"/>
    <p:sldId id="319" r:id="rId10"/>
    <p:sldId id="317" r:id="rId11"/>
    <p:sldId id="318" r:id="rId12"/>
    <p:sldId id="321" r:id="rId13"/>
    <p:sldId id="322" r:id="rId14"/>
    <p:sldId id="323" r:id="rId15"/>
    <p:sldId id="331" r:id="rId16"/>
    <p:sldId id="332" r:id="rId17"/>
    <p:sldId id="334" r:id="rId18"/>
    <p:sldId id="335" r:id="rId19"/>
    <p:sldId id="336" r:id="rId20"/>
    <p:sldId id="324" r:id="rId21"/>
    <p:sldId id="325" r:id="rId22"/>
    <p:sldId id="326" r:id="rId23"/>
    <p:sldId id="327" r:id="rId24"/>
    <p:sldId id="328" r:id="rId25"/>
    <p:sldId id="330" r:id="rId26"/>
    <p:sldId id="337" r:id="rId27"/>
    <p:sldId id="338" r:id="rId28"/>
    <p:sldId id="329" r:id="rId29"/>
    <p:sldId id="297"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TRAFFIC SIGN BOARD DETECTION</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0F83-495F-F5B4-E3F0-481DB390621E}"/>
              </a:ext>
            </a:extLst>
          </p:cNvPr>
          <p:cNvSpPr>
            <a:spLocks noGrp="1"/>
          </p:cNvSpPr>
          <p:nvPr>
            <p:ph type="title"/>
          </p:nvPr>
        </p:nvSpPr>
        <p:spPr>
          <a:xfrm>
            <a:off x="3546661" y="187493"/>
            <a:ext cx="7043617" cy="691315"/>
          </a:xfrm>
        </p:spPr>
        <p:txBody>
          <a:bodyPr/>
          <a:lstStyle/>
          <a:p>
            <a:r>
              <a:rPr lang="en-IN" dirty="0"/>
              <a:t>CONFUSION MATRIX</a:t>
            </a:r>
          </a:p>
        </p:txBody>
      </p:sp>
      <p:sp>
        <p:nvSpPr>
          <p:cNvPr id="3" name="Slide Number Placeholder 2">
            <a:extLst>
              <a:ext uri="{FF2B5EF4-FFF2-40B4-BE49-F238E27FC236}">
                <a16:creationId xmlns:a16="http://schemas.microsoft.com/office/drawing/2014/main" id="{30901FD1-774D-9F9D-18FA-30AED066AC6D}"/>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026" name="Picture 2">
            <a:extLst>
              <a:ext uri="{FF2B5EF4-FFF2-40B4-BE49-F238E27FC236}">
                <a16:creationId xmlns:a16="http://schemas.microsoft.com/office/drawing/2014/main" id="{3D32A2D3-8E9C-DD90-11BC-8C4A223AB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661" y="1148514"/>
            <a:ext cx="8404707" cy="570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9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F72D-C623-86E1-1E2E-8264EDF1DBF9}"/>
              </a:ext>
            </a:extLst>
          </p:cNvPr>
          <p:cNvSpPr>
            <a:spLocks noGrp="1"/>
          </p:cNvSpPr>
          <p:nvPr>
            <p:ph type="title"/>
          </p:nvPr>
        </p:nvSpPr>
        <p:spPr>
          <a:xfrm>
            <a:off x="3610830" y="457199"/>
            <a:ext cx="7043617" cy="627147"/>
          </a:xfrm>
        </p:spPr>
        <p:txBody>
          <a:bodyPr/>
          <a:lstStyle/>
          <a:p>
            <a:r>
              <a:rPr lang="en-IN" dirty="0"/>
              <a:t>CLASSIFICATION REPORT</a:t>
            </a:r>
          </a:p>
        </p:txBody>
      </p:sp>
      <p:sp>
        <p:nvSpPr>
          <p:cNvPr id="3" name="Slide Number Placeholder 2">
            <a:extLst>
              <a:ext uri="{FF2B5EF4-FFF2-40B4-BE49-F238E27FC236}">
                <a16:creationId xmlns:a16="http://schemas.microsoft.com/office/drawing/2014/main" id="{20F3BC5A-D6E2-1FF0-3B6B-37FC5559A64E}"/>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3054F14C-6376-2372-7E65-A2529F0C6854}"/>
              </a:ext>
            </a:extLst>
          </p:cNvPr>
          <p:cNvPicPr>
            <a:picLocks noChangeAspect="1"/>
          </p:cNvPicPr>
          <p:nvPr/>
        </p:nvPicPr>
        <p:blipFill>
          <a:blip r:embed="rId2"/>
          <a:stretch>
            <a:fillRect/>
          </a:stretch>
        </p:blipFill>
        <p:spPr>
          <a:xfrm>
            <a:off x="3610830" y="1445318"/>
            <a:ext cx="3648584" cy="4602556"/>
          </a:xfrm>
          <a:prstGeom prst="rect">
            <a:avLst/>
          </a:prstGeom>
        </p:spPr>
      </p:pic>
      <p:pic>
        <p:nvPicPr>
          <p:cNvPr id="8" name="Picture 7">
            <a:extLst>
              <a:ext uri="{FF2B5EF4-FFF2-40B4-BE49-F238E27FC236}">
                <a16:creationId xmlns:a16="http://schemas.microsoft.com/office/drawing/2014/main" id="{9ABDFC1C-CA75-BA56-08CC-7F705201008D}"/>
              </a:ext>
            </a:extLst>
          </p:cNvPr>
          <p:cNvPicPr>
            <a:picLocks noChangeAspect="1"/>
          </p:cNvPicPr>
          <p:nvPr/>
        </p:nvPicPr>
        <p:blipFill>
          <a:blip r:embed="rId3"/>
          <a:stretch>
            <a:fillRect/>
          </a:stretch>
        </p:blipFill>
        <p:spPr>
          <a:xfrm>
            <a:off x="7574134" y="1445318"/>
            <a:ext cx="3648584" cy="4602556"/>
          </a:xfrm>
          <a:prstGeom prst="rect">
            <a:avLst/>
          </a:prstGeom>
        </p:spPr>
      </p:pic>
    </p:spTree>
    <p:extLst>
      <p:ext uri="{BB962C8B-B14F-4D97-AF65-F5344CB8AC3E}">
        <p14:creationId xmlns:p14="http://schemas.microsoft.com/office/powerpoint/2010/main" val="314610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B023-4049-C400-3257-65FA11592A8D}"/>
              </a:ext>
            </a:extLst>
          </p:cNvPr>
          <p:cNvSpPr>
            <a:spLocks noGrp="1"/>
          </p:cNvSpPr>
          <p:nvPr>
            <p:ph type="title"/>
          </p:nvPr>
        </p:nvSpPr>
        <p:spPr>
          <a:xfrm>
            <a:off x="3704933" y="364854"/>
            <a:ext cx="7043617" cy="471489"/>
          </a:xfrm>
        </p:spPr>
        <p:txBody>
          <a:bodyPr/>
          <a:lstStyle/>
          <a:p>
            <a:r>
              <a:rPr lang="en-IN" sz="3000" dirty="0"/>
              <a:t>PREVIOUS WORKS METRICS</a:t>
            </a:r>
          </a:p>
        </p:txBody>
      </p:sp>
      <p:sp>
        <p:nvSpPr>
          <p:cNvPr id="3" name="Slide Number Placeholder 2">
            <a:extLst>
              <a:ext uri="{FF2B5EF4-FFF2-40B4-BE49-F238E27FC236}">
                <a16:creationId xmlns:a16="http://schemas.microsoft.com/office/drawing/2014/main" id="{CD2CF867-E91B-EDCC-2279-64BA14560847}"/>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4" name="Content Placeholder 3">
            <a:extLst>
              <a:ext uri="{FF2B5EF4-FFF2-40B4-BE49-F238E27FC236}">
                <a16:creationId xmlns:a16="http://schemas.microsoft.com/office/drawing/2014/main" id="{6D14D6DB-0045-F841-487A-3B72939EB829}"/>
              </a:ext>
            </a:extLst>
          </p:cNvPr>
          <p:cNvSpPr>
            <a:spLocks noGrp="1"/>
          </p:cNvSpPr>
          <p:nvPr>
            <p:ph idx="11"/>
          </p:nvPr>
        </p:nvSpPr>
        <p:spPr>
          <a:xfrm>
            <a:off x="3789575" y="1102936"/>
            <a:ext cx="7618851" cy="4939047"/>
          </a:xfrm>
        </p:spPr>
        <p:txBody>
          <a:bodyPr>
            <a:normAutofit/>
          </a:bodyPr>
          <a:lstStyle/>
          <a:p>
            <a:pPr marL="342900" indent="-342900">
              <a:buAutoNum type="arabicPeriod"/>
            </a:pPr>
            <a:r>
              <a:rPr lang="en-IN" sz="1800" dirty="0"/>
              <a:t>ALEXNET MODEL</a:t>
            </a:r>
          </a:p>
          <a:p>
            <a:endParaRPr lang="en-IN" sz="1800" dirty="0"/>
          </a:p>
          <a:p>
            <a:endParaRPr lang="en-IN" sz="1800" dirty="0"/>
          </a:p>
          <a:p>
            <a:endParaRPr lang="en-IN" sz="1800" dirty="0"/>
          </a:p>
          <a:p>
            <a:endParaRPr lang="en-IN" sz="1800" dirty="0"/>
          </a:p>
          <a:p>
            <a:endParaRPr lang="en-IN" sz="1800" dirty="0"/>
          </a:p>
          <a:p>
            <a:endParaRPr lang="en-IN" sz="1800" dirty="0"/>
          </a:p>
          <a:p>
            <a:r>
              <a:rPr lang="en-IN" sz="1800" dirty="0"/>
              <a:t>2. DENSENET MODEL</a:t>
            </a:r>
          </a:p>
          <a:p>
            <a:endParaRPr lang="en-IN" sz="1800" dirty="0"/>
          </a:p>
          <a:p>
            <a:endParaRPr lang="en-IN" sz="1800" dirty="0"/>
          </a:p>
          <a:p>
            <a:endParaRPr lang="en-IN" sz="1800" dirty="0"/>
          </a:p>
          <a:p>
            <a:endParaRPr lang="en-IN" sz="1800" dirty="0"/>
          </a:p>
          <a:p>
            <a:endParaRPr lang="en-IN" sz="1800" dirty="0"/>
          </a:p>
          <a:p>
            <a:endParaRPr lang="en-IN" sz="1800" dirty="0"/>
          </a:p>
          <a:p>
            <a:pPr marL="342900" indent="-342900">
              <a:buAutoNum type="arabicPeriod" startAt="3"/>
            </a:pPr>
            <a:r>
              <a:rPr lang="en-IN" sz="1800" dirty="0"/>
              <a:t>RESNET 50</a:t>
            </a:r>
          </a:p>
          <a:p>
            <a:endParaRPr lang="en-IN" sz="1800" dirty="0"/>
          </a:p>
          <a:p>
            <a:endParaRPr lang="en-IN" sz="1800" dirty="0"/>
          </a:p>
        </p:txBody>
      </p:sp>
      <p:pic>
        <p:nvPicPr>
          <p:cNvPr id="6" name="Picture 5">
            <a:extLst>
              <a:ext uri="{FF2B5EF4-FFF2-40B4-BE49-F238E27FC236}">
                <a16:creationId xmlns:a16="http://schemas.microsoft.com/office/drawing/2014/main" id="{648C5055-13CA-03C6-B084-F13BCEC46500}"/>
              </a:ext>
            </a:extLst>
          </p:cNvPr>
          <p:cNvPicPr>
            <a:picLocks noChangeAspect="1"/>
          </p:cNvPicPr>
          <p:nvPr/>
        </p:nvPicPr>
        <p:blipFill>
          <a:blip r:embed="rId2"/>
          <a:stretch>
            <a:fillRect/>
          </a:stretch>
        </p:blipFill>
        <p:spPr>
          <a:xfrm>
            <a:off x="3835136" y="1457050"/>
            <a:ext cx="7097115" cy="1314633"/>
          </a:xfrm>
          <a:prstGeom prst="rect">
            <a:avLst/>
          </a:prstGeom>
        </p:spPr>
      </p:pic>
      <p:pic>
        <p:nvPicPr>
          <p:cNvPr id="8" name="Picture 7">
            <a:extLst>
              <a:ext uri="{FF2B5EF4-FFF2-40B4-BE49-F238E27FC236}">
                <a16:creationId xmlns:a16="http://schemas.microsoft.com/office/drawing/2014/main" id="{6FECF6E6-1C70-15FC-3AC9-B3846FC2E2C9}"/>
              </a:ext>
            </a:extLst>
          </p:cNvPr>
          <p:cNvPicPr>
            <a:picLocks noChangeAspect="1"/>
          </p:cNvPicPr>
          <p:nvPr/>
        </p:nvPicPr>
        <p:blipFill>
          <a:blip r:embed="rId3"/>
          <a:stretch>
            <a:fillRect/>
          </a:stretch>
        </p:blipFill>
        <p:spPr>
          <a:xfrm>
            <a:off x="3789575" y="3409948"/>
            <a:ext cx="6992326" cy="1352739"/>
          </a:xfrm>
          <a:prstGeom prst="rect">
            <a:avLst/>
          </a:prstGeom>
        </p:spPr>
      </p:pic>
      <p:pic>
        <p:nvPicPr>
          <p:cNvPr id="10" name="Picture 9">
            <a:extLst>
              <a:ext uri="{FF2B5EF4-FFF2-40B4-BE49-F238E27FC236}">
                <a16:creationId xmlns:a16="http://schemas.microsoft.com/office/drawing/2014/main" id="{69FEFAC3-571B-E815-7B0D-8C009295C02C}"/>
              </a:ext>
            </a:extLst>
          </p:cNvPr>
          <p:cNvPicPr>
            <a:picLocks noChangeAspect="1"/>
          </p:cNvPicPr>
          <p:nvPr/>
        </p:nvPicPr>
        <p:blipFill>
          <a:blip r:embed="rId4"/>
          <a:stretch>
            <a:fillRect/>
          </a:stretch>
        </p:blipFill>
        <p:spPr>
          <a:xfrm>
            <a:off x="3835136" y="5326195"/>
            <a:ext cx="7116168" cy="1166951"/>
          </a:xfrm>
          <a:prstGeom prst="rect">
            <a:avLst/>
          </a:prstGeom>
        </p:spPr>
      </p:pic>
    </p:spTree>
    <p:extLst>
      <p:ext uri="{BB962C8B-B14F-4D97-AF65-F5344CB8AC3E}">
        <p14:creationId xmlns:p14="http://schemas.microsoft.com/office/powerpoint/2010/main" val="17794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68EF-33EC-353C-B680-CB10838AD093}"/>
              </a:ext>
            </a:extLst>
          </p:cNvPr>
          <p:cNvSpPr>
            <a:spLocks noGrp="1"/>
          </p:cNvSpPr>
          <p:nvPr>
            <p:ph type="title"/>
          </p:nvPr>
        </p:nvSpPr>
        <p:spPr>
          <a:xfrm>
            <a:off x="3572958" y="298564"/>
            <a:ext cx="7043617" cy="630124"/>
          </a:xfrm>
        </p:spPr>
        <p:txBody>
          <a:bodyPr/>
          <a:lstStyle/>
          <a:p>
            <a:r>
              <a:rPr lang="en-IN" sz="3000" dirty="0"/>
              <a:t>PREVIOUS WORKS METRICS</a:t>
            </a:r>
          </a:p>
        </p:txBody>
      </p:sp>
      <p:sp>
        <p:nvSpPr>
          <p:cNvPr id="3" name="Slide Number Placeholder 2">
            <a:extLst>
              <a:ext uri="{FF2B5EF4-FFF2-40B4-BE49-F238E27FC236}">
                <a16:creationId xmlns:a16="http://schemas.microsoft.com/office/drawing/2014/main" id="{E5AA74AA-6E55-4744-269F-54E3AB42E715}"/>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4" name="Content Placeholder 3">
            <a:extLst>
              <a:ext uri="{FF2B5EF4-FFF2-40B4-BE49-F238E27FC236}">
                <a16:creationId xmlns:a16="http://schemas.microsoft.com/office/drawing/2014/main" id="{4B67A459-63A7-67FE-DEFA-DEE5E7EA40EC}"/>
              </a:ext>
            </a:extLst>
          </p:cNvPr>
          <p:cNvSpPr>
            <a:spLocks noGrp="1"/>
          </p:cNvSpPr>
          <p:nvPr>
            <p:ph idx="11"/>
          </p:nvPr>
        </p:nvSpPr>
        <p:spPr>
          <a:xfrm>
            <a:off x="3572958" y="1087324"/>
            <a:ext cx="7835468" cy="4954660"/>
          </a:xfrm>
        </p:spPr>
        <p:txBody>
          <a:bodyPr>
            <a:normAutofit/>
          </a:bodyPr>
          <a:lstStyle/>
          <a:p>
            <a:r>
              <a:rPr lang="en-IN" sz="1800" dirty="0"/>
              <a:t>4. RESNET 101</a:t>
            </a:r>
          </a:p>
          <a:p>
            <a:endParaRPr lang="en-IN" sz="1800" dirty="0"/>
          </a:p>
          <a:p>
            <a:endParaRPr lang="en-IN" sz="1800" dirty="0"/>
          </a:p>
          <a:p>
            <a:endParaRPr lang="en-IN" sz="1800" dirty="0"/>
          </a:p>
          <a:p>
            <a:endParaRPr lang="en-IN" sz="1800" dirty="0"/>
          </a:p>
          <a:p>
            <a:endParaRPr lang="en-IN" sz="1800" dirty="0"/>
          </a:p>
          <a:p>
            <a:r>
              <a:rPr lang="en-IN" sz="1800" dirty="0"/>
              <a:t>5. VGGNET</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p:txBody>
      </p:sp>
      <p:pic>
        <p:nvPicPr>
          <p:cNvPr id="6" name="Picture 5">
            <a:extLst>
              <a:ext uri="{FF2B5EF4-FFF2-40B4-BE49-F238E27FC236}">
                <a16:creationId xmlns:a16="http://schemas.microsoft.com/office/drawing/2014/main" id="{6092479B-2CFD-DF29-9BFE-62AE07B7F8E5}"/>
              </a:ext>
            </a:extLst>
          </p:cNvPr>
          <p:cNvPicPr>
            <a:picLocks noChangeAspect="1"/>
          </p:cNvPicPr>
          <p:nvPr/>
        </p:nvPicPr>
        <p:blipFill>
          <a:blip r:embed="rId2"/>
          <a:stretch>
            <a:fillRect/>
          </a:stretch>
        </p:blipFill>
        <p:spPr>
          <a:xfrm>
            <a:off x="3708156" y="1370659"/>
            <a:ext cx="6773220" cy="1136872"/>
          </a:xfrm>
          <a:prstGeom prst="rect">
            <a:avLst/>
          </a:prstGeom>
        </p:spPr>
      </p:pic>
      <p:pic>
        <p:nvPicPr>
          <p:cNvPr id="8" name="Picture 7">
            <a:extLst>
              <a:ext uri="{FF2B5EF4-FFF2-40B4-BE49-F238E27FC236}">
                <a16:creationId xmlns:a16="http://schemas.microsoft.com/office/drawing/2014/main" id="{B41EC6C3-E3B7-D942-21D9-1DCFFE3CD075}"/>
              </a:ext>
            </a:extLst>
          </p:cNvPr>
          <p:cNvPicPr>
            <a:picLocks noChangeAspect="1"/>
          </p:cNvPicPr>
          <p:nvPr/>
        </p:nvPicPr>
        <p:blipFill>
          <a:blip r:embed="rId3"/>
          <a:stretch>
            <a:fillRect/>
          </a:stretch>
        </p:blipFill>
        <p:spPr>
          <a:xfrm>
            <a:off x="3572958" y="2972518"/>
            <a:ext cx="7182852" cy="1476934"/>
          </a:xfrm>
          <a:prstGeom prst="rect">
            <a:avLst/>
          </a:prstGeom>
        </p:spPr>
      </p:pic>
    </p:spTree>
    <p:extLst>
      <p:ext uri="{BB962C8B-B14F-4D97-AF65-F5344CB8AC3E}">
        <p14:creationId xmlns:p14="http://schemas.microsoft.com/office/powerpoint/2010/main" val="1534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37302A-8FC7-347E-063D-BB3914298F5A}"/>
              </a:ext>
            </a:extLst>
          </p:cNvPr>
          <p:cNvSpPr>
            <a:spLocks noGrp="1"/>
          </p:cNvSpPr>
          <p:nvPr>
            <p:ph type="title"/>
          </p:nvPr>
        </p:nvSpPr>
        <p:spPr>
          <a:xfrm>
            <a:off x="2243778" y="779331"/>
            <a:ext cx="7043617" cy="724392"/>
          </a:xfrm>
        </p:spPr>
        <p:txBody>
          <a:bodyPr/>
          <a:lstStyle/>
          <a:p>
            <a:r>
              <a:rPr lang="en-IN" sz="2000" dirty="0"/>
              <a:t>ACCURACY AND LOSS PLOTS FOR PREVIOUS WORKS</a:t>
            </a:r>
          </a:p>
        </p:txBody>
      </p:sp>
      <p:sp>
        <p:nvSpPr>
          <p:cNvPr id="6" name="Slide Number Placeholder 2">
            <a:extLst>
              <a:ext uri="{FF2B5EF4-FFF2-40B4-BE49-F238E27FC236}">
                <a16:creationId xmlns:a16="http://schemas.microsoft.com/office/drawing/2014/main" id="{D3ABAAE3-93EB-4F17-27BD-B61907173453}"/>
              </a:ext>
            </a:extLst>
          </p:cNvPr>
          <p:cNvSpPr>
            <a:spLocks noGrp="1"/>
          </p:cNvSpPr>
          <p:nvPr>
            <p:ph type="sldNum" sz="quarter" idx="10"/>
          </p:nvPr>
        </p:nvSpPr>
        <p:spPr>
          <a:xfrm>
            <a:off x="10447902" y="560745"/>
            <a:ext cx="987552" cy="471489"/>
          </a:xfrm>
        </p:spPr>
        <p:txBody>
          <a:bodyPr/>
          <a:lstStyle/>
          <a:p>
            <a:fld id="{48F63A3B-78C7-47BE-AE5E-E10140E04643}" type="slidenum">
              <a:rPr lang="en-US" smtClean="0"/>
              <a:pPr/>
              <a:t>14</a:t>
            </a:fld>
            <a:endParaRPr lang="en-US" dirty="0"/>
          </a:p>
        </p:txBody>
      </p:sp>
      <p:pic>
        <p:nvPicPr>
          <p:cNvPr id="7" name="Picture 6">
            <a:extLst>
              <a:ext uri="{FF2B5EF4-FFF2-40B4-BE49-F238E27FC236}">
                <a16:creationId xmlns:a16="http://schemas.microsoft.com/office/drawing/2014/main" id="{4A95B117-15E4-748B-2697-2AF9D67B429D}"/>
              </a:ext>
            </a:extLst>
          </p:cNvPr>
          <p:cNvPicPr>
            <a:picLocks noChangeAspect="1"/>
          </p:cNvPicPr>
          <p:nvPr/>
        </p:nvPicPr>
        <p:blipFill>
          <a:blip r:embed="rId2"/>
          <a:stretch>
            <a:fillRect/>
          </a:stretch>
        </p:blipFill>
        <p:spPr>
          <a:xfrm>
            <a:off x="1407685" y="1668637"/>
            <a:ext cx="4104438" cy="2399028"/>
          </a:xfrm>
          <a:prstGeom prst="rect">
            <a:avLst/>
          </a:prstGeom>
        </p:spPr>
      </p:pic>
      <p:pic>
        <p:nvPicPr>
          <p:cNvPr id="9" name="Picture 8">
            <a:extLst>
              <a:ext uri="{FF2B5EF4-FFF2-40B4-BE49-F238E27FC236}">
                <a16:creationId xmlns:a16="http://schemas.microsoft.com/office/drawing/2014/main" id="{A430CD1C-5585-B48D-B2E2-D966A4222A8D}"/>
              </a:ext>
            </a:extLst>
          </p:cNvPr>
          <p:cNvPicPr>
            <a:picLocks noChangeAspect="1"/>
          </p:cNvPicPr>
          <p:nvPr/>
        </p:nvPicPr>
        <p:blipFill>
          <a:blip r:embed="rId3"/>
          <a:stretch>
            <a:fillRect/>
          </a:stretch>
        </p:blipFill>
        <p:spPr>
          <a:xfrm>
            <a:off x="6646771" y="1668637"/>
            <a:ext cx="4137544" cy="2399028"/>
          </a:xfrm>
          <a:prstGeom prst="rect">
            <a:avLst/>
          </a:prstGeom>
        </p:spPr>
      </p:pic>
      <p:pic>
        <p:nvPicPr>
          <p:cNvPr id="11" name="Picture 10">
            <a:extLst>
              <a:ext uri="{FF2B5EF4-FFF2-40B4-BE49-F238E27FC236}">
                <a16:creationId xmlns:a16="http://schemas.microsoft.com/office/drawing/2014/main" id="{0535AA67-3AF9-EF29-72D9-F6CA6EB5A020}"/>
              </a:ext>
            </a:extLst>
          </p:cNvPr>
          <p:cNvPicPr>
            <a:picLocks noChangeAspect="1"/>
          </p:cNvPicPr>
          <p:nvPr/>
        </p:nvPicPr>
        <p:blipFill>
          <a:blip r:embed="rId4"/>
          <a:stretch>
            <a:fillRect/>
          </a:stretch>
        </p:blipFill>
        <p:spPr>
          <a:xfrm>
            <a:off x="1407685" y="4306787"/>
            <a:ext cx="4104438" cy="2356820"/>
          </a:xfrm>
          <a:prstGeom prst="rect">
            <a:avLst/>
          </a:prstGeom>
        </p:spPr>
      </p:pic>
      <p:pic>
        <p:nvPicPr>
          <p:cNvPr id="13" name="Picture 12">
            <a:extLst>
              <a:ext uri="{FF2B5EF4-FFF2-40B4-BE49-F238E27FC236}">
                <a16:creationId xmlns:a16="http://schemas.microsoft.com/office/drawing/2014/main" id="{08042807-F404-E8E5-3927-A5E75146B224}"/>
              </a:ext>
            </a:extLst>
          </p:cNvPr>
          <p:cNvPicPr>
            <a:picLocks noChangeAspect="1"/>
          </p:cNvPicPr>
          <p:nvPr/>
        </p:nvPicPr>
        <p:blipFill>
          <a:blip r:embed="rId5"/>
          <a:stretch>
            <a:fillRect/>
          </a:stretch>
        </p:blipFill>
        <p:spPr>
          <a:xfrm>
            <a:off x="6646771" y="4232579"/>
            <a:ext cx="4137544" cy="2412507"/>
          </a:xfrm>
          <a:prstGeom prst="rect">
            <a:avLst/>
          </a:prstGeom>
        </p:spPr>
      </p:pic>
    </p:spTree>
    <p:extLst>
      <p:ext uri="{BB962C8B-B14F-4D97-AF65-F5344CB8AC3E}">
        <p14:creationId xmlns:p14="http://schemas.microsoft.com/office/powerpoint/2010/main" val="272621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BE23-0532-6441-B2D1-8D190FD49DF6}"/>
              </a:ext>
            </a:extLst>
          </p:cNvPr>
          <p:cNvSpPr>
            <a:spLocks noGrp="1"/>
          </p:cNvSpPr>
          <p:nvPr>
            <p:ph type="title"/>
          </p:nvPr>
        </p:nvSpPr>
        <p:spPr/>
        <p:txBody>
          <a:bodyPr/>
          <a:lstStyle/>
          <a:p>
            <a:r>
              <a:rPr lang="en-IN" dirty="0"/>
              <a:t>COMPARISION</a:t>
            </a:r>
          </a:p>
        </p:txBody>
      </p:sp>
      <p:graphicFrame>
        <p:nvGraphicFramePr>
          <p:cNvPr id="5" name="Content Placeholder 4">
            <a:extLst>
              <a:ext uri="{FF2B5EF4-FFF2-40B4-BE49-F238E27FC236}">
                <a16:creationId xmlns:a16="http://schemas.microsoft.com/office/drawing/2014/main" id="{8F7A9D4F-824F-2409-5459-860AB813C95B}"/>
              </a:ext>
            </a:extLst>
          </p:cNvPr>
          <p:cNvGraphicFramePr>
            <a:graphicFrameLocks noGrp="1"/>
          </p:cNvGraphicFramePr>
          <p:nvPr>
            <p:ph sz="quarter" idx="4"/>
            <p:extLst>
              <p:ext uri="{D42A27DB-BD31-4B8C-83A1-F6EECF244321}">
                <p14:modId xmlns:p14="http://schemas.microsoft.com/office/powerpoint/2010/main" val="707240332"/>
              </p:ext>
            </p:extLst>
          </p:nvPr>
        </p:nvGraphicFramePr>
        <p:xfrm>
          <a:off x="914400" y="2316163"/>
          <a:ext cx="10510836" cy="2225040"/>
        </p:xfrm>
        <a:graphic>
          <a:graphicData uri="http://schemas.openxmlformats.org/drawingml/2006/table">
            <a:tbl>
              <a:tblPr firstRow="1" bandRow="1">
                <a:tableStyleId>{C083E6E3-FA7D-4D7B-A595-EF9225AFEA82}</a:tableStyleId>
              </a:tblPr>
              <a:tblGrid>
                <a:gridCol w="1751806">
                  <a:extLst>
                    <a:ext uri="{9D8B030D-6E8A-4147-A177-3AD203B41FA5}">
                      <a16:colId xmlns:a16="http://schemas.microsoft.com/office/drawing/2014/main" val="3901830473"/>
                    </a:ext>
                  </a:extLst>
                </a:gridCol>
                <a:gridCol w="1751806">
                  <a:extLst>
                    <a:ext uri="{9D8B030D-6E8A-4147-A177-3AD203B41FA5}">
                      <a16:colId xmlns:a16="http://schemas.microsoft.com/office/drawing/2014/main" val="3388319470"/>
                    </a:ext>
                  </a:extLst>
                </a:gridCol>
                <a:gridCol w="1751806">
                  <a:extLst>
                    <a:ext uri="{9D8B030D-6E8A-4147-A177-3AD203B41FA5}">
                      <a16:colId xmlns:a16="http://schemas.microsoft.com/office/drawing/2014/main" val="2673418918"/>
                    </a:ext>
                  </a:extLst>
                </a:gridCol>
                <a:gridCol w="1751806">
                  <a:extLst>
                    <a:ext uri="{9D8B030D-6E8A-4147-A177-3AD203B41FA5}">
                      <a16:colId xmlns:a16="http://schemas.microsoft.com/office/drawing/2014/main" val="4257622882"/>
                    </a:ext>
                  </a:extLst>
                </a:gridCol>
                <a:gridCol w="1751806">
                  <a:extLst>
                    <a:ext uri="{9D8B030D-6E8A-4147-A177-3AD203B41FA5}">
                      <a16:colId xmlns:a16="http://schemas.microsoft.com/office/drawing/2014/main" val="3223312440"/>
                    </a:ext>
                  </a:extLst>
                </a:gridCol>
                <a:gridCol w="1751806">
                  <a:extLst>
                    <a:ext uri="{9D8B030D-6E8A-4147-A177-3AD203B41FA5}">
                      <a16:colId xmlns:a16="http://schemas.microsoft.com/office/drawing/2014/main" val="3250945617"/>
                    </a:ext>
                  </a:extLst>
                </a:gridCol>
              </a:tblGrid>
              <a:tr h="370840">
                <a:tc>
                  <a:txBody>
                    <a:bodyPr/>
                    <a:lstStyle/>
                    <a:p>
                      <a:r>
                        <a:rPr lang="en-IN" sz="1600" dirty="0"/>
                        <a:t>MODEL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F1-SCORE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209046"/>
                  </a:ext>
                </a:extLst>
              </a:tr>
              <a:tr h="370840">
                <a:tc>
                  <a:txBody>
                    <a:bodyPr/>
                    <a:lstStyle/>
                    <a:p>
                      <a:r>
                        <a:rPr lang="en-IN" sz="1600" dirty="0"/>
                        <a:t>ALEXNET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18426"/>
                  </a:ext>
                </a:extLst>
              </a:tr>
              <a:tr h="370840">
                <a:tc>
                  <a:txBody>
                    <a:bodyPr/>
                    <a:lstStyle/>
                    <a:p>
                      <a:r>
                        <a:rPr lang="en-IN" dirty="0"/>
                        <a:t>DENSENET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935686"/>
                  </a:ext>
                </a:extLst>
              </a:tr>
              <a:tr h="370840">
                <a:tc>
                  <a:txBody>
                    <a:bodyPr/>
                    <a:lstStyle/>
                    <a:p>
                      <a:r>
                        <a:rPr lang="en-IN" dirty="0"/>
                        <a:t>RESNET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11465"/>
                  </a:ext>
                </a:extLst>
              </a:tr>
              <a:tr h="370840">
                <a:tc>
                  <a:txBody>
                    <a:bodyPr/>
                    <a:lstStyle/>
                    <a:p>
                      <a:r>
                        <a:rPr lang="en-IN" dirty="0"/>
                        <a:t>RESNET 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186069"/>
                  </a:ext>
                </a:extLst>
              </a:tr>
              <a:tr h="370840">
                <a:tc>
                  <a:txBody>
                    <a:bodyPr/>
                    <a:lstStyle/>
                    <a:p>
                      <a:r>
                        <a:rPr lang="en-IN" dirty="0"/>
                        <a:t>VGG 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806702"/>
                  </a:ext>
                </a:extLst>
              </a:tr>
            </a:tbl>
          </a:graphicData>
        </a:graphic>
      </p:graphicFrame>
      <p:sp>
        <p:nvSpPr>
          <p:cNvPr id="4" name="Slide Number Placeholder 3">
            <a:extLst>
              <a:ext uri="{FF2B5EF4-FFF2-40B4-BE49-F238E27FC236}">
                <a16:creationId xmlns:a16="http://schemas.microsoft.com/office/drawing/2014/main" id="{274F6792-5982-9F52-92D3-CF098B664E16}"/>
              </a:ext>
            </a:extLst>
          </p:cNvPr>
          <p:cNvSpPr>
            <a:spLocks noGrp="1"/>
          </p:cNvSpPr>
          <p:nvPr>
            <p:ph type="sldNum" sz="quarter" idx="10"/>
          </p:nvPr>
        </p:nvSpPr>
        <p:spPr/>
        <p:txBody>
          <a:bodyPr/>
          <a:lstStyle/>
          <a:p>
            <a:fld id="{48F63A3B-78C7-47BE-AE5E-E10140E04643}" type="slidenum">
              <a:rPr lang="en-US" smtClean="0"/>
              <a:pPr/>
              <a:t>15</a:t>
            </a:fld>
            <a:endParaRPr lang="en-US" dirty="0"/>
          </a:p>
        </p:txBody>
      </p:sp>
      <p:graphicFrame>
        <p:nvGraphicFramePr>
          <p:cNvPr id="6" name="Table 5">
            <a:extLst>
              <a:ext uri="{FF2B5EF4-FFF2-40B4-BE49-F238E27FC236}">
                <a16:creationId xmlns:a16="http://schemas.microsoft.com/office/drawing/2014/main" id="{2A915652-849A-79D4-B57C-41D319AC841D}"/>
              </a:ext>
            </a:extLst>
          </p:cNvPr>
          <p:cNvGraphicFramePr>
            <a:graphicFrameLocks noGrp="1"/>
          </p:cNvGraphicFramePr>
          <p:nvPr>
            <p:extLst>
              <p:ext uri="{D42A27DB-BD31-4B8C-83A1-F6EECF244321}">
                <p14:modId xmlns:p14="http://schemas.microsoft.com/office/powerpoint/2010/main" val="3941800303"/>
              </p:ext>
            </p:extLst>
          </p:nvPr>
        </p:nvGraphicFramePr>
        <p:xfrm>
          <a:off x="915191" y="4541203"/>
          <a:ext cx="10510836" cy="579120"/>
        </p:xfrm>
        <a:graphic>
          <a:graphicData uri="http://schemas.openxmlformats.org/drawingml/2006/table">
            <a:tbl>
              <a:tblPr firstRow="1" bandRow="1">
                <a:tableStyleId>{C083E6E3-FA7D-4D7B-A595-EF9225AFEA82}</a:tableStyleId>
              </a:tblPr>
              <a:tblGrid>
                <a:gridCol w="1751806">
                  <a:extLst>
                    <a:ext uri="{9D8B030D-6E8A-4147-A177-3AD203B41FA5}">
                      <a16:colId xmlns:a16="http://schemas.microsoft.com/office/drawing/2014/main" val="824130432"/>
                    </a:ext>
                  </a:extLst>
                </a:gridCol>
                <a:gridCol w="1751806">
                  <a:extLst>
                    <a:ext uri="{9D8B030D-6E8A-4147-A177-3AD203B41FA5}">
                      <a16:colId xmlns:a16="http://schemas.microsoft.com/office/drawing/2014/main" val="2905866517"/>
                    </a:ext>
                  </a:extLst>
                </a:gridCol>
                <a:gridCol w="1751806">
                  <a:extLst>
                    <a:ext uri="{9D8B030D-6E8A-4147-A177-3AD203B41FA5}">
                      <a16:colId xmlns:a16="http://schemas.microsoft.com/office/drawing/2014/main" val="2992799373"/>
                    </a:ext>
                  </a:extLst>
                </a:gridCol>
                <a:gridCol w="1751806">
                  <a:extLst>
                    <a:ext uri="{9D8B030D-6E8A-4147-A177-3AD203B41FA5}">
                      <a16:colId xmlns:a16="http://schemas.microsoft.com/office/drawing/2014/main" val="336310350"/>
                    </a:ext>
                  </a:extLst>
                </a:gridCol>
                <a:gridCol w="1751806">
                  <a:extLst>
                    <a:ext uri="{9D8B030D-6E8A-4147-A177-3AD203B41FA5}">
                      <a16:colId xmlns:a16="http://schemas.microsoft.com/office/drawing/2014/main" val="1513325873"/>
                    </a:ext>
                  </a:extLst>
                </a:gridCol>
                <a:gridCol w="1751806">
                  <a:extLst>
                    <a:ext uri="{9D8B030D-6E8A-4147-A177-3AD203B41FA5}">
                      <a16:colId xmlns:a16="http://schemas.microsoft.com/office/drawing/2014/main" val="1955080750"/>
                    </a:ext>
                  </a:extLst>
                </a:gridCol>
              </a:tblGrid>
              <a:tr h="370840">
                <a:tc>
                  <a:txBody>
                    <a:bodyPr/>
                    <a:lstStyle/>
                    <a:p>
                      <a:r>
                        <a:rPr lang="en-IN" sz="1600" b="0" dirty="0"/>
                        <a:t>CNN (MY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t>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57294"/>
                  </a:ext>
                </a:extLst>
              </a:tr>
            </a:tbl>
          </a:graphicData>
        </a:graphic>
      </p:graphicFrame>
    </p:spTree>
    <p:extLst>
      <p:ext uri="{BB962C8B-B14F-4D97-AF65-F5344CB8AC3E}">
        <p14:creationId xmlns:p14="http://schemas.microsoft.com/office/powerpoint/2010/main" val="273357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77D1-9CB4-25CB-1B7D-51847E2E8655}"/>
              </a:ext>
            </a:extLst>
          </p:cNvPr>
          <p:cNvSpPr>
            <a:spLocks noGrp="1"/>
          </p:cNvSpPr>
          <p:nvPr>
            <p:ph type="title"/>
          </p:nvPr>
        </p:nvSpPr>
        <p:spPr>
          <a:xfrm>
            <a:off x="2678141" y="127997"/>
            <a:ext cx="7965461" cy="658404"/>
          </a:xfrm>
        </p:spPr>
        <p:txBody>
          <a:bodyPr/>
          <a:lstStyle/>
          <a:p>
            <a:r>
              <a:rPr lang="en-IN" dirty="0"/>
              <a:t>COMPARISION</a:t>
            </a:r>
          </a:p>
        </p:txBody>
      </p:sp>
      <p:sp>
        <p:nvSpPr>
          <p:cNvPr id="3" name="Content Placeholder 2">
            <a:extLst>
              <a:ext uri="{FF2B5EF4-FFF2-40B4-BE49-F238E27FC236}">
                <a16:creationId xmlns:a16="http://schemas.microsoft.com/office/drawing/2014/main" id="{85362C5A-4722-01BF-3DF8-26FC076F03EE}"/>
              </a:ext>
            </a:extLst>
          </p:cNvPr>
          <p:cNvSpPr>
            <a:spLocks noGrp="1"/>
          </p:cNvSpPr>
          <p:nvPr>
            <p:ph sz="half" idx="2"/>
          </p:nvPr>
        </p:nvSpPr>
        <p:spPr>
          <a:xfrm>
            <a:off x="3036359" y="959856"/>
            <a:ext cx="7965460" cy="5092151"/>
          </a:xfrm>
        </p:spPr>
        <p:txBody>
          <a:bodyPr>
            <a:normAutofit/>
          </a:bodyPr>
          <a:lstStyle/>
          <a:p>
            <a:pPr>
              <a:buFont typeface="Wingdings" panose="05000000000000000000" pitchFamily="2" charset="2"/>
              <a:buChar char="v"/>
            </a:pPr>
            <a:r>
              <a:rPr lang="en-US" sz="2000" dirty="0"/>
              <a:t>Accuracy: Densenet achieves the highest overall accuracy (94.3%), followed by my model (92.4%) and ResNet 101 (95.5%). This indicates strong performance for these models in correctly identifying traffic signs.</a:t>
            </a:r>
          </a:p>
          <a:p>
            <a:pPr>
              <a:buFont typeface="Wingdings" panose="05000000000000000000" pitchFamily="2" charset="2"/>
              <a:buChar char="v"/>
            </a:pPr>
            <a:r>
              <a:rPr lang="en-US" sz="2000" dirty="0"/>
              <a:t>Precision (False Positives): My model and AlexNet have the highest Precision (97.0%), suggesting they excel at avoiding false positives (identifying non-signs as signs).</a:t>
            </a:r>
          </a:p>
          <a:p>
            <a:pPr>
              <a:buFont typeface="Wingdings" panose="05000000000000000000" pitchFamily="2" charset="2"/>
              <a:buChar char="v"/>
            </a:pPr>
            <a:r>
              <a:rPr lang="en-US" sz="2000" dirty="0"/>
              <a:t>Recall (Missing Signs): My model achieves a perfect Recall (100%), indicating it detects all traffic signs in the dataset. However, this might come at the cost of a few false positives.</a:t>
            </a:r>
          </a:p>
          <a:p>
            <a:pPr>
              <a:buFont typeface="Wingdings" panose="05000000000000000000" pitchFamily="2" charset="2"/>
              <a:buChar char="v"/>
            </a:pPr>
            <a:r>
              <a:rPr lang="en-US" sz="2000" dirty="0"/>
              <a:t>F1-Score (Balance): My model has the highest F1-score (98.0%), suggesting a good balance between precision and recall compared to other models.</a:t>
            </a:r>
            <a:endParaRPr lang="en-IN" sz="2000" dirty="0"/>
          </a:p>
        </p:txBody>
      </p:sp>
      <p:sp>
        <p:nvSpPr>
          <p:cNvPr id="4" name="Slide Number Placeholder 3">
            <a:extLst>
              <a:ext uri="{FF2B5EF4-FFF2-40B4-BE49-F238E27FC236}">
                <a16:creationId xmlns:a16="http://schemas.microsoft.com/office/drawing/2014/main" id="{D1B450D5-57B3-786F-C3C4-230EB0D56B96}"/>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46529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32BB-B091-F5A3-B856-EFD7F1A2C93D}"/>
              </a:ext>
            </a:extLst>
          </p:cNvPr>
          <p:cNvSpPr>
            <a:spLocks noGrp="1"/>
          </p:cNvSpPr>
          <p:nvPr>
            <p:ph type="title"/>
          </p:nvPr>
        </p:nvSpPr>
        <p:spPr>
          <a:xfrm>
            <a:off x="3562704" y="261812"/>
            <a:ext cx="7043617" cy="666876"/>
          </a:xfrm>
        </p:spPr>
        <p:txBody>
          <a:bodyPr/>
          <a:lstStyle/>
          <a:p>
            <a:r>
              <a:rPr lang="en-IN" sz="3000" dirty="0"/>
              <a:t>PREDICTIONS ON TEST DATA</a:t>
            </a:r>
          </a:p>
        </p:txBody>
      </p:sp>
      <p:sp>
        <p:nvSpPr>
          <p:cNvPr id="3" name="Slide Number Placeholder 2">
            <a:extLst>
              <a:ext uri="{FF2B5EF4-FFF2-40B4-BE49-F238E27FC236}">
                <a16:creationId xmlns:a16="http://schemas.microsoft.com/office/drawing/2014/main" id="{4FA9428F-8EFE-1141-43C9-D47DE91A4AE2}"/>
              </a:ext>
            </a:extLst>
          </p:cNvPr>
          <p:cNvSpPr>
            <a:spLocks noGrp="1"/>
          </p:cNvSpPr>
          <p:nvPr>
            <p:ph type="sldNum" sz="quarter" idx="10"/>
          </p:nvPr>
        </p:nvSpPr>
        <p:spPr/>
        <p:txBody>
          <a:bodyPr/>
          <a:lstStyle/>
          <a:p>
            <a:fld id="{48F63A3B-78C7-47BE-AE5E-E10140E04643}" type="slidenum">
              <a:rPr lang="en-US" smtClean="0"/>
              <a:pPr/>
              <a:t>17</a:t>
            </a:fld>
            <a:endParaRPr lang="en-US" dirty="0"/>
          </a:p>
        </p:txBody>
      </p:sp>
      <p:pic>
        <p:nvPicPr>
          <p:cNvPr id="6" name="Picture 5">
            <a:extLst>
              <a:ext uri="{FF2B5EF4-FFF2-40B4-BE49-F238E27FC236}">
                <a16:creationId xmlns:a16="http://schemas.microsoft.com/office/drawing/2014/main" id="{71C3000F-3301-3E8E-4EAB-444AF1690642}"/>
              </a:ext>
            </a:extLst>
          </p:cNvPr>
          <p:cNvPicPr>
            <a:picLocks noChangeAspect="1"/>
          </p:cNvPicPr>
          <p:nvPr/>
        </p:nvPicPr>
        <p:blipFill>
          <a:blip r:embed="rId2"/>
          <a:stretch>
            <a:fillRect/>
          </a:stretch>
        </p:blipFill>
        <p:spPr>
          <a:xfrm>
            <a:off x="0" y="1124075"/>
            <a:ext cx="12192000" cy="5733925"/>
          </a:xfrm>
          <a:prstGeom prst="rect">
            <a:avLst/>
          </a:prstGeom>
        </p:spPr>
      </p:pic>
    </p:spTree>
    <p:extLst>
      <p:ext uri="{BB962C8B-B14F-4D97-AF65-F5344CB8AC3E}">
        <p14:creationId xmlns:p14="http://schemas.microsoft.com/office/powerpoint/2010/main" val="51208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422E-23E6-EF1A-22EC-68C1441D3301}"/>
              </a:ext>
            </a:extLst>
          </p:cNvPr>
          <p:cNvSpPr>
            <a:spLocks noGrp="1"/>
          </p:cNvSpPr>
          <p:nvPr>
            <p:ph type="title"/>
          </p:nvPr>
        </p:nvSpPr>
        <p:spPr>
          <a:xfrm>
            <a:off x="3610830" y="245770"/>
            <a:ext cx="7043617" cy="602642"/>
          </a:xfrm>
        </p:spPr>
        <p:txBody>
          <a:bodyPr/>
          <a:lstStyle/>
          <a:p>
            <a:r>
              <a:rPr lang="en-IN" sz="3000" dirty="0"/>
              <a:t>PREDICTIONS ON TEST DATA</a:t>
            </a:r>
          </a:p>
        </p:txBody>
      </p:sp>
      <p:sp>
        <p:nvSpPr>
          <p:cNvPr id="3" name="Slide Number Placeholder 2">
            <a:extLst>
              <a:ext uri="{FF2B5EF4-FFF2-40B4-BE49-F238E27FC236}">
                <a16:creationId xmlns:a16="http://schemas.microsoft.com/office/drawing/2014/main" id="{5498E821-2D4B-D4B1-9322-68914EEC2727}"/>
              </a:ext>
            </a:extLst>
          </p:cNvPr>
          <p:cNvSpPr>
            <a:spLocks noGrp="1"/>
          </p:cNvSpPr>
          <p:nvPr>
            <p:ph type="sldNum" sz="quarter" idx="10"/>
          </p:nvPr>
        </p:nvSpPr>
        <p:spPr/>
        <p:txBody>
          <a:bodyPr/>
          <a:lstStyle/>
          <a:p>
            <a:fld id="{48F63A3B-78C7-47BE-AE5E-E10140E04643}" type="slidenum">
              <a:rPr lang="en-US" smtClean="0"/>
              <a:pPr/>
              <a:t>18</a:t>
            </a:fld>
            <a:endParaRPr lang="en-US" dirty="0"/>
          </a:p>
        </p:txBody>
      </p:sp>
      <p:pic>
        <p:nvPicPr>
          <p:cNvPr id="6" name="Picture 5">
            <a:extLst>
              <a:ext uri="{FF2B5EF4-FFF2-40B4-BE49-F238E27FC236}">
                <a16:creationId xmlns:a16="http://schemas.microsoft.com/office/drawing/2014/main" id="{04BB6879-A83C-E395-28F5-6D72E82A348F}"/>
              </a:ext>
            </a:extLst>
          </p:cNvPr>
          <p:cNvPicPr>
            <a:picLocks noChangeAspect="1"/>
          </p:cNvPicPr>
          <p:nvPr/>
        </p:nvPicPr>
        <p:blipFill>
          <a:blip r:embed="rId2"/>
          <a:stretch>
            <a:fillRect/>
          </a:stretch>
        </p:blipFill>
        <p:spPr>
          <a:xfrm>
            <a:off x="0" y="928689"/>
            <a:ext cx="12192000" cy="5947444"/>
          </a:xfrm>
          <a:prstGeom prst="rect">
            <a:avLst/>
          </a:prstGeom>
        </p:spPr>
      </p:pic>
    </p:spTree>
    <p:extLst>
      <p:ext uri="{BB962C8B-B14F-4D97-AF65-F5344CB8AC3E}">
        <p14:creationId xmlns:p14="http://schemas.microsoft.com/office/powerpoint/2010/main" val="367337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B7D-FBDF-85F7-E367-6FE750D11750}"/>
              </a:ext>
            </a:extLst>
          </p:cNvPr>
          <p:cNvSpPr>
            <a:spLocks noGrp="1"/>
          </p:cNvSpPr>
          <p:nvPr>
            <p:ph type="title"/>
          </p:nvPr>
        </p:nvSpPr>
        <p:spPr>
          <a:xfrm>
            <a:off x="3629518" y="344887"/>
            <a:ext cx="7043617" cy="696112"/>
          </a:xfrm>
        </p:spPr>
        <p:txBody>
          <a:bodyPr/>
          <a:lstStyle/>
          <a:p>
            <a:r>
              <a:rPr lang="en-IN" dirty="0"/>
              <a:t>PREDICTIONS</a:t>
            </a:r>
          </a:p>
        </p:txBody>
      </p:sp>
      <p:sp>
        <p:nvSpPr>
          <p:cNvPr id="3" name="Slide Number Placeholder 2">
            <a:extLst>
              <a:ext uri="{FF2B5EF4-FFF2-40B4-BE49-F238E27FC236}">
                <a16:creationId xmlns:a16="http://schemas.microsoft.com/office/drawing/2014/main" id="{B8B59D47-78DF-CA87-65B5-3767EE811AB9}"/>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6" name="Picture 5">
            <a:extLst>
              <a:ext uri="{FF2B5EF4-FFF2-40B4-BE49-F238E27FC236}">
                <a16:creationId xmlns:a16="http://schemas.microsoft.com/office/drawing/2014/main" id="{E9042093-EB8C-9427-5530-EFF325CA422C}"/>
              </a:ext>
            </a:extLst>
          </p:cNvPr>
          <p:cNvPicPr>
            <a:picLocks noChangeAspect="1"/>
          </p:cNvPicPr>
          <p:nvPr/>
        </p:nvPicPr>
        <p:blipFill>
          <a:blip r:embed="rId2"/>
          <a:stretch>
            <a:fillRect/>
          </a:stretch>
        </p:blipFill>
        <p:spPr>
          <a:xfrm>
            <a:off x="3629518" y="1475602"/>
            <a:ext cx="4232566" cy="3156624"/>
          </a:xfrm>
          <a:prstGeom prst="rect">
            <a:avLst/>
          </a:prstGeom>
        </p:spPr>
      </p:pic>
      <p:pic>
        <p:nvPicPr>
          <p:cNvPr id="8" name="Picture 7">
            <a:extLst>
              <a:ext uri="{FF2B5EF4-FFF2-40B4-BE49-F238E27FC236}">
                <a16:creationId xmlns:a16="http://schemas.microsoft.com/office/drawing/2014/main" id="{92F8234C-D620-64DA-C3DE-187465EEAA7B}"/>
              </a:ext>
            </a:extLst>
          </p:cNvPr>
          <p:cNvPicPr>
            <a:picLocks noChangeAspect="1"/>
          </p:cNvPicPr>
          <p:nvPr/>
        </p:nvPicPr>
        <p:blipFill>
          <a:blip r:embed="rId3"/>
          <a:stretch>
            <a:fillRect/>
          </a:stretch>
        </p:blipFill>
        <p:spPr>
          <a:xfrm>
            <a:off x="8214936" y="2972955"/>
            <a:ext cx="3785386" cy="3568831"/>
          </a:xfrm>
          <a:prstGeom prst="rect">
            <a:avLst/>
          </a:prstGeom>
        </p:spPr>
      </p:pic>
    </p:spTree>
    <p:extLst>
      <p:ext uri="{BB962C8B-B14F-4D97-AF65-F5344CB8AC3E}">
        <p14:creationId xmlns:p14="http://schemas.microsoft.com/office/powerpoint/2010/main" val="189837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6ACD-3335-5D16-F08F-60D2DDDFFB81}"/>
              </a:ext>
            </a:extLst>
          </p:cNvPr>
          <p:cNvSpPr>
            <a:spLocks noGrp="1"/>
          </p:cNvSpPr>
          <p:nvPr>
            <p:ph type="title"/>
          </p:nvPr>
        </p:nvSpPr>
        <p:spPr>
          <a:xfrm>
            <a:off x="914400" y="1057275"/>
            <a:ext cx="6583680" cy="680086"/>
          </a:xfrm>
        </p:spPr>
        <p:txBody>
          <a:bodyPr/>
          <a:lstStyle/>
          <a:p>
            <a:r>
              <a:rPr lang="en-IN" dirty="0"/>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3873DECD-53E4-A6BB-A3E0-5B4203AC0336}"/>
              </a:ext>
            </a:extLst>
          </p:cNvPr>
          <p:cNvSpPr>
            <a:spLocks noGrp="1"/>
          </p:cNvSpPr>
          <p:nvPr>
            <p:ph idx="1"/>
          </p:nvPr>
        </p:nvSpPr>
        <p:spPr>
          <a:xfrm>
            <a:off x="914400" y="2042160"/>
            <a:ext cx="6583680" cy="3999824"/>
          </a:xfrm>
        </p:spPr>
        <p:txBody>
          <a:bodyPr>
            <a:normAutofit fontScale="92500" lnSpcReduction="20000"/>
          </a:bodyPr>
          <a:lstStyle/>
          <a:p>
            <a:pPr marL="342900" indent="-342900">
              <a:buFont typeface="Wingdings" panose="05000000000000000000" pitchFamily="2" charset="2"/>
              <a:buChar char="v"/>
            </a:pPr>
            <a:r>
              <a:rPr lang="en-US" dirty="0"/>
              <a:t>Traffic sign recognition is crucial for autonomous vehicles and driver-assistance systems.</a:t>
            </a:r>
          </a:p>
          <a:p>
            <a:pPr marL="342900" indent="-342900">
              <a:buFont typeface="Wingdings" panose="05000000000000000000" pitchFamily="2" charset="2"/>
              <a:buChar char="v"/>
            </a:pPr>
            <a:r>
              <a:rPr lang="en-US" dirty="0"/>
              <a:t>By correctly identifying traffic signs, these systems can enhance road safety and improve driving experiences.</a:t>
            </a:r>
          </a:p>
          <a:p>
            <a:pPr marL="342900" indent="-342900">
              <a:buFont typeface="Wingdings" panose="05000000000000000000" pitchFamily="2" charset="2"/>
              <a:buChar char="v"/>
            </a:pPr>
            <a:r>
              <a:rPr lang="en-US" dirty="0"/>
              <a:t>Deep learning, particularly Convolutional Neural Networks (CNNs), have become the go-to approach for achieving high accuracy in traffic sign recognition tasks.</a:t>
            </a:r>
            <a:endParaRPr lang="en-IN" dirty="0"/>
          </a:p>
          <a:p>
            <a:endParaRPr lang="en-IN" dirty="0"/>
          </a:p>
        </p:txBody>
      </p:sp>
      <p:sp>
        <p:nvSpPr>
          <p:cNvPr id="4" name="Slide Number Placeholder 3">
            <a:extLst>
              <a:ext uri="{FF2B5EF4-FFF2-40B4-BE49-F238E27FC236}">
                <a16:creationId xmlns:a16="http://schemas.microsoft.com/office/drawing/2014/main" id="{54A8F18E-25B0-7184-44D6-AFCA27692C16}"/>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52623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4EF2-1DF3-9521-9682-B33E56DCB12F}"/>
              </a:ext>
            </a:extLst>
          </p:cNvPr>
          <p:cNvSpPr>
            <a:spLocks noGrp="1"/>
          </p:cNvSpPr>
          <p:nvPr>
            <p:ph type="title"/>
          </p:nvPr>
        </p:nvSpPr>
        <p:spPr>
          <a:xfrm>
            <a:off x="3525823" y="270284"/>
            <a:ext cx="7043617" cy="658404"/>
          </a:xfrm>
        </p:spPr>
        <p:txBody>
          <a:bodyPr/>
          <a:lstStyle/>
          <a:p>
            <a:r>
              <a:rPr lang="en-IN" dirty="0"/>
              <a:t>PREDICTIONS</a:t>
            </a:r>
          </a:p>
        </p:txBody>
      </p:sp>
      <p:sp>
        <p:nvSpPr>
          <p:cNvPr id="3" name="Slide Number Placeholder 2">
            <a:extLst>
              <a:ext uri="{FF2B5EF4-FFF2-40B4-BE49-F238E27FC236}">
                <a16:creationId xmlns:a16="http://schemas.microsoft.com/office/drawing/2014/main" id="{2FB6CA92-B4D4-066C-E5AC-7E5CFBA3EB1D}"/>
              </a:ext>
            </a:extLst>
          </p:cNvPr>
          <p:cNvSpPr>
            <a:spLocks noGrp="1"/>
          </p:cNvSpPr>
          <p:nvPr>
            <p:ph type="sldNum" sz="quarter" idx="10"/>
          </p:nvPr>
        </p:nvSpPr>
        <p:spPr/>
        <p:txBody>
          <a:bodyPr/>
          <a:lstStyle/>
          <a:p>
            <a:fld id="{48F63A3B-78C7-47BE-AE5E-E10140E04643}" type="slidenum">
              <a:rPr lang="en-US" smtClean="0"/>
              <a:pPr/>
              <a:t>20</a:t>
            </a:fld>
            <a:endParaRPr lang="en-US" dirty="0"/>
          </a:p>
        </p:txBody>
      </p:sp>
      <p:pic>
        <p:nvPicPr>
          <p:cNvPr id="8" name="Picture 7">
            <a:extLst>
              <a:ext uri="{FF2B5EF4-FFF2-40B4-BE49-F238E27FC236}">
                <a16:creationId xmlns:a16="http://schemas.microsoft.com/office/drawing/2014/main" id="{B59B5AAF-FB9D-F27E-1C5F-EEBAF2AD0906}"/>
              </a:ext>
            </a:extLst>
          </p:cNvPr>
          <p:cNvPicPr>
            <a:picLocks noChangeAspect="1"/>
          </p:cNvPicPr>
          <p:nvPr/>
        </p:nvPicPr>
        <p:blipFill>
          <a:blip r:embed="rId2"/>
          <a:stretch>
            <a:fillRect/>
          </a:stretch>
        </p:blipFill>
        <p:spPr>
          <a:xfrm>
            <a:off x="3662023" y="1768533"/>
            <a:ext cx="3851140" cy="3059810"/>
          </a:xfrm>
          <a:prstGeom prst="rect">
            <a:avLst/>
          </a:prstGeom>
        </p:spPr>
      </p:pic>
      <p:pic>
        <p:nvPicPr>
          <p:cNvPr id="10" name="Picture 9">
            <a:extLst>
              <a:ext uri="{FF2B5EF4-FFF2-40B4-BE49-F238E27FC236}">
                <a16:creationId xmlns:a16="http://schemas.microsoft.com/office/drawing/2014/main" id="{C1AFD119-B99B-9A4F-ACBA-61BBE811ADDC}"/>
              </a:ext>
            </a:extLst>
          </p:cNvPr>
          <p:cNvPicPr>
            <a:picLocks noChangeAspect="1"/>
          </p:cNvPicPr>
          <p:nvPr/>
        </p:nvPicPr>
        <p:blipFill>
          <a:blip r:embed="rId3"/>
          <a:stretch>
            <a:fillRect/>
          </a:stretch>
        </p:blipFill>
        <p:spPr>
          <a:xfrm>
            <a:off x="7748433" y="3208288"/>
            <a:ext cx="4346158" cy="3379428"/>
          </a:xfrm>
          <a:prstGeom prst="rect">
            <a:avLst/>
          </a:prstGeom>
        </p:spPr>
      </p:pic>
    </p:spTree>
    <p:extLst>
      <p:ext uri="{BB962C8B-B14F-4D97-AF65-F5344CB8AC3E}">
        <p14:creationId xmlns:p14="http://schemas.microsoft.com/office/powerpoint/2010/main" val="105524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A3CA-4288-46FA-18E3-67C83430C769}"/>
              </a:ext>
            </a:extLst>
          </p:cNvPr>
          <p:cNvSpPr>
            <a:spLocks noGrp="1"/>
          </p:cNvSpPr>
          <p:nvPr>
            <p:ph type="title"/>
          </p:nvPr>
        </p:nvSpPr>
        <p:spPr>
          <a:xfrm>
            <a:off x="3582384" y="368454"/>
            <a:ext cx="7043617" cy="648978"/>
          </a:xfrm>
        </p:spPr>
        <p:txBody>
          <a:bodyPr/>
          <a:lstStyle/>
          <a:p>
            <a:r>
              <a:rPr lang="en-IN" dirty="0"/>
              <a:t>PREDICTIONS</a:t>
            </a:r>
          </a:p>
        </p:txBody>
      </p:sp>
      <p:sp>
        <p:nvSpPr>
          <p:cNvPr id="3" name="Slide Number Placeholder 2">
            <a:extLst>
              <a:ext uri="{FF2B5EF4-FFF2-40B4-BE49-F238E27FC236}">
                <a16:creationId xmlns:a16="http://schemas.microsoft.com/office/drawing/2014/main" id="{B6B4529B-23A9-85F5-E829-70C28E32AA4A}"/>
              </a:ext>
            </a:extLst>
          </p:cNvPr>
          <p:cNvSpPr>
            <a:spLocks noGrp="1"/>
          </p:cNvSpPr>
          <p:nvPr>
            <p:ph type="sldNum" sz="quarter" idx="10"/>
          </p:nvPr>
        </p:nvSpPr>
        <p:spPr/>
        <p:txBody>
          <a:bodyPr/>
          <a:lstStyle/>
          <a:p>
            <a:fld id="{48F63A3B-78C7-47BE-AE5E-E10140E04643}" type="slidenum">
              <a:rPr lang="en-US" smtClean="0"/>
              <a:pPr/>
              <a:t>21</a:t>
            </a:fld>
            <a:endParaRPr lang="en-US" dirty="0"/>
          </a:p>
        </p:txBody>
      </p:sp>
      <p:pic>
        <p:nvPicPr>
          <p:cNvPr id="6" name="Picture 5">
            <a:extLst>
              <a:ext uri="{FF2B5EF4-FFF2-40B4-BE49-F238E27FC236}">
                <a16:creationId xmlns:a16="http://schemas.microsoft.com/office/drawing/2014/main" id="{E8C7A8A1-2F43-A110-99C9-CE7FA5CE8CC8}"/>
              </a:ext>
            </a:extLst>
          </p:cNvPr>
          <p:cNvPicPr>
            <a:picLocks noChangeAspect="1"/>
          </p:cNvPicPr>
          <p:nvPr/>
        </p:nvPicPr>
        <p:blipFill>
          <a:blip r:embed="rId2"/>
          <a:stretch>
            <a:fillRect/>
          </a:stretch>
        </p:blipFill>
        <p:spPr>
          <a:xfrm>
            <a:off x="3912323" y="1207488"/>
            <a:ext cx="3563134" cy="3260228"/>
          </a:xfrm>
          <a:prstGeom prst="rect">
            <a:avLst/>
          </a:prstGeom>
        </p:spPr>
      </p:pic>
      <p:pic>
        <p:nvPicPr>
          <p:cNvPr id="8" name="Picture 7">
            <a:extLst>
              <a:ext uri="{FF2B5EF4-FFF2-40B4-BE49-F238E27FC236}">
                <a16:creationId xmlns:a16="http://schemas.microsoft.com/office/drawing/2014/main" id="{87F33497-9D97-A7DA-A59D-81E61BEDB8EF}"/>
              </a:ext>
            </a:extLst>
          </p:cNvPr>
          <p:cNvPicPr>
            <a:picLocks noChangeAspect="1"/>
          </p:cNvPicPr>
          <p:nvPr/>
        </p:nvPicPr>
        <p:blipFill>
          <a:blip r:embed="rId3"/>
          <a:stretch>
            <a:fillRect/>
          </a:stretch>
        </p:blipFill>
        <p:spPr>
          <a:xfrm>
            <a:off x="7891713" y="2571217"/>
            <a:ext cx="3591426" cy="3829584"/>
          </a:xfrm>
          <a:prstGeom prst="rect">
            <a:avLst/>
          </a:prstGeom>
        </p:spPr>
      </p:pic>
    </p:spTree>
    <p:extLst>
      <p:ext uri="{BB962C8B-B14F-4D97-AF65-F5344CB8AC3E}">
        <p14:creationId xmlns:p14="http://schemas.microsoft.com/office/powerpoint/2010/main" val="81806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1C8C-45AB-A579-EB3F-8727DE8101D3}"/>
              </a:ext>
            </a:extLst>
          </p:cNvPr>
          <p:cNvSpPr>
            <a:spLocks noGrp="1"/>
          </p:cNvSpPr>
          <p:nvPr>
            <p:ph type="title"/>
          </p:nvPr>
        </p:nvSpPr>
        <p:spPr>
          <a:xfrm>
            <a:off x="3525823" y="298564"/>
            <a:ext cx="7043617" cy="630124"/>
          </a:xfrm>
        </p:spPr>
        <p:txBody>
          <a:bodyPr/>
          <a:lstStyle/>
          <a:p>
            <a:r>
              <a:rPr lang="en-IN" dirty="0"/>
              <a:t>PREDICTIONS</a:t>
            </a:r>
          </a:p>
        </p:txBody>
      </p:sp>
      <p:sp>
        <p:nvSpPr>
          <p:cNvPr id="3" name="Slide Number Placeholder 2">
            <a:extLst>
              <a:ext uri="{FF2B5EF4-FFF2-40B4-BE49-F238E27FC236}">
                <a16:creationId xmlns:a16="http://schemas.microsoft.com/office/drawing/2014/main" id="{ACC21589-C7BA-A93A-77B2-72A6EC5EF2EA}"/>
              </a:ext>
            </a:extLst>
          </p:cNvPr>
          <p:cNvSpPr>
            <a:spLocks noGrp="1"/>
          </p:cNvSpPr>
          <p:nvPr>
            <p:ph type="sldNum" sz="quarter" idx="10"/>
          </p:nvPr>
        </p:nvSpPr>
        <p:spPr/>
        <p:txBody>
          <a:bodyPr/>
          <a:lstStyle/>
          <a:p>
            <a:fld id="{48F63A3B-78C7-47BE-AE5E-E10140E04643}" type="slidenum">
              <a:rPr lang="en-US" smtClean="0"/>
              <a:pPr/>
              <a:t>22</a:t>
            </a:fld>
            <a:endParaRPr lang="en-US" dirty="0"/>
          </a:p>
        </p:txBody>
      </p:sp>
      <p:pic>
        <p:nvPicPr>
          <p:cNvPr id="6" name="Picture 5">
            <a:extLst>
              <a:ext uri="{FF2B5EF4-FFF2-40B4-BE49-F238E27FC236}">
                <a16:creationId xmlns:a16="http://schemas.microsoft.com/office/drawing/2014/main" id="{A14E1A8D-1C9C-DDF3-849A-3FF751A0FB6A}"/>
              </a:ext>
            </a:extLst>
          </p:cNvPr>
          <p:cNvPicPr>
            <a:picLocks noChangeAspect="1"/>
          </p:cNvPicPr>
          <p:nvPr/>
        </p:nvPicPr>
        <p:blipFill>
          <a:blip r:embed="rId2"/>
          <a:stretch>
            <a:fillRect/>
          </a:stretch>
        </p:blipFill>
        <p:spPr>
          <a:xfrm>
            <a:off x="3652411" y="1131975"/>
            <a:ext cx="3719350" cy="3639650"/>
          </a:xfrm>
          <a:prstGeom prst="rect">
            <a:avLst/>
          </a:prstGeom>
        </p:spPr>
      </p:pic>
      <p:pic>
        <p:nvPicPr>
          <p:cNvPr id="8" name="Picture 7">
            <a:extLst>
              <a:ext uri="{FF2B5EF4-FFF2-40B4-BE49-F238E27FC236}">
                <a16:creationId xmlns:a16="http://schemas.microsoft.com/office/drawing/2014/main" id="{5ECB69D2-98BF-86EC-EBCE-531CA3A16D5A}"/>
              </a:ext>
            </a:extLst>
          </p:cNvPr>
          <p:cNvPicPr>
            <a:picLocks noChangeAspect="1"/>
          </p:cNvPicPr>
          <p:nvPr/>
        </p:nvPicPr>
        <p:blipFill>
          <a:blip r:embed="rId3"/>
          <a:stretch>
            <a:fillRect/>
          </a:stretch>
        </p:blipFill>
        <p:spPr>
          <a:xfrm>
            <a:off x="7725189" y="2580743"/>
            <a:ext cx="3924848" cy="3820058"/>
          </a:xfrm>
          <a:prstGeom prst="rect">
            <a:avLst/>
          </a:prstGeom>
        </p:spPr>
      </p:pic>
    </p:spTree>
    <p:extLst>
      <p:ext uri="{BB962C8B-B14F-4D97-AF65-F5344CB8AC3E}">
        <p14:creationId xmlns:p14="http://schemas.microsoft.com/office/powerpoint/2010/main" val="1023136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4F38-429C-2EBC-F41C-655F030CF8DF}"/>
              </a:ext>
            </a:extLst>
          </p:cNvPr>
          <p:cNvSpPr>
            <a:spLocks noGrp="1"/>
          </p:cNvSpPr>
          <p:nvPr>
            <p:ph type="title"/>
          </p:nvPr>
        </p:nvSpPr>
        <p:spPr>
          <a:xfrm>
            <a:off x="2696993" y="279710"/>
            <a:ext cx="7965461" cy="648978"/>
          </a:xfrm>
        </p:spPr>
        <p:txBody>
          <a:bodyPr/>
          <a:lstStyle/>
          <a:p>
            <a:r>
              <a:rPr lang="en-IN" dirty="0"/>
              <a:t>PROS</a:t>
            </a:r>
          </a:p>
        </p:txBody>
      </p:sp>
      <p:sp>
        <p:nvSpPr>
          <p:cNvPr id="3" name="Content Placeholder 2">
            <a:extLst>
              <a:ext uri="{FF2B5EF4-FFF2-40B4-BE49-F238E27FC236}">
                <a16:creationId xmlns:a16="http://schemas.microsoft.com/office/drawing/2014/main" id="{DD69B8E8-D756-D7D1-BE40-0BF7B55712B5}"/>
              </a:ext>
            </a:extLst>
          </p:cNvPr>
          <p:cNvSpPr>
            <a:spLocks noGrp="1"/>
          </p:cNvSpPr>
          <p:nvPr>
            <p:ph sz="half" idx="2"/>
          </p:nvPr>
        </p:nvSpPr>
        <p:spPr>
          <a:xfrm>
            <a:off x="2828969" y="1352894"/>
            <a:ext cx="7965460" cy="4872039"/>
          </a:xfrm>
        </p:spPr>
        <p:txBody>
          <a:bodyPr/>
          <a:lstStyle/>
          <a:p>
            <a:pPr>
              <a:buFont typeface="Wingdings" panose="05000000000000000000" pitchFamily="2" charset="2"/>
              <a:buChar char="v"/>
            </a:pPr>
            <a:r>
              <a:rPr lang="en-US" dirty="0"/>
              <a:t>Large and well-annotated: The GTSRB dataset is a widely used benchmark with a large number of images (over 50,000) covering 43 different traffic signs. This abundance of data allows researchers to train robust and accurate traffic sign detection models.</a:t>
            </a:r>
          </a:p>
          <a:p>
            <a:pPr>
              <a:buFont typeface="Wingdings" panose="05000000000000000000" pitchFamily="2" charset="2"/>
              <a:buChar char="v"/>
            </a:pPr>
            <a:r>
              <a:rPr lang="en-US" dirty="0"/>
              <a:t>Standardized format: The dataset is well-organized and easy to work with, with consistent image sizes and annotations for each sign. This standardization makes it a good starting point for researchers to develop and compare their detection algorithms.</a:t>
            </a:r>
          </a:p>
          <a:p>
            <a:pPr>
              <a:buFont typeface="Wingdings" panose="05000000000000000000" pitchFamily="2" charset="2"/>
              <a:buChar char="v"/>
            </a:pPr>
            <a:r>
              <a:rPr lang="en-US" dirty="0"/>
              <a:t>High accuracy achievable: Due to the dataset's qualities, researchers have been able to achieve very high accuracy rates (over 90%) for traffic sign detection on the GTSRB. This success makes it a valuable tool for benchmarking and validating new approaches.</a:t>
            </a:r>
            <a:endParaRPr lang="en-IN" dirty="0"/>
          </a:p>
        </p:txBody>
      </p:sp>
      <p:sp>
        <p:nvSpPr>
          <p:cNvPr id="4" name="Slide Number Placeholder 3">
            <a:extLst>
              <a:ext uri="{FF2B5EF4-FFF2-40B4-BE49-F238E27FC236}">
                <a16:creationId xmlns:a16="http://schemas.microsoft.com/office/drawing/2014/main" id="{D9A2B5DF-690E-712A-6172-88ECCFD2BB7C}"/>
              </a:ext>
            </a:extLst>
          </p:cNvPr>
          <p:cNvSpPr>
            <a:spLocks noGrp="1"/>
          </p:cNvSpPr>
          <p:nvPr>
            <p:ph type="sldNum" sz="quarter" idx="10"/>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325611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B1E7-F096-08C9-2D4A-6ED2C8B66D37}"/>
              </a:ext>
            </a:extLst>
          </p:cNvPr>
          <p:cNvSpPr>
            <a:spLocks noGrp="1"/>
          </p:cNvSpPr>
          <p:nvPr>
            <p:ph type="title"/>
          </p:nvPr>
        </p:nvSpPr>
        <p:spPr>
          <a:xfrm>
            <a:off x="2668713" y="368454"/>
            <a:ext cx="7965461" cy="648978"/>
          </a:xfrm>
        </p:spPr>
        <p:txBody>
          <a:bodyPr/>
          <a:lstStyle/>
          <a:p>
            <a:r>
              <a:rPr lang="en-IN" dirty="0"/>
              <a:t>CONS</a:t>
            </a:r>
          </a:p>
        </p:txBody>
      </p:sp>
      <p:sp>
        <p:nvSpPr>
          <p:cNvPr id="3" name="Content Placeholder 2">
            <a:extLst>
              <a:ext uri="{FF2B5EF4-FFF2-40B4-BE49-F238E27FC236}">
                <a16:creationId xmlns:a16="http://schemas.microsoft.com/office/drawing/2014/main" id="{0B8DEEA9-2F8B-0600-6538-015409D93B72}"/>
              </a:ext>
            </a:extLst>
          </p:cNvPr>
          <p:cNvSpPr>
            <a:spLocks noGrp="1"/>
          </p:cNvSpPr>
          <p:nvPr>
            <p:ph sz="half" idx="2"/>
          </p:nvPr>
        </p:nvSpPr>
        <p:spPr>
          <a:xfrm>
            <a:off x="3215468" y="1275507"/>
            <a:ext cx="7965460" cy="3579297"/>
          </a:xfrm>
        </p:spPr>
        <p:txBody>
          <a:bodyPr/>
          <a:lstStyle/>
          <a:p>
            <a:pPr>
              <a:buFont typeface="Wingdings" panose="05000000000000000000" pitchFamily="2" charset="2"/>
              <a:buChar char="v"/>
            </a:pPr>
            <a:r>
              <a:rPr lang="en-US" dirty="0"/>
              <a:t>Limited real-world variability: The images in the GTSRB dataset are captured under controlled conditions with good lighting and clear backgrounds. This can lead to models that struggle with real-world scenarios with variations in lighting, weather, and occlusions (like signs partially blocked by objects).</a:t>
            </a:r>
          </a:p>
          <a:p>
            <a:pPr>
              <a:buFont typeface="Wingdings" panose="05000000000000000000" pitchFamily="2" charset="2"/>
              <a:buChar char="v"/>
            </a:pPr>
            <a:r>
              <a:rPr lang="en-US" dirty="0"/>
              <a:t>Focus on classification, not localization: While the dataset provides bounding boxes for signs, the primary focus is on classification (recognizing the type of sign). This might not be ideal for researchers who want to develop models that not only identify signs but also precisely locate them within an image.</a:t>
            </a:r>
          </a:p>
          <a:p>
            <a:pPr>
              <a:buFont typeface="Wingdings" panose="05000000000000000000" pitchFamily="2" charset="2"/>
              <a:buChar char="v"/>
            </a:pPr>
            <a:r>
              <a:rPr lang="en-US" dirty="0"/>
              <a:t>Lack of diversity: The dataset only includes German traffic signs. This limits the generalizability of models trained on it to other countries with different signage systems.</a:t>
            </a:r>
            <a:endParaRPr lang="en-IN" dirty="0"/>
          </a:p>
        </p:txBody>
      </p:sp>
      <p:sp>
        <p:nvSpPr>
          <p:cNvPr id="4" name="Slide Number Placeholder 3">
            <a:extLst>
              <a:ext uri="{FF2B5EF4-FFF2-40B4-BE49-F238E27FC236}">
                <a16:creationId xmlns:a16="http://schemas.microsoft.com/office/drawing/2014/main" id="{8336CB25-16FC-6AE2-9294-98080193386E}"/>
              </a:ext>
            </a:extLst>
          </p:cNvPr>
          <p:cNvSpPr>
            <a:spLocks noGrp="1"/>
          </p:cNvSpPr>
          <p:nvPr>
            <p:ph type="sldNum" sz="quarter" idx="10"/>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537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6FAD-7B67-18E7-D736-8A63E7CBE903}"/>
              </a:ext>
            </a:extLst>
          </p:cNvPr>
          <p:cNvSpPr>
            <a:spLocks noGrp="1"/>
          </p:cNvSpPr>
          <p:nvPr>
            <p:ph type="title"/>
          </p:nvPr>
        </p:nvSpPr>
        <p:spPr>
          <a:xfrm>
            <a:off x="2828969" y="284277"/>
            <a:ext cx="7965461" cy="994164"/>
          </a:xfrm>
        </p:spPr>
        <p:txBody>
          <a:bodyPr/>
          <a:lstStyle/>
          <a:p>
            <a:r>
              <a:rPr lang="en-IN" dirty="0"/>
              <a:t>CONCLUSION</a:t>
            </a:r>
          </a:p>
        </p:txBody>
      </p:sp>
      <p:sp>
        <p:nvSpPr>
          <p:cNvPr id="3" name="Content Placeholder 2">
            <a:extLst>
              <a:ext uri="{FF2B5EF4-FFF2-40B4-BE49-F238E27FC236}">
                <a16:creationId xmlns:a16="http://schemas.microsoft.com/office/drawing/2014/main" id="{06A68FE5-59E6-93E1-EDCD-3E1274464094}"/>
              </a:ext>
            </a:extLst>
          </p:cNvPr>
          <p:cNvSpPr>
            <a:spLocks noGrp="1"/>
          </p:cNvSpPr>
          <p:nvPr>
            <p:ph sz="half" idx="2"/>
          </p:nvPr>
        </p:nvSpPr>
        <p:spPr>
          <a:xfrm>
            <a:off x="3149480" y="1577164"/>
            <a:ext cx="7965460" cy="4587966"/>
          </a:xfrm>
        </p:spPr>
        <p:txBody>
          <a:bodyPr>
            <a:noAutofit/>
          </a:bodyPr>
          <a:lstStyle/>
          <a:p>
            <a:pPr>
              <a:buFont typeface="Wingdings" panose="05000000000000000000" pitchFamily="2" charset="2"/>
              <a:buChar char="v"/>
            </a:pPr>
            <a:r>
              <a:rPr lang="en-US" sz="2000" dirty="0"/>
              <a:t>This project demonstrates the effectiveness of CNNs in traffic sign classification tasks.</a:t>
            </a:r>
          </a:p>
          <a:p>
            <a:pPr>
              <a:buFont typeface="Wingdings" panose="05000000000000000000" pitchFamily="2" charset="2"/>
              <a:buChar char="v"/>
            </a:pPr>
            <a:r>
              <a:rPr lang="en-US" sz="2000" dirty="0"/>
              <a:t>The developed model achieved promising accuracy on the GTSRB dataset.</a:t>
            </a:r>
          </a:p>
          <a:p>
            <a:pPr>
              <a:buFont typeface="Wingdings" panose="05000000000000000000" pitchFamily="2" charset="2"/>
              <a:buChar char="v"/>
            </a:pPr>
            <a:r>
              <a:rPr lang="en-US" sz="2000" dirty="0"/>
              <a:t>Future work could involve exploring techniques like transfer learning with pre-trained models or incorporating more sophisticated architectures to potentially improve performance, especially for challenging classes.</a:t>
            </a:r>
          </a:p>
          <a:p>
            <a:pPr>
              <a:buFont typeface="Wingdings" panose="05000000000000000000" pitchFamily="2" charset="2"/>
              <a:buChar char="v"/>
            </a:pPr>
            <a:r>
              <a:rPr lang="en-US" sz="2000" dirty="0"/>
              <a:t>For complex images, we can combine object segmentation and traffic sign recognition. Segmentation isolates the sign using deep learning models, then a separate CNN classifies the segmented image for accurate traffic sign detection and recognition. This approach can be more robust but requires significant computational resources and large training datasets.</a:t>
            </a:r>
            <a:endParaRPr lang="en-IN" sz="2000" dirty="0"/>
          </a:p>
          <a:p>
            <a:pPr>
              <a:buFont typeface="Wingdings" panose="05000000000000000000" pitchFamily="2" charset="2"/>
              <a:buChar char="v"/>
            </a:pPr>
            <a:endParaRPr lang="en-IN" sz="2000" dirty="0"/>
          </a:p>
        </p:txBody>
      </p:sp>
      <p:sp>
        <p:nvSpPr>
          <p:cNvPr id="4" name="Slide Number Placeholder 3">
            <a:extLst>
              <a:ext uri="{FF2B5EF4-FFF2-40B4-BE49-F238E27FC236}">
                <a16:creationId xmlns:a16="http://schemas.microsoft.com/office/drawing/2014/main" id="{C379CDFC-EDCA-F1C6-28B0-B39BD72F79AF}"/>
              </a:ext>
            </a:extLst>
          </p:cNvPr>
          <p:cNvSpPr>
            <a:spLocks noGrp="1"/>
          </p:cNvSpPr>
          <p:nvPr>
            <p:ph type="sldNum" sz="quarter" idx="10"/>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281385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4260916" y="706023"/>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9EA1-80CA-C772-9AA7-E7E53682D094}"/>
              </a:ext>
            </a:extLst>
          </p:cNvPr>
          <p:cNvSpPr>
            <a:spLocks noGrp="1"/>
          </p:cNvSpPr>
          <p:nvPr>
            <p:ph type="title"/>
          </p:nvPr>
        </p:nvSpPr>
        <p:spPr>
          <a:xfrm>
            <a:off x="914400" y="1057275"/>
            <a:ext cx="6583680" cy="649606"/>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F73EF4D-9A9A-8ED3-B05B-AA5C6139773C}"/>
              </a:ext>
            </a:extLst>
          </p:cNvPr>
          <p:cNvSpPr>
            <a:spLocks noGrp="1"/>
          </p:cNvSpPr>
          <p:nvPr>
            <p:ph idx="1"/>
          </p:nvPr>
        </p:nvSpPr>
        <p:spPr>
          <a:xfrm>
            <a:off x="914400" y="1859280"/>
            <a:ext cx="6583680" cy="4182704"/>
          </a:xfrm>
        </p:spPr>
        <p:txBody>
          <a:bodyPr>
            <a:normAutofit fontScale="92500" lnSpcReduction="20000"/>
          </a:bodyPr>
          <a:lstStyle/>
          <a:p>
            <a:pPr marL="342900" indent="-342900">
              <a:buFont typeface="Wingdings" panose="05000000000000000000" pitchFamily="2" charset="2"/>
              <a:buChar char="v"/>
            </a:pPr>
            <a:r>
              <a:rPr lang="en-US" dirty="0"/>
              <a:t>In this project, I constructed a CNN model to classify traffic signs from the GTSRB German traffic sign dataset.</a:t>
            </a:r>
          </a:p>
          <a:p>
            <a:pPr marL="342900" indent="-342900">
              <a:buFont typeface="Wingdings" panose="05000000000000000000" pitchFamily="2" charset="2"/>
              <a:buChar char="v"/>
            </a:pPr>
            <a:r>
              <a:rPr lang="en-US" dirty="0"/>
              <a:t>I preprocessed and augmented the training data to enhance model generalizability and robustness.</a:t>
            </a:r>
          </a:p>
          <a:p>
            <a:pPr marL="342900" indent="-342900">
              <a:buFont typeface="Wingdings" panose="05000000000000000000" pitchFamily="2" charset="2"/>
              <a:buChar char="v"/>
            </a:pPr>
            <a:r>
              <a:rPr lang="en-US" dirty="0"/>
              <a:t>The model's performance will be evaluated on a separate test set to assess its effectiveness.</a:t>
            </a:r>
          </a:p>
          <a:p>
            <a:pPr marL="342900" indent="-342900">
              <a:buFont typeface="Wingdings" panose="05000000000000000000" pitchFamily="2" charset="2"/>
              <a:buChar char="v"/>
            </a:pPr>
            <a:r>
              <a:rPr lang="en-US" dirty="0"/>
              <a:t>Finally, I visualized the model's predictions to gain insights into its strengths and weaknesses.</a:t>
            </a:r>
            <a:endParaRPr lang="en-IN" dirty="0"/>
          </a:p>
          <a:p>
            <a:endParaRPr lang="en-IN" dirty="0"/>
          </a:p>
        </p:txBody>
      </p:sp>
      <p:sp>
        <p:nvSpPr>
          <p:cNvPr id="4" name="Slide Number Placeholder 3">
            <a:extLst>
              <a:ext uri="{FF2B5EF4-FFF2-40B4-BE49-F238E27FC236}">
                <a16:creationId xmlns:a16="http://schemas.microsoft.com/office/drawing/2014/main" id="{64BBC2A6-9F33-0E31-ED3C-A65BAD261D4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98510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F8DD7B-77DA-4702-CA5E-6D1C7383F301}"/>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5" name="Title 1">
            <a:extLst>
              <a:ext uri="{FF2B5EF4-FFF2-40B4-BE49-F238E27FC236}">
                <a16:creationId xmlns:a16="http://schemas.microsoft.com/office/drawing/2014/main" id="{8ABDF968-3FAD-0E50-27B4-9DA681F23F21}"/>
              </a:ext>
            </a:extLst>
          </p:cNvPr>
          <p:cNvSpPr txBox="1">
            <a:spLocks/>
          </p:cNvSpPr>
          <p:nvPr/>
        </p:nvSpPr>
        <p:spPr>
          <a:xfrm>
            <a:off x="3899717" y="240632"/>
            <a:ext cx="6583680" cy="115503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r>
              <a:rPr lang="en-IN" dirty="0"/>
              <a:t>DATASET AND ITS ATTRIBUTES</a:t>
            </a:r>
          </a:p>
        </p:txBody>
      </p:sp>
      <p:sp>
        <p:nvSpPr>
          <p:cNvPr id="6" name="Content Placeholder 2">
            <a:extLst>
              <a:ext uri="{FF2B5EF4-FFF2-40B4-BE49-F238E27FC236}">
                <a16:creationId xmlns:a16="http://schemas.microsoft.com/office/drawing/2014/main" id="{13B4075A-259B-F17E-72A7-919C55782497}"/>
              </a:ext>
            </a:extLst>
          </p:cNvPr>
          <p:cNvSpPr txBox="1">
            <a:spLocks/>
          </p:cNvSpPr>
          <p:nvPr/>
        </p:nvSpPr>
        <p:spPr>
          <a:xfrm>
            <a:off x="3890091" y="2115685"/>
            <a:ext cx="7275213" cy="3884062"/>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v"/>
            </a:pPr>
            <a:r>
              <a:rPr lang="en-US" dirty="0"/>
              <a:t>The GTSRB dataset is a widely used benchmark for traffic sign recognition tasks.</a:t>
            </a:r>
          </a:p>
          <a:p>
            <a:pPr marL="342900" indent="-342900">
              <a:buFont typeface="Wingdings" panose="05000000000000000000" pitchFamily="2" charset="2"/>
              <a:buChar char="v"/>
            </a:pPr>
            <a:r>
              <a:rPr lang="en-US" dirty="0"/>
              <a:t>It encompasses over 50,000 images categorized into 43 distinct traffic signs.</a:t>
            </a:r>
          </a:p>
          <a:p>
            <a:pPr marL="342900" indent="-342900">
              <a:buFont typeface="Wingdings" panose="05000000000000000000" pitchFamily="2" charset="2"/>
              <a:buChar char="v"/>
            </a:pPr>
            <a:r>
              <a:rPr lang="en-US" dirty="0"/>
              <a:t>Each image is labeled with the corresponding traffic sign class, providing valuable ground truth data for training the model.</a:t>
            </a:r>
            <a:endParaRPr lang="en-IN" dirty="0"/>
          </a:p>
          <a:p>
            <a:endParaRPr lang="en-IN" dirty="0"/>
          </a:p>
        </p:txBody>
      </p:sp>
      <p:sp>
        <p:nvSpPr>
          <p:cNvPr id="7" name="Slide Number Placeholder 3">
            <a:extLst>
              <a:ext uri="{FF2B5EF4-FFF2-40B4-BE49-F238E27FC236}">
                <a16:creationId xmlns:a16="http://schemas.microsoft.com/office/drawing/2014/main" id="{60737D0D-59FB-450D-B797-FDAA9528A640}"/>
              </a:ext>
            </a:extLst>
          </p:cNvPr>
          <p:cNvSpPr txBox="1">
            <a:spLocks/>
          </p:cNvSpPr>
          <p:nvPr/>
        </p:nvSpPr>
        <p:spPr>
          <a:xfrm>
            <a:off x="10358437" y="457199"/>
            <a:ext cx="1067589" cy="471489"/>
          </a:xfrm>
          <a:prstGeom prst="rect">
            <a:avLst/>
          </a:prstGeom>
        </p:spPr>
        <p:txBody>
          <a:bodyPr vert="horz" lIns="91440" tIns="45720" rIns="0" bIns="45720" rtlCol="0" anchor="ctr"/>
          <a:lstStyle>
            <a:defPPr>
              <a:defRPr lang="en-US"/>
            </a:defPPr>
            <a:lvl1pPr marL="0" algn="r" defTabSz="457200" rtl="0" eaLnBrk="1" latinLnBrk="0" hangingPunct="1">
              <a:defRPr sz="1600" kern="1200">
                <a:solidFill>
                  <a:schemeClr val="accent6"/>
                </a:solidFill>
                <a:latin typeface="+mj-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85860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40E1-D796-460A-5FED-908766705846}"/>
              </a:ext>
            </a:extLst>
          </p:cNvPr>
          <p:cNvSpPr>
            <a:spLocks noGrp="1"/>
          </p:cNvSpPr>
          <p:nvPr>
            <p:ph type="title"/>
          </p:nvPr>
        </p:nvSpPr>
        <p:spPr>
          <a:xfrm>
            <a:off x="2926770" y="431606"/>
            <a:ext cx="7965461" cy="994164"/>
          </a:xfrm>
        </p:spPr>
        <p:txBody>
          <a:bodyPr/>
          <a:lstStyle/>
          <a:p>
            <a:r>
              <a:rPr lang="en-IN" dirty="0"/>
              <a:t>SAMPLE DATA IN DATASET</a:t>
            </a:r>
          </a:p>
        </p:txBody>
      </p:sp>
      <p:sp>
        <p:nvSpPr>
          <p:cNvPr id="4" name="Slide Number Placeholder 3">
            <a:extLst>
              <a:ext uri="{FF2B5EF4-FFF2-40B4-BE49-F238E27FC236}">
                <a16:creationId xmlns:a16="http://schemas.microsoft.com/office/drawing/2014/main" id="{E4C5739C-6B07-E1B9-1BD4-2E94AF20ABFA}"/>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6" name="Picture 5">
            <a:extLst>
              <a:ext uri="{FF2B5EF4-FFF2-40B4-BE49-F238E27FC236}">
                <a16:creationId xmlns:a16="http://schemas.microsoft.com/office/drawing/2014/main" id="{A6370A23-65C5-90B6-4958-CDC10EBF3AA7}"/>
              </a:ext>
            </a:extLst>
          </p:cNvPr>
          <p:cNvPicPr>
            <a:picLocks noChangeAspect="1"/>
          </p:cNvPicPr>
          <p:nvPr/>
        </p:nvPicPr>
        <p:blipFill>
          <a:blip r:embed="rId2"/>
          <a:stretch>
            <a:fillRect/>
          </a:stretch>
        </p:blipFill>
        <p:spPr>
          <a:xfrm>
            <a:off x="2530113" y="1750759"/>
            <a:ext cx="9355819" cy="4370835"/>
          </a:xfrm>
          <a:prstGeom prst="rect">
            <a:avLst/>
          </a:prstGeom>
        </p:spPr>
      </p:pic>
    </p:spTree>
    <p:extLst>
      <p:ext uri="{BB962C8B-B14F-4D97-AF65-F5344CB8AC3E}">
        <p14:creationId xmlns:p14="http://schemas.microsoft.com/office/powerpoint/2010/main" val="415295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5D88-65B7-C82F-6E9F-4E50908ED608}"/>
              </a:ext>
            </a:extLst>
          </p:cNvPr>
          <p:cNvSpPr>
            <a:spLocks noGrp="1"/>
          </p:cNvSpPr>
          <p:nvPr>
            <p:ph type="title"/>
          </p:nvPr>
        </p:nvSpPr>
        <p:spPr>
          <a:xfrm>
            <a:off x="3123681" y="-39883"/>
            <a:ext cx="7965461" cy="994164"/>
          </a:xfrm>
        </p:spPr>
        <p:txBody>
          <a:bodyPr/>
          <a:lstStyle/>
          <a:p>
            <a:r>
              <a:rPr lang="en-IN" dirty="0"/>
              <a:t>DATASET VISUALIZATION</a:t>
            </a:r>
          </a:p>
        </p:txBody>
      </p:sp>
      <p:pic>
        <p:nvPicPr>
          <p:cNvPr id="6" name="Content Placeholder 5">
            <a:extLst>
              <a:ext uri="{FF2B5EF4-FFF2-40B4-BE49-F238E27FC236}">
                <a16:creationId xmlns:a16="http://schemas.microsoft.com/office/drawing/2014/main" id="{276C3C13-F850-16E0-B839-ED0E6C64CE3D}"/>
              </a:ext>
            </a:extLst>
          </p:cNvPr>
          <p:cNvPicPr>
            <a:picLocks noGrp="1" noChangeAspect="1"/>
          </p:cNvPicPr>
          <p:nvPr>
            <p:ph sz="half" idx="2"/>
          </p:nvPr>
        </p:nvPicPr>
        <p:blipFill>
          <a:blip r:embed="rId2"/>
          <a:stretch>
            <a:fillRect/>
          </a:stretch>
        </p:blipFill>
        <p:spPr>
          <a:xfrm>
            <a:off x="3123681" y="1196556"/>
            <a:ext cx="8749810" cy="5204245"/>
          </a:xfrm>
        </p:spPr>
      </p:pic>
      <p:sp>
        <p:nvSpPr>
          <p:cNvPr id="4" name="Slide Number Placeholder 3">
            <a:extLst>
              <a:ext uri="{FF2B5EF4-FFF2-40B4-BE49-F238E27FC236}">
                <a16:creationId xmlns:a16="http://schemas.microsoft.com/office/drawing/2014/main" id="{8F7FC04B-3CDE-89BA-C9E3-57C55DB688F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44428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7DB5-0435-7A46-7F07-3D043EFF06A8}"/>
              </a:ext>
            </a:extLst>
          </p:cNvPr>
          <p:cNvSpPr>
            <a:spLocks noGrp="1"/>
          </p:cNvSpPr>
          <p:nvPr>
            <p:ph type="title"/>
          </p:nvPr>
        </p:nvSpPr>
        <p:spPr>
          <a:xfrm>
            <a:off x="3460565" y="224590"/>
            <a:ext cx="7965461" cy="832684"/>
          </a:xfrm>
        </p:spPr>
        <p:txBody>
          <a:bodyPr/>
          <a:lstStyle/>
          <a:p>
            <a:r>
              <a:rPr lang="en-IN" b="1" i="0" dirty="0">
                <a:effectLst/>
                <a:latin typeface="Google Sans"/>
              </a:rPr>
              <a:t>Proposed Methodology</a:t>
            </a:r>
            <a:endParaRPr lang="en-IN" dirty="0"/>
          </a:p>
        </p:txBody>
      </p:sp>
      <p:sp>
        <p:nvSpPr>
          <p:cNvPr id="3" name="Content Placeholder 2">
            <a:extLst>
              <a:ext uri="{FF2B5EF4-FFF2-40B4-BE49-F238E27FC236}">
                <a16:creationId xmlns:a16="http://schemas.microsoft.com/office/drawing/2014/main" id="{E2D4A261-BEC8-319A-C705-A453E0AD4507}"/>
              </a:ext>
            </a:extLst>
          </p:cNvPr>
          <p:cNvSpPr>
            <a:spLocks noGrp="1"/>
          </p:cNvSpPr>
          <p:nvPr>
            <p:ph sz="half" idx="2"/>
          </p:nvPr>
        </p:nvSpPr>
        <p:spPr>
          <a:xfrm>
            <a:off x="3460564" y="1298891"/>
            <a:ext cx="7965460" cy="3497698"/>
          </a:xfrm>
        </p:spPr>
        <p:txBody>
          <a:bodyPr>
            <a:noAutofit/>
          </a:bodyPr>
          <a:lstStyle/>
          <a:p>
            <a:pPr>
              <a:buFont typeface="Wingdings" panose="05000000000000000000" pitchFamily="2" charset="2"/>
              <a:buChar char="v"/>
            </a:pPr>
            <a:r>
              <a:rPr lang="en-US" sz="2600" dirty="0"/>
              <a:t>My approach leverages a CNN architecture specifically designed to excel in image classification tasks.</a:t>
            </a:r>
          </a:p>
          <a:p>
            <a:pPr>
              <a:buFont typeface="Wingdings" panose="05000000000000000000" pitchFamily="2" charset="2"/>
              <a:buChar char="v"/>
            </a:pPr>
            <a:r>
              <a:rPr lang="en-US" sz="2600" dirty="0"/>
              <a:t>The CNN architecture incorporates convolutional layers for feature extraction, pooling layers for dimensionality reduction, and fully connected layers for classification.</a:t>
            </a:r>
          </a:p>
        </p:txBody>
      </p:sp>
      <p:sp>
        <p:nvSpPr>
          <p:cNvPr id="4" name="Slide Number Placeholder 3">
            <a:extLst>
              <a:ext uri="{FF2B5EF4-FFF2-40B4-BE49-F238E27FC236}">
                <a16:creationId xmlns:a16="http://schemas.microsoft.com/office/drawing/2014/main" id="{E15B886D-0C17-3D0B-C1F9-0B70453D6344}"/>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32352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5F7B-D033-453B-A199-DC88CB487EFC}"/>
              </a:ext>
            </a:extLst>
          </p:cNvPr>
          <p:cNvSpPr>
            <a:spLocks noGrp="1"/>
          </p:cNvSpPr>
          <p:nvPr>
            <p:ph type="title"/>
          </p:nvPr>
        </p:nvSpPr>
        <p:spPr>
          <a:xfrm>
            <a:off x="2926770" y="195861"/>
            <a:ext cx="7965461" cy="994164"/>
          </a:xfrm>
        </p:spPr>
        <p:txBody>
          <a:bodyPr/>
          <a:lstStyle/>
          <a:p>
            <a:r>
              <a:rPr lang="en-IN" dirty="0"/>
              <a:t>DATA AUGMENTATION</a:t>
            </a:r>
          </a:p>
        </p:txBody>
      </p:sp>
      <p:sp>
        <p:nvSpPr>
          <p:cNvPr id="3" name="Content Placeholder 2">
            <a:extLst>
              <a:ext uri="{FF2B5EF4-FFF2-40B4-BE49-F238E27FC236}">
                <a16:creationId xmlns:a16="http://schemas.microsoft.com/office/drawing/2014/main" id="{C7A1E5C1-BCF0-107D-ECD0-5E0D2DA9F0F8}"/>
              </a:ext>
            </a:extLst>
          </p:cNvPr>
          <p:cNvSpPr>
            <a:spLocks noGrp="1"/>
          </p:cNvSpPr>
          <p:nvPr>
            <p:ph sz="half" idx="2"/>
          </p:nvPr>
        </p:nvSpPr>
        <p:spPr>
          <a:xfrm>
            <a:off x="2826101" y="1460371"/>
            <a:ext cx="7965460" cy="3497698"/>
          </a:xfrm>
        </p:spPr>
        <p:txBody>
          <a:bodyPr>
            <a:normAutofit/>
          </a:bodyPr>
          <a:lstStyle/>
          <a:p>
            <a:r>
              <a:rPr lang="en-US" sz="2200" dirty="0"/>
              <a:t>To artificially expand the dataset and improve the model's ability to handle variations in real-world traffic signs, I employed data augmentation techniques</a:t>
            </a:r>
            <a:endParaRPr lang="en-IN" sz="2200" dirty="0"/>
          </a:p>
        </p:txBody>
      </p:sp>
      <p:sp>
        <p:nvSpPr>
          <p:cNvPr id="4" name="Slide Number Placeholder 3">
            <a:extLst>
              <a:ext uri="{FF2B5EF4-FFF2-40B4-BE49-F238E27FC236}">
                <a16:creationId xmlns:a16="http://schemas.microsoft.com/office/drawing/2014/main" id="{C932B643-936E-0289-8246-20EEFEF58721}"/>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6" name="Content Placeholder 4">
            <a:extLst>
              <a:ext uri="{FF2B5EF4-FFF2-40B4-BE49-F238E27FC236}">
                <a16:creationId xmlns:a16="http://schemas.microsoft.com/office/drawing/2014/main" id="{4F038E53-62A7-1CC4-B22B-BAD492475C9B}"/>
              </a:ext>
            </a:extLst>
          </p:cNvPr>
          <p:cNvPicPr>
            <a:picLocks noGrp="1" noChangeAspect="1"/>
          </p:cNvPicPr>
          <p:nvPr/>
        </p:nvPicPr>
        <p:blipFill>
          <a:blip r:embed="rId2"/>
          <a:stretch>
            <a:fillRect/>
          </a:stretch>
        </p:blipFill>
        <p:spPr>
          <a:xfrm>
            <a:off x="605968" y="3209220"/>
            <a:ext cx="2160612" cy="2229385"/>
          </a:xfrm>
          <a:prstGeom prst="rect">
            <a:avLst/>
          </a:prstGeom>
        </p:spPr>
      </p:pic>
      <p:pic>
        <p:nvPicPr>
          <p:cNvPr id="7" name="Picture 6">
            <a:extLst>
              <a:ext uri="{FF2B5EF4-FFF2-40B4-BE49-F238E27FC236}">
                <a16:creationId xmlns:a16="http://schemas.microsoft.com/office/drawing/2014/main" id="{8D2EB154-9513-5A8C-0619-6BD8F1A7D506}"/>
              </a:ext>
            </a:extLst>
          </p:cNvPr>
          <p:cNvPicPr>
            <a:picLocks noChangeAspect="1"/>
          </p:cNvPicPr>
          <p:nvPr/>
        </p:nvPicPr>
        <p:blipFill>
          <a:blip r:embed="rId3"/>
          <a:stretch>
            <a:fillRect/>
          </a:stretch>
        </p:blipFill>
        <p:spPr>
          <a:xfrm>
            <a:off x="3227672" y="3209220"/>
            <a:ext cx="2263860" cy="2229385"/>
          </a:xfrm>
          <a:prstGeom prst="rect">
            <a:avLst/>
          </a:prstGeom>
        </p:spPr>
      </p:pic>
      <p:pic>
        <p:nvPicPr>
          <p:cNvPr id="8" name="Picture 7">
            <a:extLst>
              <a:ext uri="{FF2B5EF4-FFF2-40B4-BE49-F238E27FC236}">
                <a16:creationId xmlns:a16="http://schemas.microsoft.com/office/drawing/2014/main" id="{0C2A6FBE-BD4A-45AE-925A-EFE258699EAE}"/>
              </a:ext>
            </a:extLst>
          </p:cNvPr>
          <p:cNvPicPr>
            <a:picLocks noChangeAspect="1"/>
          </p:cNvPicPr>
          <p:nvPr/>
        </p:nvPicPr>
        <p:blipFill>
          <a:blip r:embed="rId4"/>
          <a:stretch>
            <a:fillRect/>
          </a:stretch>
        </p:blipFill>
        <p:spPr>
          <a:xfrm>
            <a:off x="6174212" y="3220575"/>
            <a:ext cx="2263860" cy="2235131"/>
          </a:xfrm>
          <a:prstGeom prst="rect">
            <a:avLst/>
          </a:prstGeom>
        </p:spPr>
      </p:pic>
      <p:pic>
        <p:nvPicPr>
          <p:cNvPr id="9" name="Picture 8">
            <a:extLst>
              <a:ext uri="{FF2B5EF4-FFF2-40B4-BE49-F238E27FC236}">
                <a16:creationId xmlns:a16="http://schemas.microsoft.com/office/drawing/2014/main" id="{BAE6DBDD-274C-CDDA-FBFF-4FB4E6F9375B}"/>
              </a:ext>
            </a:extLst>
          </p:cNvPr>
          <p:cNvPicPr>
            <a:picLocks noChangeAspect="1"/>
          </p:cNvPicPr>
          <p:nvPr/>
        </p:nvPicPr>
        <p:blipFill>
          <a:blip r:embed="rId5"/>
          <a:stretch>
            <a:fillRect/>
          </a:stretch>
        </p:blipFill>
        <p:spPr>
          <a:xfrm>
            <a:off x="9397415" y="3255889"/>
            <a:ext cx="2076826" cy="2164502"/>
          </a:xfrm>
          <a:prstGeom prst="rect">
            <a:avLst/>
          </a:prstGeom>
        </p:spPr>
      </p:pic>
    </p:spTree>
    <p:extLst>
      <p:ext uri="{BB962C8B-B14F-4D97-AF65-F5344CB8AC3E}">
        <p14:creationId xmlns:p14="http://schemas.microsoft.com/office/powerpoint/2010/main" val="176865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07DB-C84F-CA6C-44E4-7A111D13FB63}"/>
              </a:ext>
            </a:extLst>
          </p:cNvPr>
          <p:cNvSpPr>
            <a:spLocks noGrp="1"/>
          </p:cNvSpPr>
          <p:nvPr>
            <p:ph type="title"/>
          </p:nvPr>
        </p:nvSpPr>
        <p:spPr>
          <a:xfrm>
            <a:off x="4043967" y="607342"/>
            <a:ext cx="7043617" cy="899863"/>
          </a:xfrm>
        </p:spPr>
        <p:txBody>
          <a:bodyPr/>
          <a:lstStyle/>
          <a:p>
            <a:r>
              <a:rPr lang="en-IN" dirty="0"/>
              <a:t>METRICS FOR MY WORK</a:t>
            </a:r>
          </a:p>
        </p:txBody>
      </p:sp>
      <p:sp>
        <p:nvSpPr>
          <p:cNvPr id="3" name="Slide Number Placeholder 2">
            <a:extLst>
              <a:ext uri="{FF2B5EF4-FFF2-40B4-BE49-F238E27FC236}">
                <a16:creationId xmlns:a16="http://schemas.microsoft.com/office/drawing/2014/main" id="{7EFB77A2-A316-F983-4C7C-FE9249C1B468}"/>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Content Placeholder 5">
            <a:extLst>
              <a:ext uri="{FF2B5EF4-FFF2-40B4-BE49-F238E27FC236}">
                <a16:creationId xmlns:a16="http://schemas.microsoft.com/office/drawing/2014/main" id="{4650B23C-B922-3EC9-D46B-FC828CC00D1D}"/>
              </a:ext>
            </a:extLst>
          </p:cNvPr>
          <p:cNvPicPr>
            <a:picLocks noGrp="1" noChangeAspect="1"/>
          </p:cNvPicPr>
          <p:nvPr>
            <p:ph idx="11"/>
          </p:nvPr>
        </p:nvPicPr>
        <p:blipFill>
          <a:blip r:embed="rId2"/>
          <a:stretch>
            <a:fillRect/>
          </a:stretch>
        </p:blipFill>
        <p:spPr>
          <a:xfrm>
            <a:off x="4188345" y="2427822"/>
            <a:ext cx="6087313" cy="899863"/>
          </a:xfrm>
        </p:spPr>
      </p:pic>
      <p:sp>
        <p:nvSpPr>
          <p:cNvPr id="7" name="TextBox 6">
            <a:extLst>
              <a:ext uri="{FF2B5EF4-FFF2-40B4-BE49-F238E27FC236}">
                <a16:creationId xmlns:a16="http://schemas.microsoft.com/office/drawing/2014/main" id="{11F0BE87-F901-EDEB-580C-D9F59D455E6E}"/>
              </a:ext>
            </a:extLst>
          </p:cNvPr>
          <p:cNvSpPr txBox="1"/>
          <p:nvPr/>
        </p:nvSpPr>
        <p:spPr>
          <a:xfrm>
            <a:off x="4043966" y="1812758"/>
            <a:ext cx="4089381"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t>ACCURACY:</a:t>
            </a:r>
          </a:p>
        </p:txBody>
      </p:sp>
      <p:sp>
        <p:nvSpPr>
          <p:cNvPr id="8" name="TextBox 7">
            <a:extLst>
              <a:ext uri="{FF2B5EF4-FFF2-40B4-BE49-F238E27FC236}">
                <a16:creationId xmlns:a16="http://schemas.microsoft.com/office/drawing/2014/main" id="{8E8241D8-811D-41B7-4597-E90EC0E1FAF8}"/>
              </a:ext>
            </a:extLst>
          </p:cNvPr>
          <p:cNvSpPr txBox="1"/>
          <p:nvPr/>
        </p:nvSpPr>
        <p:spPr>
          <a:xfrm>
            <a:off x="4188345" y="3577389"/>
            <a:ext cx="3351444"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t>VALIDATION GRAPH:</a:t>
            </a:r>
          </a:p>
        </p:txBody>
      </p:sp>
      <p:pic>
        <p:nvPicPr>
          <p:cNvPr id="9" name="Picture 8">
            <a:extLst>
              <a:ext uri="{FF2B5EF4-FFF2-40B4-BE49-F238E27FC236}">
                <a16:creationId xmlns:a16="http://schemas.microsoft.com/office/drawing/2014/main" id="{8C75DE5F-0964-267E-F68D-B0FFF773292A}"/>
              </a:ext>
            </a:extLst>
          </p:cNvPr>
          <p:cNvPicPr>
            <a:picLocks noChangeAspect="1"/>
          </p:cNvPicPr>
          <p:nvPr/>
        </p:nvPicPr>
        <p:blipFill>
          <a:blip r:embed="rId3"/>
          <a:stretch>
            <a:fillRect/>
          </a:stretch>
        </p:blipFill>
        <p:spPr>
          <a:xfrm>
            <a:off x="5460045" y="4003069"/>
            <a:ext cx="4159488" cy="2534944"/>
          </a:xfrm>
          <a:prstGeom prst="rect">
            <a:avLst/>
          </a:prstGeom>
        </p:spPr>
      </p:pic>
    </p:spTree>
    <p:extLst>
      <p:ext uri="{BB962C8B-B14F-4D97-AF65-F5344CB8AC3E}">
        <p14:creationId xmlns:p14="http://schemas.microsoft.com/office/powerpoint/2010/main" val="350942392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{1AAC8767-F145-431A-BA66-82C7C153D7F6}tf78438558_win32</Template>
  <TotalTime>722</TotalTime>
  <Words>885</Words>
  <Application>Microsoft Office PowerPoint</Application>
  <PresentationFormat>Widescreen</PresentationFormat>
  <Paragraphs>150</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Google Sans</vt:lpstr>
      <vt:lpstr>Sabon Next LT</vt:lpstr>
      <vt:lpstr>Wingdings</vt:lpstr>
      <vt:lpstr>Custom</vt:lpstr>
      <vt:lpstr>TRAFFIC SIGN BOARD DETECTION </vt:lpstr>
      <vt:lpstr>INTRODUCTION</vt:lpstr>
      <vt:lpstr>OBJECTIVES</vt:lpstr>
      <vt:lpstr>PowerPoint Presentation</vt:lpstr>
      <vt:lpstr>SAMPLE DATA IN DATASET</vt:lpstr>
      <vt:lpstr>DATASET VISUALIZATION</vt:lpstr>
      <vt:lpstr>Proposed Methodology</vt:lpstr>
      <vt:lpstr>DATA AUGMENTATION</vt:lpstr>
      <vt:lpstr>METRICS FOR MY WORK</vt:lpstr>
      <vt:lpstr>CONFUSION MATRIX</vt:lpstr>
      <vt:lpstr>CLASSIFICATION REPORT</vt:lpstr>
      <vt:lpstr>PREVIOUS WORKS METRICS</vt:lpstr>
      <vt:lpstr>PREVIOUS WORKS METRICS</vt:lpstr>
      <vt:lpstr>ACCURACY AND LOSS PLOTS FOR PREVIOUS WORKS</vt:lpstr>
      <vt:lpstr>COMPARISION</vt:lpstr>
      <vt:lpstr>COMPARISION</vt:lpstr>
      <vt:lpstr>PREDICTIONS ON TEST DATA</vt:lpstr>
      <vt:lpstr>PREDICTIONS ON TEST DATA</vt:lpstr>
      <vt:lpstr>PREDICTIONS</vt:lpstr>
      <vt:lpstr>PREDICTIONS</vt:lpstr>
      <vt:lpstr>PREDICTIONS</vt:lpstr>
      <vt:lpstr>PREDICTIONS</vt:lpstr>
      <vt:lpstr>PROS</vt:lpstr>
      <vt:lpstr>CONS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BOARD DETECTION </dc:title>
  <dc:subject/>
  <dc:creator>Shreyas R B</dc:creator>
  <cp:lastModifiedBy>Shreyas R B</cp:lastModifiedBy>
  <cp:revision>7</cp:revision>
  <dcterms:created xsi:type="dcterms:W3CDTF">2024-04-21T14:45:07Z</dcterms:created>
  <dcterms:modified xsi:type="dcterms:W3CDTF">2024-07-04T15:50:32Z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