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0933677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30933677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05042649f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05042649f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fadbc2c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fadbc2c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fce591a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2fce591a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0767330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0767330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30767330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30767330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30933677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30933677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0933677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0933677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0933677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0933677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744575"/>
            <a:ext cx="8520600" cy="131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Project Title </a:t>
            </a:r>
            <a:endParaRPr sz="3600"/>
          </a:p>
          <a:p>
            <a:pPr indent="0" lvl="0" marL="0" rtl="0" algn="l">
              <a:spcBef>
                <a:spcPts val="0"/>
              </a:spcBef>
              <a:spcAft>
                <a:spcPts val="0"/>
              </a:spcAft>
              <a:buNone/>
            </a:pPr>
            <a:r>
              <a:rPr lang="en" sz="3600"/>
              <a:t>Swiggy Restaurants Data Analysis</a:t>
            </a:r>
            <a:endParaRPr sz="3600"/>
          </a:p>
        </p:txBody>
      </p:sp>
      <p:sp>
        <p:nvSpPr>
          <p:cNvPr id="278" name="Google Shape;278;p13"/>
          <p:cNvSpPr txBox="1"/>
          <p:nvPr>
            <p:ph idx="1" type="subTitle"/>
          </p:nvPr>
        </p:nvSpPr>
        <p:spPr>
          <a:xfrm>
            <a:off x="6240150" y="3931000"/>
            <a:ext cx="27648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3F3F3"/>
                </a:solidFill>
              </a:rPr>
              <a:t>NAME: RAJA S</a:t>
            </a:r>
            <a:endParaRPr b="1">
              <a:solidFill>
                <a:srgbClr val="F3F3F3"/>
              </a:solidFill>
            </a:endParaRPr>
          </a:p>
          <a:p>
            <a:pPr indent="0" lvl="0" marL="0" rtl="0" algn="l">
              <a:spcBef>
                <a:spcPts val="0"/>
              </a:spcBef>
              <a:spcAft>
                <a:spcPts val="0"/>
              </a:spcAft>
              <a:buNone/>
            </a:pPr>
            <a:r>
              <a:rPr b="1" lang="en">
                <a:solidFill>
                  <a:srgbClr val="F3F3F3"/>
                </a:solidFill>
              </a:rPr>
              <a:t>BATCH: BADM-WD-T-B3</a:t>
            </a:r>
            <a:endParaRPr b="1">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24" name="Shape 324"/>
        <p:cNvGrpSpPr/>
        <p:nvPr/>
      </p:nvGrpSpPr>
      <p:grpSpPr>
        <a:xfrm>
          <a:off x="0" y="0"/>
          <a:ext cx="0" cy="0"/>
          <a:chOff x="0" y="0"/>
          <a:chExt cx="0" cy="0"/>
        </a:xfrm>
      </p:grpSpPr>
      <p:sp>
        <p:nvSpPr>
          <p:cNvPr id="325" name="Google Shape;325;p22"/>
          <p:cNvSpPr txBox="1"/>
          <p:nvPr/>
        </p:nvSpPr>
        <p:spPr>
          <a:xfrm>
            <a:off x="1197050" y="803200"/>
            <a:ext cx="7862100" cy="423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A61C00"/>
                </a:solidFill>
              </a:rPr>
              <a:t>Conclusion</a:t>
            </a:r>
            <a:endParaRPr b="1" sz="1300">
              <a:solidFill>
                <a:srgbClr val="A61C00"/>
              </a:solidFill>
            </a:endParaRPr>
          </a:p>
          <a:p>
            <a:pPr indent="0" lvl="0" marL="0" rtl="0" algn="l">
              <a:lnSpc>
                <a:spcPct val="115000"/>
              </a:lnSpc>
              <a:spcBef>
                <a:spcPts val="1200"/>
              </a:spcBef>
              <a:spcAft>
                <a:spcPts val="0"/>
              </a:spcAft>
              <a:buNone/>
            </a:pPr>
            <a:r>
              <a:rPr lang="en" sz="1100"/>
              <a:t>This project has provided valuable insights into the performance of Swiggy restaurants through comprehensive data analysis and visualization. By leveraging Power BI, we were able to explore key business metrics such as delivery times, customer feedback, pricing strategies, and restaurant ratings, ultimately guiding actionable business decisions.</a:t>
            </a:r>
            <a:endParaRPr sz="1100"/>
          </a:p>
          <a:p>
            <a:pPr indent="-298450" lvl="0" marL="457200" rtl="0" algn="l">
              <a:lnSpc>
                <a:spcPct val="115000"/>
              </a:lnSpc>
              <a:spcBef>
                <a:spcPts val="1200"/>
              </a:spcBef>
              <a:spcAft>
                <a:spcPts val="0"/>
              </a:spcAft>
              <a:buSzPts val="1100"/>
              <a:buAutoNum type="arabicPeriod"/>
            </a:pPr>
            <a:r>
              <a:rPr b="1" lang="en" sz="1100"/>
              <a:t>Data-Driven Decisions</a:t>
            </a:r>
            <a:r>
              <a:rPr lang="en" sz="1100"/>
              <a:t>: The analysis revealed key trends, including correlations between price, ratings, and delivery time, which can inform operational and pricing strategies for restaurants.</a:t>
            </a:r>
            <a:endParaRPr sz="1100"/>
          </a:p>
          <a:p>
            <a:pPr indent="-298450" lvl="0" marL="457200" rtl="0" algn="l">
              <a:lnSpc>
                <a:spcPct val="115000"/>
              </a:lnSpc>
              <a:spcBef>
                <a:spcPts val="0"/>
              </a:spcBef>
              <a:spcAft>
                <a:spcPts val="0"/>
              </a:spcAft>
              <a:buSzPts val="1100"/>
              <a:buAutoNum type="arabicPeriod"/>
            </a:pPr>
            <a:r>
              <a:rPr b="1" lang="en" sz="1100"/>
              <a:t>Geographic Insights</a:t>
            </a:r>
            <a:r>
              <a:rPr lang="en" sz="1100"/>
              <a:t>: The geographical mapping identified underserved areas and areas with high restaurant density, providing opportunities for market expansion and resource optimization.</a:t>
            </a:r>
            <a:endParaRPr sz="1100"/>
          </a:p>
          <a:p>
            <a:pPr indent="-298450" lvl="0" marL="457200" rtl="0" algn="l">
              <a:lnSpc>
                <a:spcPct val="115000"/>
              </a:lnSpc>
              <a:spcBef>
                <a:spcPts val="0"/>
              </a:spcBef>
              <a:spcAft>
                <a:spcPts val="0"/>
              </a:spcAft>
              <a:buSzPts val="1100"/>
              <a:buAutoNum type="arabicPeriod"/>
            </a:pPr>
            <a:r>
              <a:rPr b="1" lang="en" sz="1100"/>
              <a:t>Customer Satisfaction</a:t>
            </a:r>
            <a:r>
              <a:rPr lang="en" sz="1100"/>
              <a:t>: Analyzing customer feedback allowed us to pinpoint areas for improvement, such as delivery times and food quality, which directly impact restaurant ratings and customer loyalty.</a:t>
            </a:r>
            <a:endParaRPr sz="1100"/>
          </a:p>
          <a:p>
            <a:pPr indent="-298450" lvl="0" marL="457200" rtl="0" algn="l">
              <a:lnSpc>
                <a:spcPct val="115000"/>
              </a:lnSpc>
              <a:spcBef>
                <a:spcPts val="0"/>
              </a:spcBef>
              <a:spcAft>
                <a:spcPts val="0"/>
              </a:spcAft>
              <a:buSzPts val="1100"/>
              <a:buAutoNum type="arabicPeriod"/>
            </a:pPr>
            <a:r>
              <a:rPr b="1" lang="en" sz="1100"/>
              <a:t>Business Growth</a:t>
            </a:r>
            <a:r>
              <a:rPr lang="en" sz="1100"/>
              <a:t>: The recommendations based on the findings suggest clear paths for business growth, from expanding into new areas to refining marketing and pricing strategies.</a:t>
            </a:r>
            <a:endParaRPr sz="1100"/>
          </a:p>
          <a:p>
            <a:pPr indent="0" lvl="0" marL="0" rtl="0" algn="l">
              <a:lnSpc>
                <a:spcPct val="115000"/>
              </a:lnSpc>
              <a:spcBef>
                <a:spcPts val="1200"/>
              </a:spcBef>
              <a:spcAft>
                <a:spcPts val="0"/>
              </a:spcAft>
              <a:buNone/>
            </a:pPr>
            <a:r>
              <a:rPr lang="en" sz="1100"/>
              <a:t>In conclusion, this project has not only highlighted the potential for improvement within Swiggy’s restaurant network but also demonstrated the power of data visualization in making informed business decisions. These insights can help Swiggy and similar businesses optimize their operations, improve customer experiences, and drive sustainable growth.</a:t>
            </a:r>
            <a:endParaRPr sz="11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82" name="Shape 282"/>
        <p:cNvGrpSpPr/>
        <p:nvPr/>
      </p:nvGrpSpPr>
      <p:grpSpPr>
        <a:xfrm>
          <a:off x="0" y="0"/>
          <a:ext cx="0" cy="0"/>
          <a:chOff x="0" y="0"/>
          <a:chExt cx="0" cy="0"/>
        </a:xfrm>
      </p:grpSpPr>
      <p:sp>
        <p:nvSpPr>
          <p:cNvPr id="283" name="Google Shape;283;p14"/>
          <p:cNvSpPr txBox="1"/>
          <p:nvPr/>
        </p:nvSpPr>
        <p:spPr>
          <a:xfrm>
            <a:off x="1150725" y="602400"/>
            <a:ext cx="7784700" cy="4293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85200C"/>
                </a:solidFill>
                <a:latin typeface="Nunito"/>
                <a:ea typeface="Nunito"/>
                <a:cs typeface="Nunito"/>
                <a:sym typeface="Nunito"/>
              </a:rPr>
              <a:t>1. Top 10 Areas with Most Restaurants</a:t>
            </a:r>
            <a:endParaRPr b="1" sz="1300">
              <a:solidFill>
                <a:srgbClr val="85200C"/>
              </a:solidFill>
              <a:latin typeface="Nunito"/>
              <a:ea typeface="Nunito"/>
              <a:cs typeface="Nunito"/>
              <a:sym typeface="Nunito"/>
            </a:endParaRPr>
          </a:p>
          <a:p>
            <a:pPr indent="0" lvl="0" marL="0" rtl="0" algn="l">
              <a:spcBef>
                <a:spcPts val="0"/>
              </a:spcBef>
              <a:spcAft>
                <a:spcPts val="0"/>
              </a:spcAft>
              <a:buNone/>
            </a:pPr>
            <a:r>
              <a:rPr lang="en" sz="1300">
                <a:solidFill>
                  <a:srgbClr val="0000FF"/>
                </a:solidFill>
                <a:latin typeface="Nunito"/>
                <a:ea typeface="Nunito"/>
                <a:cs typeface="Nunito"/>
                <a:sym typeface="Nunito"/>
              </a:rPr>
              <a:t>Identify The Top 10 Areas With The Highest Number Of Restaurants.</a:t>
            </a:r>
            <a:endParaRPr sz="1300">
              <a:solidFill>
                <a:srgbClr val="0000FF"/>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1.Rohini (257) 2.Chembur(208) 3.Kothrud(149) 4.Andheri East(135) 5.Navrangpura(132)</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6.Indira Nagar(130) 7.Kurla(129) 8.Koramangala(124) 9.Bidhannagar(123) 10.Ashok Nagar(118)</a:t>
            </a:r>
            <a:endParaRPr sz="1300">
              <a:latin typeface="Nunito"/>
              <a:ea typeface="Nunito"/>
              <a:cs typeface="Nunito"/>
              <a:sym typeface="Nunito"/>
            </a:endParaRPr>
          </a:p>
          <a:p>
            <a:pPr indent="-298450" lvl="0" marL="457200" rtl="0" algn="l">
              <a:lnSpc>
                <a:spcPct val="115000"/>
              </a:lnSpc>
              <a:spcBef>
                <a:spcPts val="1200"/>
              </a:spcBef>
              <a:spcAft>
                <a:spcPts val="0"/>
              </a:spcAft>
              <a:buSzPts val="1100"/>
              <a:buChar char="●"/>
            </a:pPr>
            <a:r>
              <a:rPr b="1" lang="en" sz="1100">
                <a:solidFill>
                  <a:srgbClr val="6AA84F"/>
                </a:solidFill>
              </a:rPr>
              <a:t>High-Density Areas</a:t>
            </a:r>
            <a:r>
              <a:rPr lang="en" sz="1100"/>
              <a:t>: The top areas with the most restaurants might represent places with higher demand or popularity.</a:t>
            </a:r>
            <a:endParaRPr sz="1100"/>
          </a:p>
          <a:p>
            <a:pPr indent="-298450" lvl="0" marL="457200" rtl="0" algn="l">
              <a:lnSpc>
                <a:spcPct val="115000"/>
              </a:lnSpc>
              <a:spcBef>
                <a:spcPts val="0"/>
              </a:spcBef>
              <a:spcAft>
                <a:spcPts val="0"/>
              </a:spcAft>
              <a:buSzPts val="1100"/>
              <a:buChar char="●"/>
            </a:pPr>
            <a:r>
              <a:rPr b="1" lang="en" sz="1100">
                <a:solidFill>
                  <a:srgbClr val="6AA84F"/>
                </a:solidFill>
              </a:rPr>
              <a:t>Market Penetration</a:t>
            </a:r>
            <a:r>
              <a:rPr lang="en" sz="1100"/>
              <a:t>: This can also help identify where Swiggy has a strong presence and whether there are untapped areas with fewer restaurants.</a:t>
            </a:r>
            <a:endParaRPr sz="1100"/>
          </a:p>
          <a:p>
            <a:pPr indent="0" lvl="0" marL="0" rtl="0" algn="l">
              <a:lnSpc>
                <a:spcPct val="115000"/>
              </a:lnSpc>
              <a:spcBef>
                <a:spcPts val="1200"/>
              </a:spcBef>
              <a:spcAft>
                <a:spcPts val="0"/>
              </a:spcAft>
              <a:buNone/>
            </a:pPr>
            <a:r>
              <a:rPr lang="en" sz="1100"/>
              <a:t>By gathering this information, you are setting the foundation for understanding where Swiggy’s restaurants are concentrated and how it can inform business decisions, such as optimizing delivery zones or targeting specific areas for promotions.</a:t>
            </a:r>
            <a:endParaRPr sz="1100"/>
          </a:p>
          <a:p>
            <a:pPr indent="0" lvl="0" marL="0" rtl="0" algn="l">
              <a:lnSpc>
                <a:spcPct val="115000"/>
              </a:lnSpc>
              <a:spcBef>
                <a:spcPts val="1200"/>
              </a:spcBef>
              <a:spcAft>
                <a:spcPts val="0"/>
              </a:spcAft>
              <a:buNone/>
            </a:pPr>
            <a:r>
              <a:rPr b="1" lang="en" sz="1300">
                <a:solidFill>
                  <a:srgbClr val="85200C"/>
                </a:solidFill>
                <a:latin typeface="Nunito"/>
                <a:ea typeface="Nunito"/>
                <a:cs typeface="Nunito"/>
                <a:sym typeface="Nunito"/>
              </a:rPr>
              <a:t>2</a:t>
            </a:r>
            <a:r>
              <a:rPr b="1" lang="en" sz="1300">
                <a:solidFill>
                  <a:srgbClr val="85200C"/>
                </a:solidFill>
                <a:latin typeface="Nunito"/>
                <a:ea typeface="Nunito"/>
                <a:cs typeface="Nunito"/>
                <a:sym typeface="Nunito"/>
              </a:rPr>
              <a:t>.Most Popular Food Types Served by Swiggy Restaurants in Each City                                      </a:t>
            </a:r>
            <a:r>
              <a:rPr lang="en" sz="1300">
                <a:solidFill>
                  <a:srgbClr val="0000FF"/>
                </a:solidFill>
                <a:latin typeface="Nunito"/>
                <a:ea typeface="Nunito"/>
                <a:cs typeface="Nunito"/>
                <a:sym typeface="Nunito"/>
              </a:rPr>
              <a:t>Identify The Most Popular Food Types in Each City</a:t>
            </a:r>
            <a:endParaRPr sz="1300">
              <a:solidFill>
                <a:srgbClr val="0000FF"/>
              </a:solidFill>
              <a:latin typeface="Nunito"/>
              <a:ea typeface="Nunito"/>
              <a:cs typeface="Nunito"/>
              <a:sym typeface="Nunito"/>
            </a:endParaRPr>
          </a:p>
          <a:p>
            <a:pPr indent="0" lvl="0" marL="0" rtl="0" algn="l">
              <a:lnSpc>
                <a:spcPct val="115000"/>
              </a:lnSpc>
              <a:spcBef>
                <a:spcPts val="1200"/>
              </a:spcBef>
              <a:spcAft>
                <a:spcPts val="0"/>
              </a:spcAft>
              <a:buNone/>
            </a:pPr>
            <a:r>
              <a:rPr lang="en" sz="1300">
                <a:latin typeface="Nunito"/>
                <a:ea typeface="Nunito"/>
                <a:cs typeface="Nunito"/>
                <a:sym typeface="Nunito"/>
              </a:rPr>
              <a:t>1.Indian 2.Chinese 3.North Indian 4.Fast Food 5.South Indian(All over city)</a:t>
            </a:r>
            <a:endParaRPr sz="1300">
              <a:latin typeface="Nunito"/>
              <a:ea typeface="Nunito"/>
              <a:cs typeface="Nunito"/>
              <a:sym typeface="Nunito"/>
            </a:endParaRPr>
          </a:p>
          <a:p>
            <a:pPr indent="0" lvl="0" marL="0" rtl="0" algn="l">
              <a:spcBef>
                <a:spcPts val="1200"/>
              </a:spcBef>
              <a:spcAft>
                <a:spcPts val="0"/>
              </a:spcAft>
              <a:buNone/>
            </a:pPr>
            <a:r>
              <a:rPr lang="en" sz="1300">
                <a:latin typeface="Nunito"/>
                <a:ea typeface="Nunito"/>
                <a:cs typeface="Nunito"/>
                <a:sym typeface="Nunito"/>
              </a:rPr>
              <a:t>ex:Bangalore 1.South Indian 2.Indian 3.North Indian 4.Chinese 5.Desserts</a:t>
            </a:r>
            <a:endParaRPr sz="1300">
              <a:latin typeface="Nunito"/>
              <a:ea typeface="Nunito"/>
              <a:cs typeface="Nunito"/>
              <a:sym typeface="Nunito"/>
            </a:endParaRPr>
          </a:p>
          <a:p>
            <a:pPr indent="0" lvl="0" marL="0" rtl="0" algn="l">
              <a:spcBef>
                <a:spcPts val="0"/>
              </a:spcBef>
              <a:spcAft>
                <a:spcPts val="0"/>
              </a:spcAft>
              <a:buNone/>
            </a:pPr>
            <a:r>
              <a:t/>
            </a:r>
            <a:endParaRPr sz="1300">
              <a:solidFill>
                <a:srgbClr val="0000FF"/>
              </a:solidFill>
              <a:latin typeface="Nunito"/>
              <a:ea typeface="Nunito"/>
              <a:cs typeface="Nunito"/>
              <a:sym typeface="Nunito"/>
            </a:endParaRPr>
          </a:p>
          <a:p>
            <a:pPr indent="0" lvl="0" marL="0" rtl="0" algn="l">
              <a:spcBef>
                <a:spcPts val="0"/>
              </a:spcBef>
              <a:spcAft>
                <a:spcPts val="0"/>
              </a:spcAft>
              <a:buNone/>
            </a:pPr>
            <a:r>
              <a:t/>
            </a:r>
            <a:endParaRPr sz="1300">
              <a:solidFill>
                <a:srgbClr val="0000FF"/>
              </a:solidFill>
              <a:latin typeface="Nunito"/>
              <a:ea typeface="Nunito"/>
              <a:cs typeface="Nunito"/>
              <a:sym typeface="Nunito"/>
            </a:endParaRPr>
          </a:p>
          <a:p>
            <a:pPr indent="0" lvl="0" marL="0" rtl="0" algn="l">
              <a:spcBef>
                <a:spcPts val="0"/>
              </a:spcBef>
              <a:spcAft>
                <a:spcPts val="0"/>
              </a:spcAft>
              <a:buNone/>
            </a:pPr>
            <a:r>
              <a:t/>
            </a:r>
            <a:endParaRPr b="1" sz="1300">
              <a:solidFill>
                <a:srgbClr val="85200C"/>
              </a:solidFill>
              <a:latin typeface="Nunito"/>
              <a:ea typeface="Nunito"/>
              <a:cs typeface="Nunito"/>
              <a:sym typeface="Nunito"/>
            </a:endParaRPr>
          </a:p>
          <a:p>
            <a:pPr indent="0" lvl="0" marL="0" rtl="0" algn="l">
              <a:spcBef>
                <a:spcPts val="0"/>
              </a:spcBef>
              <a:spcAft>
                <a:spcPts val="0"/>
              </a:spcAft>
              <a:buNone/>
            </a:pPr>
            <a:r>
              <a:t/>
            </a:r>
            <a:endParaRPr b="1" sz="1300">
              <a:solidFill>
                <a:srgbClr val="85200C"/>
              </a:solidFill>
              <a:latin typeface="Nunito"/>
              <a:ea typeface="Nunito"/>
              <a:cs typeface="Nunito"/>
              <a:sym typeface="Nunito"/>
            </a:endParaRPr>
          </a:p>
          <a:p>
            <a:pPr indent="0" lvl="0" marL="0" rtl="0" algn="l">
              <a:spcBef>
                <a:spcPts val="0"/>
              </a:spcBef>
              <a:spcAft>
                <a:spcPts val="0"/>
              </a:spcAft>
              <a:buNone/>
            </a:pPr>
            <a:r>
              <a:t/>
            </a:r>
            <a:endParaRPr b="1" sz="1300">
              <a:solidFill>
                <a:srgbClr val="85200C"/>
              </a:solidFill>
              <a:latin typeface="Nunito"/>
              <a:ea typeface="Nunito"/>
              <a:cs typeface="Nunito"/>
              <a:sym typeface="Nunito"/>
            </a:endParaRPr>
          </a:p>
          <a:p>
            <a:pPr indent="0" lvl="0" marL="0" rtl="0" algn="l">
              <a:spcBef>
                <a:spcPts val="0"/>
              </a:spcBef>
              <a:spcAft>
                <a:spcPts val="0"/>
              </a:spcAft>
              <a:buNone/>
            </a:pPr>
            <a:r>
              <a:t/>
            </a:r>
            <a:endParaRPr b="1" sz="1300">
              <a:solidFill>
                <a:srgbClr val="85200C"/>
              </a:solidFill>
              <a:latin typeface="Nunito"/>
              <a:ea typeface="Nunito"/>
              <a:cs typeface="Nunito"/>
              <a:sym typeface="Nunito"/>
            </a:endParaRPr>
          </a:p>
          <a:p>
            <a:pPr indent="0" lvl="0" marL="0" rtl="0" algn="l">
              <a:spcBef>
                <a:spcPts val="0"/>
              </a:spcBef>
              <a:spcAft>
                <a:spcPts val="0"/>
              </a:spcAft>
              <a:buNone/>
            </a:pPr>
            <a:r>
              <a:t/>
            </a:r>
            <a:endParaRPr sz="1300">
              <a:solidFill>
                <a:srgbClr val="98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87" name="Shape 287"/>
        <p:cNvGrpSpPr/>
        <p:nvPr/>
      </p:nvGrpSpPr>
      <p:grpSpPr>
        <a:xfrm>
          <a:off x="0" y="0"/>
          <a:ext cx="0" cy="0"/>
          <a:chOff x="0" y="0"/>
          <a:chExt cx="0" cy="0"/>
        </a:xfrm>
      </p:grpSpPr>
      <p:sp>
        <p:nvSpPr>
          <p:cNvPr id="288" name="Google Shape;288;p15"/>
          <p:cNvSpPr txBox="1"/>
          <p:nvPr/>
        </p:nvSpPr>
        <p:spPr>
          <a:xfrm>
            <a:off x="1166175" y="803200"/>
            <a:ext cx="7908300" cy="4293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85200C"/>
                </a:solidFill>
                <a:latin typeface="Nunito"/>
                <a:ea typeface="Nunito"/>
                <a:cs typeface="Nunito"/>
                <a:sym typeface="Nunito"/>
              </a:rPr>
              <a:t>3</a:t>
            </a:r>
            <a:r>
              <a:rPr b="1" lang="en" sz="1300">
                <a:solidFill>
                  <a:srgbClr val="85200C"/>
                </a:solidFill>
                <a:latin typeface="Nunito"/>
                <a:ea typeface="Nunito"/>
                <a:cs typeface="Nunito"/>
                <a:sym typeface="Nunito"/>
              </a:rPr>
              <a:t>.</a:t>
            </a:r>
            <a:r>
              <a:rPr b="1" lang="en" sz="1200">
                <a:solidFill>
                  <a:srgbClr val="980000"/>
                </a:solidFill>
              </a:rPr>
              <a:t>Top Rated Swiggy Restaurants (In Percentage)</a:t>
            </a:r>
            <a:endParaRPr b="1" sz="1200">
              <a:solidFill>
                <a:srgbClr val="980000"/>
              </a:solidFill>
            </a:endParaRPr>
          </a:p>
          <a:p>
            <a:pPr indent="0" lvl="0" marL="0" rtl="0" algn="l">
              <a:spcBef>
                <a:spcPts val="0"/>
              </a:spcBef>
              <a:spcAft>
                <a:spcPts val="0"/>
              </a:spcAft>
              <a:buNone/>
            </a:pPr>
            <a:r>
              <a:rPr lang="en" sz="1300">
                <a:solidFill>
                  <a:srgbClr val="0000FF"/>
                </a:solidFill>
                <a:latin typeface="Nunito"/>
                <a:ea typeface="Nunito"/>
                <a:cs typeface="Nunito"/>
                <a:sym typeface="Nunito"/>
              </a:rPr>
              <a:t>Identify The Top Rated and Non Top Rated Restaurants in percentage </a:t>
            </a:r>
            <a:endParaRPr sz="1300">
              <a:solidFill>
                <a:srgbClr val="0000FF"/>
              </a:solidFill>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1.Top rated restaurants = 3.73% (above 4.5%)</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2.Non Top Rated Restaurants = 96.27%</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3.City wise Top Rated Chennai = 5.61%</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4.City wise Low Top Rated Hyderabad = 1.67%</a:t>
            </a:r>
            <a:endParaRPr sz="1200">
              <a:latin typeface="Nunito"/>
              <a:ea typeface="Nunito"/>
              <a:cs typeface="Nunito"/>
              <a:sym typeface="Nunito"/>
            </a:endParaRPr>
          </a:p>
          <a:p>
            <a:pPr indent="0" lvl="0" marL="0" rtl="0" algn="l">
              <a:lnSpc>
                <a:spcPct val="115000"/>
              </a:lnSpc>
              <a:spcBef>
                <a:spcPts val="1200"/>
              </a:spcBef>
              <a:spcAft>
                <a:spcPts val="0"/>
              </a:spcAft>
              <a:buNone/>
            </a:pPr>
            <a:r>
              <a:rPr b="1" lang="en" sz="1300">
                <a:solidFill>
                  <a:srgbClr val="85200C"/>
                </a:solidFill>
                <a:latin typeface="Nunito"/>
                <a:ea typeface="Nunito"/>
                <a:cs typeface="Nunito"/>
                <a:sym typeface="Nunito"/>
              </a:rPr>
              <a:t>4.</a:t>
            </a:r>
            <a:r>
              <a:rPr b="1" lang="en" sz="1200">
                <a:solidFill>
                  <a:srgbClr val="85200C"/>
                </a:solidFill>
              </a:rPr>
              <a:t>Correlation of Factors Affecting Average Rating</a:t>
            </a:r>
            <a:endParaRPr b="1" sz="1200">
              <a:solidFill>
                <a:srgbClr val="85200C"/>
              </a:solidFill>
            </a:endParaRPr>
          </a:p>
          <a:p>
            <a:pPr indent="0" lvl="0" marL="0" rtl="0" algn="l">
              <a:lnSpc>
                <a:spcPct val="115000"/>
              </a:lnSpc>
              <a:spcBef>
                <a:spcPts val="1200"/>
              </a:spcBef>
              <a:spcAft>
                <a:spcPts val="0"/>
              </a:spcAft>
              <a:buNone/>
            </a:pPr>
            <a:r>
              <a:rPr lang="en" sz="1200">
                <a:solidFill>
                  <a:srgbClr val="6AA84F"/>
                </a:solidFill>
                <a:latin typeface="Nunito"/>
                <a:ea typeface="Nunito"/>
                <a:cs typeface="Nunito"/>
                <a:sym typeface="Nunito"/>
              </a:rPr>
              <a:t>Correlation of price and avg rating = 0.11</a:t>
            </a:r>
            <a:endParaRPr sz="1200">
              <a:solidFill>
                <a:srgbClr val="6AA84F"/>
              </a:solidFill>
              <a:latin typeface="Nunito"/>
              <a:ea typeface="Nunito"/>
              <a:cs typeface="Nunito"/>
              <a:sym typeface="Nunito"/>
            </a:endParaRPr>
          </a:p>
          <a:p>
            <a:pPr indent="0" lvl="0" marL="0" rtl="0" algn="l">
              <a:lnSpc>
                <a:spcPct val="115000"/>
              </a:lnSpc>
              <a:spcBef>
                <a:spcPts val="1200"/>
              </a:spcBef>
              <a:spcAft>
                <a:spcPts val="0"/>
              </a:spcAft>
              <a:buNone/>
            </a:pPr>
            <a:r>
              <a:rPr lang="en" sz="1200">
                <a:solidFill>
                  <a:srgbClr val="6AA84F"/>
                </a:solidFill>
                <a:latin typeface="Nunito"/>
                <a:ea typeface="Nunito"/>
                <a:cs typeface="Nunito"/>
                <a:sym typeface="Nunito"/>
              </a:rPr>
              <a:t>Correlation of delivery time and avg rating = -0.15</a:t>
            </a:r>
            <a:endParaRPr sz="1200">
              <a:solidFill>
                <a:srgbClr val="6AA84F"/>
              </a:solidFill>
              <a:latin typeface="Nunito"/>
              <a:ea typeface="Nunito"/>
              <a:cs typeface="Nunito"/>
              <a:sym typeface="Nunito"/>
            </a:endParaRPr>
          </a:p>
          <a:p>
            <a:pPr indent="0" lvl="0" marL="0" rtl="0" algn="l">
              <a:lnSpc>
                <a:spcPct val="115000"/>
              </a:lnSpc>
              <a:spcBef>
                <a:spcPts val="1200"/>
              </a:spcBef>
              <a:spcAft>
                <a:spcPts val="0"/>
              </a:spcAft>
              <a:buNone/>
            </a:pPr>
            <a:r>
              <a:rPr lang="en" sz="1200">
                <a:solidFill>
                  <a:srgbClr val="6AA84F"/>
                </a:solidFill>
                <a:latin typeface="Nunito"/>
                <a:ea typeface="Nunito"/>
                <a:cs typeface="Nunito"/>
                <a:sym typeface="Nunito"/>
              </a:rPr>
              <a:t>Correlation of total ratings and avg rating = 0.16</a:t>
            </a:r>
            <a:endParaRPr sz="1200">
              <a:solidFill>
                <a:srgbClr val="6AA84F"/>
              </a:solidFill>
              <a:latin typeface="Nunito"/>
              <a:ea typeface="Nunito"/>
              <a:cs typeface="Nunito"/>
              <a:sym typeface="Nunito"/>
            </a:endParaRPr>
          </a:p>
          <a:p>
            <a:pPr indent="0" lvl="0" marL="0" rtl="0" algn="l">
              <a:lnSpc>
                <a:spcPct val="115000"/>
              </a:lnSpc>
              <a:spcBef>
                <a:spcPts val="1200"/>
              </a:spcBef>
              <a:spcAft>
                <a:spcPts val="0"/>
              </a:spcAft>
              <a:buNone/>
            </a:pPr>
            <a:r>
              <a:rPr b="1" lang="en" sz="1000"/>
              <a:t>Actionable Business Insights</a:t>
            </a:r>
            <a:r>
              <a:rPr lang="en" sz="1000"/>
              <a:t>: By understanding the correlations, Swiggy can:</a:t>
            </a:r>
            <a:endParaRPr sz="1000"/>
          </a:p>
          <a:p>
            <a:pPr indent="-292100" lvl="0" marL="457200" rtl="0" algn="l">
              <a:lnSpc>
                <a:spcPct val="115000"/>
              </a:lnSpc>
              <a:spcBef>
                <a:spcPts val="1200"/>
              </a:spcBef>
              <a:spcAft>
                <a:spcPts val="0"/>
              </a:spcAft>
              <a:buSzPts val="1000"/>
              <a:buChar char="●"/>
            </a:pPr>
            <a:r>
              <a:rPr b="1" lang="en" sz="1000"/>
              <a:t>Improve Customer Satisfaction</a:t>
            </a:r>
            <a:r>
              <a:rPr lang="en" sz="1000"/>
              <a:t>: If there’s a strong negative correlation between delivery time and average ratings, efforts can be made to reduce delivery times.</a:t>
            </a:r>
            <a:endParaRPr sz="1000"/>
          </a:p>
          <a:p>
            <a:pPr indent="-292100" lvl="0" marL="457200" rtl="0" algn="l">
              <a:lnSpc>
                <a:spcPct val="115000"/>
              </a:lnSpc>
              <a:spcBef>
                <a:spcPts val="0"/>
              </a:spcBef>
              <a:spcAft>
                <a:spcPts val="0"/>
              </a:spcAft>
              <a:buSzPts val="1000"/>
              <a:buChar char="●"/>
            </a:pPr>
            <a:r>
              <a:rPr b="1" lang="en" sz="1000"/>
              <a:t>Optimize Pricing Strategy</a:t>
            </a:r>
            <a:r>
              <a:rPr lang="en" sz="1000"/>
              <a:t>: If a positive correlation between price and rating exists, Swiggy may focus on positioning higher-priced restaurants as premium options.</a:t>
            </a:r>
            <a:endParaRPr sz="1000"/>
          </a:p>
          <a:p>
            <a:pPr indent="-292100" lvl="0" marL="457200" rtl="0" algn="l">
              <a:lnSpc>
                <a:spcPct val="115000"/>
              </a:lnSpc>
              <a:spcBef>
                <a:spcPts val="0"/>
              </a:spcBef>
              <a:spcAft>
                <a:spcPts val="0"/>
              </a:spcAft>
              <a:buSzPts val="1000"/>
              <a:buChar char="●"/>
            </a:pPr>
            <a:r>
              <a:rPr b="1" lang="en" sz="1000"/>
              <a:t>Assess Restaurant Performance</a:t>
            </a:r>
            <a:r>
              <a:rPr lang="en" sz="1000"/>
              <a:t>: Restaurants with lower ratings but higher delivery times or prices can be flagged for improvement.</a:t>
            </a:r>
            <a:endParaRPr sz="1000"/>
          </a:p>
          <a:p>
            <a:pPr indent="0" lvl="0" marL="0" rtl="0" algn="l">
              <a:lnSpc>
                <a:spcPct val="115000"/>
              </a:lnSpc>
              <a:spcBef>
                <a:spcPts val="1200"/>
              </a:spcBef>
              <a:spcAft>
                <a:spcPts val="0"/>
              </a:spcAft>
              <a:buNone/>
            </a:pPr>
            <a:r>
              <a:t/>
            </a:r>
            <a:endParaRPr sz="1300">
              <a:solidFill>
                <a:srgbClr val="6AA84F"/>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rgbClr val="6AA84F"/>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92" name="Shape 292"/>
        <p:cNvGrpSpPr/>
        <p:nvPr/>
      </p:nvGrpSpPr>
      <p:grpSpPr>
        <a:xfrm>
          <a:off x="0" y="0"/>
          <a:ext cx="0" cy="0"/>
          <a:chOff x="0" y="0"/>
          <a:chExt cx="0" cy="0"/>
        </a:xfrm>
      </p:grpSpPr>
      <p:sp>
        <p:nvSpPr>
          <p:cNvPr id="293" name="Google Shape;293;p16"/>
          <p:cNvSpPr txBox="1"/>
          <p:nvPr/>
        </p:nvSpPr>
        <p:spPr>
          <a:xfrm>
            <a:off x="1189325" y="795475"/>
            <a:ext cx="7854300" cy="419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A61C00"/>
                </a:solidFill>
              </a:rPr>
              <a:t>5. Correlation Between Restaurant Price and Average Rating</a:t>
            </a:r>
            <a:endParaRPr b="1" sz="1200">
              <a:solidFill>
                <a:srgbClr val="A61C00"/>
              </a:solidFill>
            </a:endParaRPr>
          </a:p>
          <a:p>
            <a:pPr indent="0" lvl="0" marL="0" rtl="0" algn="l">
              <a:spcBef>
                <a:spcPts val="1200"/>
              </a:spcBef>
              <a:spcAft>
                <a:spcPts val="0"/>
              </a:spcAft>
              <a:buNone/>
            </a:pPr>
            <a:r>
              <a:rPr b="1" lang="en" sz="1200">
                <a:solidFill>
                  <a:srgbClr val="434343"/>
                </a:solidFill>
              </a:rPr>
              <a:t>1. </a:t>
            </a:r>
            <a:r>
              <a:rPr b="1" lang="en" sz="1200">
                <a:solidFill>
                  <a:srgbClr val="434343"/>
                </a:solidFill>
              </a:rPr>
              <a:t>Restaurants with lower prices tend to receive higher ratings (customers give high ratings). </a:t>
            </a:r>
            <a:endParaRPr b="1" sz="1200">
              <a:solidFill>
                <a:srgbClr val="434343"/>
              </a:solidFill>
            </a:endParaRPr>
          </a:p>
          <a:p>
            <a:pPr indent="0" lvl="0" marL="0" rtl="0" algn="l">
              <a:spcBef>
                <a:spcPts val="0"/>
              </a:spcBef>
              <a:spcAft>
                <a:spcPts val="0"/>
              </a:spcAft>
              <a:buNone/>
            </a:pPr>
            <a:r>
              <a:rPr b="1" lang="en" sz="1200">
                <a:solidFill>
                  <a:srgbClr val="434343"/>
                </a:solidFill>
              </a:rPr>
              <a:t>2. Restaurants with medium prices receive medium ratings. </a:t>
            </a:r>
            <a:endParaRPr b="1" sz="1200">
              <a:solidFill>
                <a:srgbClr val="434343"/>
              </a:solidFill>
            </a:endParaRPr>
          </a:p>
          <a:p>
            <a:pPr indent="0" lvl="0" marL="0" rtl="0" algn="l">
              <a:spcBef>
                <a:spcPts val="0"/>
              </a:spcBef>
              <a:spcAft>
                <a:spcPts val="0"/>
              </a:spcAft>
              <a:buNone/>
            </a:pPr>
            <a:r>
              <a:rPr b="1" lang="en" sz="1200">
                <a:solidFill>
                  <a:srgbClr val="434343"/>
                </a:solidFill>
              </a:rPr>
              <a:t>3. However, restaurants with high prices tend to receive lower ratings, and customers are less likely to provide ratings."</a:t>
            </a:r>
            <a:endParaRPr b="1" sz="1200">
              <a:solidFill>
                <a:srgbClr val="434343"/>
              </a:solidFill>
            </a:endParaRPr>
          </a:p>
          <a:p>
            <a:pPr indent="0" lvl="0" marL="0" rtl="0" algn="l">
              <a:spcBef>
                <a:spcPts val="0"/>
              </a:spcBef>
              <a:spcAft>
                <a:spcPts val="0"/>
              </a:spcAft>
              <a:buNone/>
            </a:pPr>
            <a:r>
              <a:t/>
            </a:r>
            <a:endParaRPr b="1" sz="1200">
              <a:solidFill>
                <a:srgbClr val="38761D"/>
              </a:solidFill>
            </a:endParaRPr>
          </a:p>
          <a:p>
            <a:pPr indent="0" lvl="0" marL="0" rtl="0" algn="l">
              <a:spcBef>
                <a:spcPts val="0"/>
              </a:spcBef>
              <a:spcAft>
                <a:spcPts val="0"/>
              </a:spcAft>
              <a:buNone/>
            </a:pPr>
            <a:r>
              <a:t/>
            </a:r>
            <a:endParaRPr b="1" sz="1200">
              <a:solidFill>
                <a:srgbClr val="38761D"/>
              </a:solidFill>
            </a:endParaRPr>
          </a:p>
          <a:p>
            <a:pPr indent="0" lvl="0" marL="0" rtl="0" algn="l">
              <a:spcBef>
                <a:spcPts val="0"/>
              </a:spcBef>
              <a:spcAft>
                <a:spcPts val="0"/>
              </a:spcAft>
              <a:buNone/>
            </a:pPr>
            <a:r>
              <a:rPr b="1" lang="en" sz="1200">
                <a:solidFill>
                  <a:srgbClr val="A61C00"/>
                </a:solidFill>
              </a:rPr>
              <a:t>6. City-wise Restaurant Count</a:t>
            </a:r>
            <a:endParaRPr b="1" sz="1200">
              <a:solidFill>
                <a:srgbClr val="A61C00"/>
              </a:solidFill>
            </a:endParaRPr>
          </a:p>
          <a:p>
            <a:pPr indent="0" lvl="0" marL="0" rtl="0" algn="l">
              <a:spcBef>
                <a:spcPts val="0"/>
              </a:spcBef>
              <a:spcAft>
                <a:spcPts val="0"/>
              </a:spcAft>
              <a:buNone/>
            </a:pPr>
            <a:r>
              <a:t/>
            </a:r>
            <a:endParaRPr b="1" sz="1200">
              <a:solidFill>
                <a:srgbClr val="A61C00"/>
              </a:solidFill>
            </a:endParaRPr>
          </a:p>
          <a:p>
            <a:pPr indent="0" lvl="0" marL="0" rtl="0" algn="l">
              <a:spcBef>
                <a:spcPts val="0"/>
              </a:spcBef>
              <a:spcAft>
                <a:spcPts val="0"/>
              </a:spcAft>
              <a:buNone/>
            </a:pPr>
            <a:r>
              <a:rPr b="1" lang="en" sz="1200">
                <a:solidFill>
                  <a:srgbClr val="666666"/>
                </a:solidFill>
              </a:rPr>
              <a:t>1. </a:t>
            </a:r>
            <a:r>
              <a:rPr b="1" lang="en" sz="1200">
                <a:solidFill>
                  <a:srgbClr val="666666"/>
                </a:solidFill>
              </a:rPr>
              <a:t>Ahmedabad - 717</a:t>
            </a:r>
            <a:endParaRPr b="1" sz="1200">
              <a:solidFill>
                <a:srgbClr val="666666"/>
              </a:solidFill>
            </a:endParaRPr>
          </a:p>
          <a:p>
            <a:pPr indent="0" lvl="0" marL="0" rtl="0" algn="l">
              <a:spcBef>
                <a:spcPts val="0"/>
              </a:spcBef>
              <a:spcAft>
                <a:spcPts val="0"/>
              </a:spcAft>
              <a:buNone/>
            </a:pPr>
            <a:r>
              <a:rPr b="1" lang="en" sz="1200">
                <a:solidFill>
                  <a:srgbClr val="666666"/>
                </a:solidFill>
              </a:rPr>
              <a:t>2. Bangalore - 946</a:t>
            </a:r>
            <a:endParaRPr b="1" sz="1200">
              <a:solidFill>
                <a:srgbClr val="666666"/>
              </a:solidFill>
            </a:endParaRPr>
          </a:p>
          <a:p>
            <a:pPr indent="0" lvl="0" marL="0" rtl="0" algn="l">
              <a:spcBef>
                <a:spcPts val="0"/>
              </a:spcBef>
              <a:spcAft>
                <a:spcPts val="0"/>
              </a:spcAft>
              <a:buNone/>
            </a:pPr>
            <a:r>
              <a:rPr b="1" lang="en" sz="1200">
                <a:solidFill>
                  <a:srgbClr val="666666"/>
                </a:solidFill>
              </a:rPr>
              <a:t>3. Chennai - 1106</a:t>
            </a:r>
            <a:endParaRPr b="1" sz="1200">
              <a:solidFill>
                <a:srgbClr val="666666"/>
              </a:solidFill>
            </a:endParaRPr>
          </a:p>
          <a:p>
            <a:pPr indent="0" lvl="0" marL="0" rtl="0" algn="l">
              <a:spcBef>
                <a:spcPts val="0"/>
              </a:spcBef>
              <a:spcAft>
                <a:spcPts val="0"/>
              </a:spcAft>
              <a:buNone/>
            </a:pPr>
            <a:r>
              <a:rPr b="1" lang="en" sz="1200">
                <a:solidFill>
                  <a:srgbClr val="666666"/>
                </a:solidFill>
              </a:rPr>
              <a:t>4. Delhi - 611</a:t>
            </a:r>
            <a:endParaRPr b="1" sz="1200">
              <a:solidFill>
                <a:srgbClr val="666666"/>
              </a:solidFill>
            </a:endParaRPr>
          </a:p>
          <a:p>
            <a:pPr indent="0" lvl="0" marL="0" rtl="0" algn="l">
              <a:spcBef>
                <a:spcPts val="0"/>
              </a:spcBef>
              <a:spcAft>
                <a:spcPts val="0"/>
              </a:spcAft>
              <a:buNone/>
            </a:pPr>
            <a:r>
              <a:rPr b="1" lang="en" sz="1200">
                <a:solidFill>
                  <a:srgbClr val="666666"/>
                </a:solidFill>
              </a:rPr>
              <a:t>5. </a:t>
            </a:r>
            <a:r>
              <a:rPr b="1" lang="en" sz="1200">
                <a:solidFill>
                  <a:srgbClr val="666666"/>
                </a:solidFill>
              </a:rPr>
              <a:t>Hyderabad</a:t>
            </a:r>
            <a:r>
              <a:rPr b="1" lang="en" sz="1200">
                <a:solidFill>
                  <a:srgbClr val="666666"/>
                </a:solidFill>
              </a:rPr>
              <a:t> - 1075</a:t>
            </a:r>
            <a:endParaRPr b="1" sz="1200">
              <a:solidFill>
                <a:srgbClr val="666666"/>
              </a:solidFill>
            </a:endParaRPr>
          </a:p>
          <a:p>
            <a:pPr indent="0" lvl="0" marL="0" rtl="0" algn="l">
              <a:spcBef>
                <a:spcPts val="0"/>
              </a:spcBef>
              <a:spcAft>
                <a:spcPts val="0"/>
              </a:spcAft>
              <a:buNone/>
            </a:pPr>
            <a:r>
              <a:rPr b="1" lang="en" sz="1200">
                <a:solidFill>
                  <a:srgbClr val="666666"/>
                </a:solidFill>
              </a:rPr>
              <a:t>6. </a:t>
            </a:r>
            <a:r>
              <a:rPr b="1" lang="en" sz="1200">
                <a:solidFill>
                  <a:srgbClr val="666666"/>
                </a:solidFill>
              </a:rPr>
              <a:t>Kolkata</a:t>
            </a:r>
            <a:r>
              <a:rPr b="1" lang="en" sz="1200">
                <a:solidFill>
                  <a:srgbClr val="666666"/>
                </a:solidFill>
              </a:rPr>
              <a:t> - 1346</a:t>
            </a:r>
            <a:endParaRPr b="1" sz="1200">
              <a:solidFill>
                <a:srgbClr val="666666"/>
              </a:solidFill>
            </a:endParaRPr>
          </a:p>
          <a:p>
            <a:pPr indent="0" lvl="0" marL="0" rtl="0" algn="l">
              <a:spcBef>
                <a:spcPts val="0"/>
              </a:spcBef>
              <a:spcAft>
                <a:spcPts val="0"/>
              </a:spcAft>
              <a:buNone/>
            </a:pPr>
            <a:r>
              <a:rPr b="1" lang="en" sz="1200">
                <a:solidFill>
                  <a:srgbClr val="666666"/>
                </a:solidFill>
              </a:rPr>
              <a:t>7. Mumbai - 1277</a:t>
            </a:r>
            <a:endParaRPr b="1" sz="1200">
              <a:solidFill>
                <a:srgbClr val="666666"/>
              </a:solidFill>
            </a:endParaRPr>
          </a:p>
          <a:p>
            <a:pPr indent="0" lvl="0" marL="0" rtl="0" algn="l">
              <a:spcBef>
                <a:spcPts val="0"/>
              </a:spcBef>
              <a:spcAft>
                <a:spcPts val="0"/>
              </a:spcAft>
              <a:buNone/>
            </a:pPr>
            <a:r>
              <a:rPr b="1" lang="en" sz="1200">
                <a:solidFill>
                  <a:srgbClr val="666666"/>
                </a:solidFill>
              </a:rPr>
              <a:t>8. Pune - 1090</a:t>
            </a:r>
            <a:endParaRPr b="1" sz="1200">
              <a:solidFill>
                <a:srgbClr val="666666"/>
              </a:solidFill>
            </a:endParaRPr>
          </a:p>
          <a:p>
            <a:pPr indent="0" lvl="0" marL="0" rtl="0" algn="l">
              <a:spcBef>
                <a:spcPts val="0"/>
              </a:spcBef>
              <a:spcAft>
                <a:spcPts val="0"/>
              </a:spcAft>
              <a:buNone/>
            </a:pPr>
            <a:r>
              <a:rPr b="1" lang="en" sz="1200">
                <a:solidFill>
                  <a:srgbClr val="666666"/>
                </a:solidFill>
              </a:rPr>
              <a:t>9. Surat - 512</a:t>
            </a:r>
            <a:endParaRPr b="1" sz="1200">
              <a:solidFill>
                <a:srgbClr val="666666"/>
              </a:solidFill>
            </a:endParaRPr>
          </a:p>
          <a:p>
            <a:pPr indent="0" lvl="0" marL="0" rtl="0" algn="l">
              <a:lnSpc>
                <a:spcPct val="115000"/>
              </a:lnSpc>
              <a:spcBef>
                <a:spcPts val="1200"/>
              </a:spcBef>
              <a:spcAft>
                <a:spcPts val="0"/>
              </a:spcAft>
              <a:buNone/>
            </a:pPr>
            <a:r>
              <a:t/>
            </a:r>
            <a:endParaRPr b="1" sz="1200">
              <a:solidFill>
                <a:srgbClr val="A61C00"/>
              </a:solidFill>
            </a:endParaRPr>
          </a:p>
          <a:p>
            <a:pPr indent="0" lvl="0" marL="0" rtl="0" algn="l">
              <a:lnSpc>
                <a:spcPct val="115000"/>
              </a:lnSpc>
              <a:spcBef>
                <a:spcPts val="1200"/>
              </a:spcBef>
              <a:spcAft>
                <a:spcPts val="0"/>
              </a:spcAft>
              <a:buNone/>
            </a:pPr>
            <a:r>
              <a:t/>
            </a:r>
            <a:endParaRPr b="1" sz="1200">
              <a:solidFill>
                <a:srgbClr val="A61C00"/>
              </a:solidFill>
            </a:endParaRPr>
          </a:p>
          <a:p>
            <a:pPr indent="0" lvl="0" marL="0" rtl="0" algn="l">
              <a:lnSpc>
                <a:spcPct val="115000"/>
              </a:lnSpc>
              <a:spcBef>
                <a:spcPts val="1200"/>
              </a:spcBef>
              <a:spcAft>
                <a:spcPts val="0"/>
              </a:spcAft>
              <a:buNone/>
            </a:pPr>
            <a:r>
              <a:t/>
            </a:r>
            <a:endParaRPr b="1" sz="1200">
              <a:solidFill>
                <a:srgbClr val="A61C00"/>
              </a:solidFill>
            </a:endParaRPr>
          </a:p>
          <a:p>
            <a:pPr indent="0" lvl="0" marL="0" rtl="0" algn="l">
              <a:spcBef>
                <a:spcPts val="1200"/>
              </a:spcBef>
              <a:spcAft>
                <a:spcPts val="0"/>
              </a:spcAft>
              <a:buNone/>
            </a:pPr>
            <a:r>
              <a:t/>
            </a:r>
            <a:endParaRPr b="1" sz="1200">
              <a:solidFill>
                <a:srgbClr val="A61C00"/>
              </a:solidFill>
            </a:endParaRPr>
          </a:p>
          <a:p>
            <a:pPr indent="0" lvl="0" marL="0" rtl="0" algn="l">
              <a:spcBef>
                <a:spcPts val="0"/>
              </a:spcBef>
              <a:spcAft>
                <a:spcPts val="0"/>
              </a:spcAft>
              <a:buNone/>
            </a:pPr>
            <a:r>
              <a:t/>
            </a:r>
            <a:endParaRPr b="1" sz="120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297" name="Shape 297"/>
        <p:cNvGrpSpPr/>
        <p:nvPr/>
      </p:nvGrpSpPr>
      <p:grpSpPr>
        <a:xfrm>
          <a:off x="0" y="0"/>
          <a:ext cx="0" cy="0"/>
          <a:chOff x="0" y="0"/>
          <a:chExt cx="0" cy="0"/>
        </a:xfrm>
      </p:grpSpPr>
      <p:sp>
        <p:nvSpPr>
          <p:cNvPr id="298" name="Google Shape;298;p17"/>
          <p:cNvSpPr txBox="1"/>
          <p:nvPr/>
        </p:nvSpPr>
        <p:spPr>
          <a:xfrm>
            <a:off x="1498250" y="826350"/>
            <a:ext cx="444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99" name="Google Shape;299;p17"/>
          <p:cNvSpPr txBox="1"/>
          <p:nvPr/>
        </p:nvSpPr>
        <p:spPr>
          <a:xfrm>
            <a:off x="1173900" y="826350"/>
            <a:ext cx="7861800" cy="4201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A61C00"/>
                </a:solidFill>
              </a:rPr>
              <a:t>7. Price Analysis</a:t>
            </a:r>
            <a:endParaRPr b="1" sz="1200">
              <a:solidFill>
                <a:srgbClr val="A61C00"/>
              </a:solidFill>
            </a:endParaRPr>
          </a:p>
          <a:p>
            <a:pPr indent="0" lvl="0" marL="0" rtl="0" algn="l">
              <a:lnSpc>
                <a:spcPct val="115000"/>
              </a:lnSpc>
              <a:spcBef>
                <a:spcPts val="1200"/>
              </a:spcBef>
              <a:spcAft>
                <a:spcPts val="0"/>
              </a:spcAft>
              <a:buNone/>
            </a:pPr>
            <a:r>
              <a:rPr lang="en" sz="1200">
                <a:solidFill>
                  <a:srgbClr val="0000FF"/>
                </a:solidFill>
              </a:rPr>
              <a:t>Lower price 0 to 500 and medium price 501 to 1000 occupied more restaurants, high price low restaurants.</a:t>
            </a:r>
            <a:endParaRPr sz="1200">
              <a:solidFill>
                <a:srgbClr val="0000FF"/>
              </a:solidFill>
            </a:endParaRPr>
          </a:p>
          <a:p>
            <a:pPr indent="0" lvl="0" marL="0" rtl="0" algn="l">
              <a:lnSpc>
                <a:spcPct val="115000"/>
              </a:lnSpc>
              <a:spcBef>
                <a:spcPts val="1200"/>
              </a:spcBef>
              <a:spcAft>
                <a:spcPts val="0"/>
              </a:spcAft>
              <a:buNone/>
            </a:pPr>
            <a:r>
              <a:rPr b="1" lang="en" sz="1100"/>
              <a:t>General Price Distribution</a:t>
            </a:r>
            <a:r>
              <a:rPr lang="en" sz="1100"/>
              <a:t>:</a:t>
            </a:r>
            <a:endParaRPr sz="1100"/>
          </a:p>
          <a:p>
            <a:pPr indent="-298450" lvl="0" marL="457200" rtl="0" algn="l">
              <a:lnSpc>
                <a:spcPct val="115000"/>
              </a:lnSpc>
              <a:spcBef>
                <a:spcPts val="1200"/>
              </a:spcBef>
              <a:spcAft>
                <a:spcPts val="0"/>
              </a:spcAft>
              <a:buSzPts val="1100"/>
              <a:buChar char="●"/>
            </a:pPr>
            <a:r>
              <a:rPr lang="en" sz="1100"/>
              <a:t>For example, if most restaurants fall within a low or medium price range, businesses could focus on offering affordable options for the majority of customers.</a:t>
            </a:r>
            <a:endParaRPr sz="1100"/>
          </a:p>
          <a:p>
            <a:pPr indent="-298450" lvl="0" marL="457200" rtl="0" algn="l">
              <a:lnSpc>
                <a:spcPct val="115000"/>
              </a:lnSpc>
              <a:spcBef>
                <a:spcPts val="0"/>
              </a:spcBef>
              <a:spcAft>
                <a:spcPts val="0"/>
              </a:spcAft>
              <a:buSzPts val="1100"/>
              <a:buChar char="●"/>
            </a:pPr>
            <a:r>
              <a:rPr lang="en" sz="1100"/>
              <a:t>If high-priced restaurants are less frequent, there might be an untapped market opportunity to introduce premium options.</a:t>
            </a:r>
            <a:endParaRPr sz="1100"/>
          </a:p>
          <a:p>
            <a:pPr indent="0" lvl="0" marL="0" rtl="0" algn="l">
              <a:lnSpc>
                <a:spcPct val="115000"/>
              </a:lnSpc>
              <a:spcBef>
                <a:spcPts val="1400"/>
              </a:spcBef>
              <a:spcAft>
                <a:spcPts val="0"/>
              </a:spcAft>
              <a:buNone/>
            </a:pPr>
            <a:r>
              <a:rPr b="1" lang="en" sz="1300"/>
              <a:t>Actionable Business Recommendations</a:t>
            </a:r>
            <a:endParaRPr b="1" sz="1300"/>
          </a:p>
          <a:p>
            <a:pPr indent="0" lvl="0" marL="0" rtl="0" algn="l">
              <a:lnSpc>
                <a:spcPct val="115000"/>
              </a:lnSpc>
              <a:spcBef>
                <a:spcPts val="1200"/>
              </a:spcBef>
              <a:spcAft>
                <a:spcPts val="0"/>
              </a:spcAft>
              <a:buNone/>
            </a:pPr>
            <a:r>
              <a:rPr lang="en" sz="1100"/>
              <a:t>Based on your analysis, you might suggest the following:</a:t>
            </a:r>
            <a:endParaRPr sz="1100"/>
          </a:p>
          <a:p>
            <a:pPr indent="-298450" lvl="0" marL="457200" rtl="0" algn="l">
              <a:lnSpc>
                <a:spcPct val="115000"/>
              </a:lnSpc>
              <a:spcBef>
                <a:spcPts val="1200"/>
              </a:spcBef>
              <a:spcAft>
                <a:spcPts val="0"/>
              </a:spcAft>
              <a:buSzPts val="1100"/>
              <a:buChar char="●"/>
            </a:pPr>
            <a:r>
              <a:rPr b="1" lang="en" sz="1100"/>
              <a:t>Focus on Popular Price Ranges</a:t>
            </a:r>
            <a:r>
              <a:rPr lang="en" sz="1100"/>
              <a:t>: If medium-priced restaurants dominate the market, Swiggy could focus more on expanding this category, offering discounts, or creating promotional offers.</a:t>
            </a:r>
            <a:endParaRPr sz="1100"/>
          </a:p>
          <a:p>
            <a:pPr indent="-298450" lvl="0" marL="457200" rtl="0" algn="l">
              <a:lnSpc>
                <a:spcPct val="115000"/>
              </a:lnSpc>
              <a:spcBef>
                <a:spcPts val="0"/>
              </a:spcBef>
              <a:spcAft>
                <a:spcPts val="0"/>
              </a:spcAft>
              <a:buSzPts val="1100"/>
              <a:buChar char="●"/>
            </a:pPr>
            <a:r>
              <a:rPr b="1" lang="en" sz="1100"/>
              <a:t>Premium Market Exploration</a:t>
            </a:r>
            <a:r>
              <a:rPr lang="en" sz="1100"/>
              <a:t>: If there is a noticeable gap in the high-price range, there might be an opportunity to introduce more premium or luxury restaurant options to attract wealthier customers.</a:t>
            </a:r>
            <a:endParaRPr sz="1100"/>
          </a:p>
          <a:p>
            <a:pPr indent="-298450" lvl="0" marL="457200" rtl="0" algn="l">
              <a:lnSpc>
                <a:spcPct val="115000"/>
              </a:lnSpc>
              <a:spcBef>
                <a:spcPts val="0"/>
              </a:spcBef>
              <a:spcAft>
                <a:spcPts val="0"/>
              </a:spcAft>
              <a:buSzPts val="1100"/>
              <a:buChar char="●"/>
            </a:pPr>
            <a:r>
              <a:rPr b="1" lang="en" sz="1100"/>
              <a:t>Dynamic Pricing</a:t>
            </a:r>
            <a:r>
              <a:rPr lang="en" sz="1100"/>
              <a:t>: Swiggy could implement dynamic pricing strategies where delivery time, restaurant ratings, and order size can impact the price offering.</a:t>
            </a:r>
            <a:endParaRPr sz="1100"/>
          </a:p>
          <a:p>
            <a:pPr indent="0" lvl="0" marL="45720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0"/>
              </a:spcAft>
              <a:buNone/>
            </a:pPr>
            <a:r>
              <a:t/>
            </a:r>
            <a:endParaRPr sz="12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03" name="Shape 303"/>
        <p:cNvGrpSpPr/>
        <p:nvPr/>
      </p:nvGrpSpPr>
      <p:grpSpPr>
        <a:xfrm>
          <a:off x="0" y="0"/>
          <a:ext cx="0" cy="0"/>
          <a:chOff x="0" y="0"/>
          <a:chExt cx="0" cy="0"/>
        </a:xfrm>
      </p:grpSpPr>
      <p:sp>
        <p:nvSpPr>
          <p:cNvPr id="304" name="Google Shape;304;p18"/>
          <p:cNvSpPr txBox="1"/>
          <p:nvPr/>
        </p:nvSpPr>
        <p:spPr>
          <a:xfrm>
            <a:off x="1170450" y="791050"/>
            <a:ext cx="7886400" cy="4189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A61C00"/>
                </a:solidFill>
                <a:latin typeface="Nunito"/>
                <a:ea typeface="Nunito"/>
                <a:cs typeface="Nunito"/>
                <a:sym typeface="Nunito"/>
              </a:rPr>
              <a:t>8.</a:t>
            </a:r>
            <a:r>
              <a:rPr b="1" lang="en" sz="1200">
                <a:solidFill>
                  <a:srgbClr val="A61C00"/>
                </a:solidFill>
              </a:rPr>
              <a:t>Delivery Time Analys</a:t>
            </a:r>
            <a:r>
              <a:rPr b="1" lang="en" sz="1200">
                <a:solidFill>
                  <a:srgbClr val="A61C00"/>
                </a:solidFill>
              </a:rPr>
              <a:t>is</a:t>
            </a:r>
            <a:endParaRPr b="1" sz="1200">
              <a:solidFill>
                <a:srgbClr val="A61C00"/>
              </a:solidFill>
            </a:endParaRPr>
          </a:p>
          <a:p>
            <a:pPr indent="0" lvl="0" marL="0" rtl="0" algn="l">
              <a:lnSpc>
                <a:spcPct val="115000"/>
              </a:lnSpc>
              <a:spcBef>
                <a:spcPts val="1200"/>
              </a:spcBef>
              <a:spcAft>
                <a:spcPts val="0"/>
              </a:spcAft>
              <a:buNone/>
            </a:pPr>
            <a:r>
              <a:rPr b="1" lang="en" sz="1100"/>
              <a:t>Fast Delivery</a:t>
            </a:r>
            <a:r>
              <a:rPr lang="en" sz="1100"/>
              <a:t>: Less than 30 minutes,</a:t>
            </a:r>
            <a:r>
              <a:rPr b="1" lang="en" sz="1100"/>
              <a:t>Average Delivery</a:t>
            </a:r>
            <a:r>
              <a:rPr lang="en" sz="1100"/>
              <a:t>: 30 to 60 minutes,</a:t>
            </a:r>
            <a:r>
              <a:rPr b="1" lang="en" sz="1100"/>
              <a:t>Slow Delivery</a:t>
            </a:r>
            <a:r>
              <a:rPr lang="en" sz="1100"/>
              <a:t>: More than 60 minutes.</a:t>
            </a:r>
            <a:endParaRPr sz="1100"/>
          </a:p>
          <a:p>
            <a:pPr indent="0" lvl="0" marL="0" rtl="0" algn="l">
              <a:lnSpc>
                <a:spcPct val="115000"/>
              </a:lnSpc>
              <a:spcBef>
                <a:spcPts val="1200"/>
              </a:spcBef>
              <a:spcAft>
                <a:spcPts val="0"/>
              </a:spcAft>
              <a:buNone/>
            </a:pPr>
            <a:r>
              <a:rPr b="1" lang="en" sz="1100"/>
              <a:t>Optimize Delivery Operations in Slow Areas</a:t>
            </a:r>
            <a:r>
              <a:rPr lang="en" sz="1100"/>
              <a:t>:</a:t>
            </a:r>
            <a:endParaRPr sz="1100"/>
          </a:p>
          <a:p>
            <a:pPr indent="-298450" lvl="0" marL="457200" rtl="0" algn="l">
              <a:lnSpc>
                <a:spcPct val="115000"/>
              </a:lnSpc>
              <a:spcBef>
                <a:spcPts val="1200"/>
              </a:spcBef>
              <a:spcAft>
                <a:spcPts val="0"/>
              </a:spcAft>
              <a:buSzPts val="1100"/>
              <a:buChar char="●"/>
            </a:pPr>
            <a:r>
              <a:rPr b="1" lang="en" sz="1100"/>
              <a:t>Insight</a:t>
            </a:r>
            <a:r>
              <a:rPr lang="en" sz="1100"/>
              <a:t>: If certain areas consistently show longer delivery times, the business can focus on improving logistical operations in these areas.</a:t>
            </a:r>
            <a:endParaRPr sz="1100"/>
          </a:p>
          <a:p>
            <a:pPr indent="-298450" lvl="0" marL="457200" rtl="0" algn="l">
              <a:lnSpc>
                <a:spcPct val="115000"/>
              </a:lnSpc>
              <a:spcBef>
                <a:spcPts val="0"/>
              </a:spcBef>
              <a:spcAft>
                <a:spcPts val="0"/>
              </a:spcAft>
              <a:buSzPts val="1100"/>
              <a:buChar char="●"/>
            </a:pPr>
            <a:r>
              <a:rPr b="1" lang="en" sz="1100"/>
              <a:t>Recommendation</a:t>
            </a:r>
            <a:r>
              <a:rPr lang="en" sz="1100"/>
              <a:t>:</a:t>
            </a:r>
            <a:endParaRPr sz="1100"/>
          </a:p>
          <a:p>
            <a:pPr indent="-298450" lvl="1" marL="914400" rtl="0" algn="l">
              <a:lnSpc>
                <a:spcPct val="115000"/>
              </a:lnSpc>
              <a:spcBef>
                <a:spcPts val="0"/>
              </a:spcBef>
              <a:spcAft>
                <a:spcPts val="0"/>
              </a:spcAft>
              <a:buSzPts val="1100"/>
              <a:buChar char="○"/>
            </a:pPr>
            <a:r>
              <a:rPr b="1" lang="en" sz="1100"/>
              <a:t>Staff Reallocation</a:t>
            </a:r>
            <a:r>
              <a:rPr lang="en" sz="1100"/>
              <a:t>: Consider adjusting the number of delivery personnel in certain areas or during peak hours to improve delivery times.</a:t>
            </a:r>
            <a:endParaRPr sz="1100"/>
          </a:p>
          <a:p>
            <a:pPr indent="-298450" lvl="1" marL="914400" rtl="0" algn="l">
              <a:lnSpc>
                <a:spcPct val="115000"/>
              </a:lnSpc>
              <a:spcBef>
                <a:spcPts val="0"/>
              </a:spcBef>
              <a:spcAft>
                <a:spcPts val="0"/>
              </a:spcAft>
              <a:buSzPts val="1100"/>
              <a:buChar char="○"/>
            </a:pPr>
            <a:r>
              <a:rPr b="1" lang="en" sz="1100"/>
              <a:t>Partnerships with Delivery Services</a:t>
            </a:r>
            <a:r>
              <a:rPr lang="en" sz="1100"/>
              <a:t>: Explore partnering with external delivery services that have better infrastructure or coverage in slow areas.</a:t>
            </a:r>
            <a:endParaRPr sz="1100"/>
          </a:p>
          <a:p>
            <a:pPr indent="0" lvl="0" marL="0" rtl="0" algn="l">
              <a:lnSpc>
                <a:spcPct val="115000"/>
              </a:lnSpc>
              <a:spcBef>
                <a:spcPts val="1200"/>
              </a:spcBef>
              <a:spcAft>
                <a:spcPts val="0"/>
              </a:spcAft>
              <a:buNone/>
            </a:pPr>
            <a:r>
              <a:rPr b="1" lang="en" sz="1100"/>
              <a:t>               Insight</a:t>
            </a:r>
            <a:r>
              <a:rPr lang="en" sz="1100"/>
              <a:t>: If certain types of food or restaurants consistently have longer delivery times, investigate if the type of food offered or the restaurant's location is contributing to this.</a:t>
            </a:r>
            <a:endParaRPr b="1" sz="1100"/>
          </a:p>
          <a:p>
            <a:pPr indent="-298450" lvl="0" marL="457200" rtl="0" algn="l">
              <a:spcBef>
                <a:spcPts val="1200"/>
              </a:spcBef>
              <a:spcAft>
                <a:spcPts val="0"/>
              </a:spcAft>
              <a:buSzPts val="1100"/>
              <a:buChar char="●"/>
            </a:pPr>
            <a:r>
              <a:rPr b="1" lang="en" sz="1100"/>
              <a:t>Insight</a:t>
            </a:r>
            <a:r>
              <a:rPr lang="en" sz="1100"/>
              <a:t>: If delivery times are long due to traffic congestion or other infrastructure limitations in a specific area, there might be opportunities for long-term improvements.</a:t>
            </a:r>
            <a:endParaRPr sz="1100"/>
          </a:p>
          <a:p>
            <a:pPr indent="0" lvl="0" marL="0" rtl="0" algn="l">
              <a:spcBef>
                <a:spcPts val="0"/>
              </a:spcBef>
              <a:spcAft>
                <a:spcPts val="0"/>
              </a:spcAft>
              <a:buNone/>
            </a:pPr>
            <a:r>
              <a:rPr b="1" lang="en" sz="1100"/>
              <a:t>Recommendation</a:t>
            </a:r>
            <a:r>
              <a:rPr lang="en" sz="1100"/>
              <a:t>:</a:t>
            </a:r>
            <a:endParaRPr sz="1100"/>
          </a:p>
          <a:p>
            <a:pPr indent="-298450" lvl="0" marL="457200" rtl="0" algn="l">
              <a:lnSpc>
                <a:spcPct val="115000"/>
              </a:lnSpc>
              <a:spcBef>
                <a:spcPts val="1200"/>
              </a:spcBef>
              <a:spcAft>
                <a:spcPts val="0"/>
              </a:spcAft>
              <a:buSzPts val="1100"/>
              <a:buChar char="●"/>
            </a:pPr>
            <a:r>
              <a:rPr b="1" lang="en" sz="1100"/>
              <a:t>Invest in Infrastructure</a:t>
            </a:r>
            <a:r>
              <a:rPr lang="en" sz="1100"/>
              <a:t>: Collaborate with local governments or private partners to help improve traffic patterns or delivery lanes for faster service.</a:t>
            </a:r>
            <a:endParaRPr sz="11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08" name="Shape 308"/>
        <p:cNvGrpSpPr/>
        <p:nvPr/>
      </p:nvGrpSpPr>
      <p:grpSpPr>
        <a:xfrm>
          <a:off x="0" y="0"/>
          <a:ext cx="0" cy="0"/>
          <a:chOff x="0" y="0"/>
          <a:chExt cx="0" cy="0"/>
        </a:xfrm>
      </p:grpSpPr>
      <p:sp>
        <p:nvSpPr>
          <p:cNvPr id="309" name="Google Shape;309;p19"/>
          <p:cNvSpPr txBox="1"/>
          <p:nvPr/>
        </p:nvSpPr>
        <p:spPr>
          <a:xfrm>
            <a:off x="1258850" y="818625"/>
            <a:ext cx="7807800" cy="4232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A61C00"/>
                </a:solidFill>
                <a:latin typeface="Nunito"/>
                <a:ea typeface="Nunito"/>
                <a:cs typeface="Nunito"/>
                <a:sym typeface="Nunito"/>
              </a:rPr>
              <a:t>9. </a:t>
            </a:r>
            <a:r>
              <a:rPr b="1" lang="en" sz="1200">
                <a:solidFill>
                  <a:srgbClr val="A61C00"/>
                </a:solidFill>
              </a:rPr>
              <a:t>Cuisine Analysis</a:t>
            </a:r>
            <a:endParaRPr b="1" sz="1200">
              <a:solidFill>
                <a:srgbClr val="A61C00"/>
              </a:solidFill>
            </a:endParaRPr>
          </a:p>
          <a:p>
            <a:pPr indent="0" lvl="0" marL="0" rtl="0" algn="l">
              <a:spcBef>
                <a:spcPts val="0"/>
              </a:spcBef>
              <a:spcAft>
                <a:spcPts val="0"/>
              </a:spcAft>
              <a:buNone/>
            </a:pPr>
            <a:r>
              <a:rPr b="1" lang="en" sz="1100"/>
              <a:t>Optimize Menu</a:t>
            </a:r>
            <a:r>
              <a:rPr lang="en" sz="1100"/>
              <a:t>: Focus on popular cuisines and add more items from high-demand food types.</a:t>
            </a:r>
            <a:endParaRPr sz="1100"/>
          </a:p>
          <a:p>
            <a:pPr indent="0" lvl="0" marL="0" rtl="0" algn="l">
              <a:spcBef>
                <a:spcPts val="0"/>
              </a:spcBef>
              <a:spcAft>
                <a:spcPts val="0"/>
              </a:spcAft>
              <a:buNone/>
            </a:pPr>
            <a:r>
              <a:rPr b="1" lang="en" sz="1100"/>
              <a:t>Targeted Marketing</a:t>
            </a:r>
            <a:r>
              <a:rPr lang="en" sz="1100"/>
              <a:t>: Run local marketing campaigns based on geographic cuisine preferences.</a:t>
            </a:r>
            <a:endParaRPr sz="1100"/>
          </a:p>
          <a:p>
            <a:pPr indent="0" lvl="0" marL="0" rtl="0" algn="l">
              <a:spcBef>
                <a:spcPts val="0"/>
              </a:spcBef>
              <a:spcAft>
                <a:spcPts val="0"/>
              </a:spcAft>
              <a:buNone/>
            </a:pPr>
            <a:r>
              <a:rPr b="1" lang="en" sz="1100"/>
              <a:t>Trend Spotting</a:t>
            </a:r>
            <a:r>
              <a:rPr lang="en" sz="1100"/>
              <a:t>: Introduce trending cuisines to stay ahead of market demands.</a:t>
            </a:r>
            <a:endParaRPr sz="1100"/>
          </a:p>
          <a:p>
            <a:pPr indent="0" lvl="0" marL="0" rtl="0" algn="l">
              <a:spcBef>
                <a:spcPts val="0"/>
              </a:spcBef>
              <a:spcAft>
                <a:spcPts val="0"/>
              </a:spcAft>
              <a:buNone/>
            </a:pPr>
            <a:r>
              <a:rPr b="1" lang="en" sz="1100"/>
              <a:t>Market Expansion</a:t>
            </a:r>
            <a:r>
              <a:rPr lang="en" sz="1100"/>
              <a:t>: Identify areas with fewer restaurant options in certain cuisines for expansion opportunities.</a:t>
            </a:r>
            <a:endParaRPr sz="1100"/>
          </a:p>
          <a:p>
            <a:pPr indent="0" lvl="0" marL="0" rtl="0" algn="l">
              <a:spcBef>
                <a:spcPts val="0"/>
              </a:spcBef>
              <a:spcAft>
                <a:spcPts val="0"/>
              </a:spcAft>
              <a:buNone/>
            </a:pPr>
            <a:r>
              <a:t/>
            </a:r>
            <a:endParaRPr b="1" sz="1200">
              <a:solidFill>
                <a:srgbClr val="A61C00"/>
              </a:solidFill>
            </a:endParaRPr>
          </a:p>
          <a:p>
            <a:pPr indent="0" lvl="0" marL="0" rtl="0" algn="l">
              <a:spcBef>
                <a:spcPts val="0"/>
              </a:spcBef>
              <a:spcAft>
                <a:spcPts val="0"/>
              </a:spcAft>
              <a:buNone/>
            </a:pPr>
            <a:r>
              <a:rPr lang="en" sz="1300">
                <a:solidFill>
                  <a:srgbClr val="A61C00"/>
                </a:solidFill>
                <a:latin typeface="Nunito"/>
                <a:ea typeface="Nunito"/>
                <a:cs typeface="Nunito"/>
                <a:sym typeface="Nunito"/>
              </a:rPr>
              <a:t>10. </a:t>
            </a:r>
            <a:r>
              <a:rPr b="1" lang="en" sz="1200">
                <a:solidFill>
                  <a:srgbClr val="A61C00"/>
                </a:solidFill>
              </a:rPr>
              <a:t>Area-wise Restaurant Analysis</a:t>
            </a:r>
            <a:endParaRPr b="1" sz="1200">
              <a:solidFill>
                <a:srgbClr val="A61C00"/>
              </a:solidFill>
            </a:endParaRPr>
          </a:p>
          <a:p>
            <a:pPr indent="0" lvl="0" marL="0" rtl="0" algn="l">
              <a:spcBef>
                <a:spcPts val="0"/>
              </a:spcBef>
              <a:spcAft>
                <a:spcPts val="0"/>
              </a:spcAft>
              <a:buNone/>
            </a:pPr>
            <a:r>
              <a:rPr b="1" lang="en" sz="1100"/>
              <a:t>Target High-Demand Areas</a:t>
            </a:r>
            <a:r>
              <a:rPr lang="en" sz="1100"/>
              <a:t>: Expand restaurant offerings in areas with high customer demand.</a:t>
            </a:r>
            <a:endParaRPr sz="1100"/>
          </a:p>
          <a:p>
            <a:pPr indent="0" lvl="0" marL="0" rtl="0" algn="l">
              <a:spcBef>
                <a:spcPts val="0"/>
              </a:spcBef>
              <a:spcAft>
                <a:spcPts val="0"/>
              </a:spcAft>
              <a:buNone/>
            </a:pPr>
            <a:r>
              <a:rPr b="1" lang="en" sz="1100"/>
              <a:t>Optimize Delivery Operations</a:t>
            </a:r>
            <a:r>
              <a:rPr lang="en" sz="1100"/>
              <a:t>: Allocate more delivery staff to areas with the highest number of restaurants.</a:t>
            </a:r>
            <a:endParaRPr sz="1100"/>
          </a:p>
          <a:p>
            <a:pPr indent="0" lvl="0" marL="0" rtl="0" algn="l">
              <a:spcBef>
                <a:spcPts val="0"/>
              </a:spcBef>
              <a:spcAft>
                <a:spcPts val="0"/>
              </a:spcAft>
              <a:buNone/>
            </a:pPr>
            <a:r>
              <a:rPr b="1" lang="en" sz="1100"/>
              <a:t>Local Marketing</a:t>
            </a:r>
            <a:r>
              <a:rPr lang="en" sz="1100"/>
              <a:t>: Run location-specific promotions to attract more customers in densely populated areas.</a:t>
            </a:r>
            <a:endParaRPr sz="1100"/>
          </a:p>
          <a:p>
            <a:pPr indent="0" lvl="0" marL="0" rtl="0" algn="l">
              <a:spcBef>
                <a:spcPts val="0"/>
              </a:spcBef>
              <a:spcAft>
                <a:spcPts val="0"/>
              </a:spcAft>
              <a:buNone/>
            </a:pPr>
            <a:r>
              <a:rPr b="1" lang="en" sz="1100"/>
              <a:t>Strategic Expansion</a:t>
            </a:r>
            <a:r>
              <a:rPr lang="en" sz="1100"/>
              <a:t>: Identify underserved areas and consider opening new restaurants to meet demand.</a:t>
            </a:r>
            <a:endParaRPr sz="1100"/>
          </a:p>
          <a:p>
            <a:pPr indent="0" lvl="0" marL="0" rtl="0" algn="l">
              <a:spcBef>
                <a:spcPts val="0"/>
              </a:spcBef>
              <a:spcAft>
                <a:spcPts val="0"/>
              </a:spcAft>
              <a:buNone/>
            </a:pPr>
            <a:r>
              <a:t/>
            </a:r>
            <a:endParaRPr b="1" sz="1200">
              <a:solidFill>
                <a:srgbClr val="A61C00"/>
              </a:solidFill>
            </a:endParaRPr>
          </a:p>
          <a:p>
            <a:pPr indent="0" lvl="0" marL="0" rtl="0" algn="l">
              <a:spcBef>
                <a:spcPts val="0"/>
              </a:spcBef>
              <a:spcAft>
                <a:spcPts val="0"/>
              </a:spcAft>
              <a:buNone/>
            </a:pPr>
            <a:r>
              <a:rPr b="1" lang="en" sz="1200">
                <a:solidFill>
                  <a:srgbClr val="A61C00"/>
                </a:solidFill>
              </a:rPr>
              <a:t>11. Correlation Analysis</a:t>
            </a:r>
            <a:endParaRPr b="1" sz="1200">
              <a:solidFill>
                <a:srgbClr val="A61C00"/>
              </a:solidFill>
            </a:endParaRPr>
          </a:p>
          <a:p>
            <a:pPr indent="0" lvl="0" marL="0" rtl="0" algn="l">
              <a:lnSpc>
                <a:spcPct val="115000"/>
              </a:lnSpc>
              <a:spcBef>
                <a:spcPts val="1200"/>
              </a:spcBef>
              <a:spcAft>
                <a:spcPts val="0"/>
              </a:spcAft>
              <a:buNone/>
            </a:pPr>
            <a:r>
              <a:rPr b="1" lang="en" sz="1100"/>
              <a:t>Look for Strong Correlations</a:t>
            </a:r>
            <a:r>
              <a:rPr lang="en" sz="1100"/>
              <a:t>:</a:t>
            </a:r>
            <a:endParaRPr sz="1100"/>
          </a:p>
          <a:p>
            <a:pPr indent="-298450" lvl="0" marL="457200" rtl="0" algn="l">
              <a:lnSpc>
                <a:spcPct val="115000"/>
              </a:lnSpc>
              <a:spcBef>
                <a:spcPts val="1200"/>
              </a:spcBef>
              <a:spcAft>
                <a:spcPts val="0"/>
              </a:spcAft>
              <a:buSzPts val="1100"/>
              <a:buChar char="●"/>
            </a:pPr>
            <a:r>
              <a:rPr b="1" lang="en" sz="1100"/>
              <a:t>Positive Correlation</a:t>
            </a:r>
            <a:r>
              <a:rPr lang="en" sz="1100"/>
              <a:t>: If two variables have a high positive correlation, it means they move in the same direction. For example, if higher prices correlate with higher ratings, it might suggest premium-priced restaurants tend to have better reviews.</a:t>
            </a:r>
            <a:endParaRPr sz="1100"/>
          </a:p>
          <a:p>
            <a:pPr indent="-298450" lvl="0" marL="457200" rtl="0" algn="l">
              <a:lnSpc>
                <a:spcPct val="115000"/>
              </a:lnSpc>
              <a:spcBef>
                <a:spcPts val="0"/>
              </a:spcBef>
              <a:spcAft>
                <a:spcPts val="0"/>
              </a:spcAft>
              <a:buSzPts val="1100"/>
              <a:buChar char="●"/>
            </a:pPr>
            <a:r>
              <a:rPr b="1" lang="en" sz="1100"/>
              <a:t>Negative Correlation</a:t>
            </a:r>
            <a:r>
              <a:rPr lang="en" sz="1100"/>
              <a:t>: If two variables have a negative correlation, they move in opposite directions. For instance, if higher delivery times correlate with lower ratings, it indicates that delays negatively impact customer satisfaction.</a:t>
            </a:r>
            <a:endParaRPr sz="11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13" name="Shape 313"/>
        <p:cNvGrpSpPr/>
        <p:nvPr/>
      </p:nvGrpSpPr>
      <p:grpSpPr>
        <a:xfrm>
          <a:off x="0" y="0"/>
          <a:ext cx="0" cy="0"/>
          <a:chOff x="0" y="0"/>
          <a:chExt cx="0" cy="0"/>
        </a:xfrm>
      </p:grpSpPr>
      <p:sp>
        <p:nvSpPr>
          <p:cNvPr id="314" name="Google Shape;314;p20"/>
          <p:cNvSpPr txBox="1"/>
          <p:nvPr/>
        </p:nvSpPr>
        <p:spPr>
          <a:xfrm>
            <a:off x="1297450" y="834075"/>
            <a:ext cx="444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15" name="Google Shape;315;p20"/>
          <p:cNvSpPr txBox="1"/>
          <p:nvPr/>
        </p:nvSpPr>
        <p:spPr>
          <a:xfrm>
            <a:off x="1212500" y="841800"/>
            <a:ext cx="7792500" cy="41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t>Interpret the Results</a:t>
            </a:r>
            <a:r>
              <a:rPr lang="en" sz="1100"/>
              <a:t>:</a:t>
            </a:r>
            <a:endParaRPr sz="1100"/>
          </a:p>
          <a:p>
            <a:pPr indent="-298450" lvl="0" marL="457200" rtl="0" algn="l">
              <a:lnSpc>
                <a:spcPct val="115000"/>
              </a:lnSpc>
              <a:spcBef>
                <a:spcPts val="1200"/>
              </a:spcBef>
              <a:spcAft>
                <a:spcPts val="0"/>
              </a:spcAft>
              <a:buSzPts val="1100"/>
              <a:buChar char="●"/>
            </a:pPr>
            <a:r>
              <a:rPr lang="en" sz="1100"/>
              <a:t>If </a:t>
            </a:r>
            <a:r>
              <a:rPr b="1" lang="en" sz="1100"/>
              <a:t>delivery time</a:t>
            </a:r>
            <a:r>
              <a:rPr lang="en" sz="1100"/>
              <a:t> has a strong negative correlation with </a:t>
            </a:r>
            <a:r>
              <a:rPr b="1" lang="en" sz="1100"/>
              <a:t>ratings</a:t>
            </a:r>
            <a:r>
              <a:rPr lang="en" sz="1100"/>
              <a:t>, consider strategies to reduce delivery times.</a:t>
            </a:r>
            <a:endParaRPr sz="1100"/>
          </a:p>
          <a:p>
            <a:pPr indent="-298450" lvl="0" marL="457200" rtl="0" algn="l">
              <a:lnSpc>
                <a:spcPct val="115000"/>
              </a:lnSpc>
              <a:spcBef>
                <a:spcPts val="0"/>
              </a:spcBef>
              <a:spcAft>
                <a:spcPts val="0"/>
              </a:spcAft>
              <a:buSzPts val="1100"/>
              <a:buChar char="●"/>
            </a:pPr>
            <a:r>
              <a:rPr lang="en" sz="1100"/>
              <a:t>If </a:t>
            </a:r>
            <a:r>
              <a:rPr b="1" lang="en" sz="1100"/>
              <a:t>price</a:t>
            </a:r>
            <a:r>
              <a:rPr lang="en" sz="1100"/>
              <a:t> has a positive correlation with </a:t>
            </a:r>
            <a:r>
              <a:rPr b="1" lang="en" sz="1100"/>
              <a:t>ratings</a:t>
            </a:r>
            <a:r>
              <a:rPr lang="en" sz="1100"/>
              <a:t>, consider offering premium options that might yield higher customer </a:t>
            </a:r>
            <a:r>
              <a:rPr lang="en" sz="1100">
                <a:solidFill>
                  <a:srgbClr val="A61C00"/>
                </a:solidFill>
              </a:rPr>
              <a:t>satisfaction.</a:t>
            </a:r>
            <a:endParaRPr sz="1100">
              <a:solidFill>
                <a:srgbClr val="A61C00"/>
              </a:solidFill>
            </a:endParaRPr>
          </a:p>
          <a:p>
            <a:pPr indent="0" lvl="0" marL="0" rtl="0" algn="l">
              <a:lnSpc>
                <a:spcPct val="115000"/>
              </a:lnSpc>
              <a:spcBef>
                <a:spcPts val="1200"/>
              </a:spcBef>
              <a:spcAft>
                <a:spcPts val="0"/>
              </a:spcAft>
              <a:buNone/>
            </a:pPr>
            <a:r>
              <a:rPr b="1" lang="en" sz="1200">
                <a:solidFill>
                  <a:srgbClr val="A61C00"/>
                </a:solidFill>
              </a:rPr>
              <a:t>12. Customer Feedback Analysis</a:t>
            </a:r>
            <a:endParaRPr sz="1100"/>
          </a:p>
          <a:p>
            <a:pPr indent="0" lvl="0" marL="0" rtl="0" algn="l">
              <a:lnSpc>
                <a:spcPct val="115000"/>
              </a:lnSpc>
              <a:spcBef>
                <a:spcPts val="1200"/>
              </a:spcBef>
              <a:spcAft>
                <a:spcPts val="0"/>
              </a:spcAft>
              <a:buNone/>
            </a:pPr>
            <a:r>
              <a:rPr b="1" lang="en" sz="1100"/>
              <a:t>Examine Rating Distributions</a:t>
            </a:r>
            <a:r>
              <a:rPr lang="en" sz="1100"/>
              <a:t>: Analyze average ratings and rating skew to understand overall customer satisfaction.</a:t>
            </a:r>
            <a:endParaRPr sz="1100"/>
          </a:p>
          <a:p>
            <a:pPr indent="0" lvl="0" marL="0" rtl="0" algn="l">
              <a:lnSpc>
                <a:spcPct val="115000"/>
              </a:lnSpc>
              <a:spcBef>
                <a:spcPts val="1200"/>
              </a:spcBef>
              <a:spcAft>
                <a:spcPts val="0"/>
              </a:spcAft>
              <a:buNone/>
            </a:pPr>
            <a:r>
              <a:rPr b="1" lang="en" sz="1100"/>
              <a:t>Identify Common Trends</a:t>
            </a:r>
            <a:r>
              <a:rPr lang="en" sz="1100"/>
              <a:t>: Look for recurring complaints or praises in customer feedback, such as food quality or delivery time.</a:t>
            </a:r>
            <a:endParaRPr sz="1100"/>
          </a:p>
          <a:p>
            <a:pPr indent="0" lvl="0" marL="0" rtl="0" algn="l">
              <a:lnSpc>
                <a:spcPct val="115000"/>
              </a:lnSpc>
              <a:spcBef>
                <a:spcPts val="1200"/>
              </a:spcBef>
              <a:spcAft>
                <a:spcPts val="0"/>
              </a:spcAft>
              <a:buNone/>
            </a:pPr>
            <a:r>
              <a:rPr b="1" lang="en" sz="1100"/>
              <a:t>Analyze Correlations</a:t>
            </a:r>
            <a:r>
              <a:rPr lang="en" sz="1100"/>
              <a:t>: Investigate the relationship between ratings, total reviews, and factors like delivery time or food quality.</a:t>
            </a:r>
            <a:endParaRPr sz="1100"/>
          </a:p>
          <a:p>
            <a:pPr indent="0" lvl="0" marL="0" rtl="0" algn="l">
              <a:lnSpc>
                <a:spcPct val="115000"/>
              </a:lnSpc>
              <a:spcBef>
                <a:spcPts val="1200"/>
              </a:spcBef>
              <a:spcAft>
                <a:spcPts val="0"/>
              </a:spcAft>
              <a:buNone/>
            </a:pPr>
            <a:r>
              <a:rPr b="1" lang="en" sz="1100"/>
              <a:t>Sentiment Analysis</a:t>
            </a:r>
            <a:r>
              <a:rPr lang="en" sz="1100"/>
              <a:t>: Apply sentiment analysis to categorize feedback as positive, negative, or neutral for deeper insights.</a:t>
            </a:r>
            <a:endParaRPr sz="1100"/>
          </a:p>
          <a:p>
            <a:pPr indent="0" lvl="0" marL="0" rtl="0" algn="l">
              <a:lnSpc>
                <a:spcPct val="115000"/>
              </a:lnSpc>
              <a:spcBef>
                <a:spcPts val="1200"/>
              </a:spcBef>
              <a:spcAft>
                <a:spcPts val="0"/>
              </a:spcAft>
              <a:buNone/>
            </a:pPr>
            <a:r>
              <a:rPr b="1" lang="en" sz="1100"/>
              <a:t>Focus on Low Ratings</a:t>
            </a:r>
            <a:r>
              <a:rPr lang="en" sz="1100"/>
              <a:t>: Identify and address root causes of low ratings, such as delays or poor food quality.</a:t>
            </a:r>
            <a:endParaRPr sz="1100"/>
          </a:p>
          <a:p>
            <a:pPr indent="0" lvl="0" marL="0" rtl="0" algn="l">
              <a:lnSpc>
                <a:spcPct val="115000"/>
              </a:lnSpc>
              <a:spcBef>
                <a:spcPts val="1200"/>
              </a:spcBef>
              <a:spcAft>
                <a:spcPts val="0"/>
              </a:spcAft>
              <a:buNone/>
            </a:pPr>
            <a:r>
              <a:rPr b="1" lang="en" sz="1100"/>
              <a:t>Actionable Insights for Business</a:t>
            </a:r>
            <a:r>
              <a:rPr lang="en" sz="1100"/>
              <a:t>: Use feedback to make improvements, promote strengths, and refine restaurant offerings.</a:t>
            </a:r>
            <a:endParaRPr sz="1100"/>
          </a:p>
          <a:p>
            <a:pPr indent="0" lvl="0" marL="0" rtl="0" algn="l">
              <a:lnSpc>
                <a:spcPct val="115000"/>
              </a:lnSpc>
              <a:spcBef>
                <a:spcPts val="1200"/>
              </a:spcBef>
              <a:spcAft>
                <a:spcPts val="0"/>
              </a:spcAft>
              <a:buNone/>
            </a:pPr>
            <a:r>
              <a:rPr lang="en" sz="1100"/>
              <a:t>.</a:t>
            </a:r>
            <a:endParaRPr sz="11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19" name="Shape 319"/>
        <p:cNvGrpSpPr/>
        <p:nvPr/>
      </p:nvGrpSpPr>
      <p:grpSpPr>
        <a:xfrm>
          <a:off x="0" y="0"/>
          <a:ext cx="0" cy="0"/>
          <a:chOff x="0" y="0"/>
          <a:chExt cx="0" cy="0"/>
        </a:xfrm>
      </p:grpSpPr>
      <p:sp>
        <p:nvSpPr>
          <p:cNvPr id="320" name="Google Shape;320;p21"/>
          <p:cNvSpPr txBox="1"/>
          <p:nvPr/>
        </p:nvSpPr>
        <p:spPr>
          <a:xfrm>
            <a:off x="1197050" y="818625"/>
            <a:ext cx="7854300" cy="419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A61C00"/>
                </a:solidFill>
                <a:latin typeface="Nunito"/>
                <a:ea typeface="Nunito"/>
                <a:cs typeface="Nunito"/>
                <a:sym typeface="Nunito"/>
              </a:rPr>
              <a:t>13.</a:t>
            </a:r>
            <a:r>
              <a:rPr b="1" lang="en" sz="1200">
                <a:solidFill>
                  <a:srgbClr val="A61C00"/>
                </a:solidFill>
              </a:rPr>
              <a:t>Geographical Mapping</a:t>
            </a:r>
            <a:endParaRPr b="1" sz="1200">
              <a:solidFill>
                <a:srgbClr val="A61C00"/>
              </a:solidFill>
            </a:endParaRPr>
          </a:p>
          <a:p>
            <a:pPr indent="0" lvl="0" marL="0" rtl="0" algn="l">
              <a:spcBef>
                <a:spcPts val="0"/>
              </a:spcBef>
              <a:spcAft>
                <a:spcPts val="0"/>
              </a:spcAft>
              <a:buNone/>
            </a:pPr>
            <a:r>
              <a:rPr b="1" lang="en" sz="1100"/>
              <a:t>Expand in Underserved Areas</a:t>
            </a:r>
            <a:r>
              <a:rPr lang="en" sz="1100"/>
              <a:t>: Identify regions with fewer restaurants and consider expanding in those locations.</a:t>
            </a:r>
            <a:endParaRPr sz="1100"/>
          </a:p>
          <a:p>
            <a:pPr indent="0" lvl="0" marL="0" rtl="0" algn="l">
              <a:spcBef>
                <a:spcPts val="0"/>
              </a:spcBef>
              <a:spcAft>
                <a:spcPts val="0"/>
              </a:spcAft>
              <a:buNone/>
            </a:pPr>
            <a:r>
              <a:rPr b="1" lang="en" sz="1100"/>
              <a:t>Optimize Delivery Routes</a:t>
            </a:r>
            <a:r>
              <a:rPr lang="en" sz="1100"/>
              <a:t>: Focus on areas with higher delivery times to streamline logistics and improve efficiency.</a:t>
            </a:r>
            <a:endParaRPr sz="1100"/>
          </a:p>
          <a:p>
            <a:pPr indent="0" lvl="0" marL="0" rtl="0" algn="l">
              <a:spcBef>
                <a:spcPts val="0"/>
              </a:spcBef>
              <a:spcAft>
                <a:spcPts val="0"/>
              </a:spcAft>
              <a:buNone/>
            </a:pPr>
            <a:r>
              <a:rPr b="1" lang="en" sz="1100"/>
              <a:t>Target Regional Marketing</a:t>
            </a:r>
            <a:r>
              <a:rPr lang="en" sz="1100"/>
              <a:t>: Run promotions based on popular restaurants in specific geographic areas to boost sales.</a:t>
            </a:r>
            <a:endParaRPr sz="1100"/>
          </a:p>
          <a:p>
            <a:pPr indent="0" lvl="0" marL="0" rtl="0" algn="l">
              <a:spcBef>
                <a:spcPts val="0"/>
              </a:spcBef>
              <a:spcAft>
                <a:spcPts val="0"/>
              </a:spcAft>
              <a:buNone/>
            </a:pPr>
            <a:r>
              <a:rPr b="1" lang="en" sz="1100"/>
              <a:t>Location-Based Strategy</a:t>
            </a:r>
            <a:r>
              <a:rPr lang="en" sz="1100"/>
              <a:t>: Use the map to identify clusters of top-rated restaurants and replicate successful strategies in other areas.</a:t>
            </a:r>
            <a:endParaRPr sz="1100"/>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rgbClr val="A61C00"/>
                </a:solidFill>
                <a:latin typeface="Nunito"/>
                <a:ea typeface="Nunito"/>
                <a:cs typeface="Nunito"/>
                <a:sym typeface="Nunito"/>
              </a:rPr>
              <a:t>14.</a:t>
            </a:r>
            <a:r>
              <a:rPr b="1" lang="en" sz="1200">
                <a:solidFill>
                  <a:srgbClr val="A61C00"/>
                </a:solidFill>
              </a:rPr>
              <a:t> Business Recommendations</a:t>
            </a:r>
            <a:endParaRPr b="1" sz="1200">
              <a:solidFill>
                <a:srgbClr val="A61C00"/>
              </a:solidFill>
            </a:endParaRPr>
          </a:p>
          <a:p>
            <a:pPr indent="0" lvl="0" marL="0" rtl="0" algn="l">
              <a:spcBef>
                <a:spcPts val="0"/>
              </a:spcBef>
              <a:spcAft>
                <a:spcPts val="0"/>
              </a:spcAft>
              <a:buNone/>
            </a:pPr>
            <a:r>
              <a:rPr b="1" lang="en" sz="1100"/>
              <a:t>Expand into Underserved Areas</a:t>
            </a:r>
            <a:r>
              <a:rPr lang="en" sz="1100"/>
              <a:t>: Focus on regions with high demand but few restaurant options to capture untapped markets.</a:t>
            </a:r>
            <a:endParaRPr sz="1100"/>
          </a:p>
          <a:p>
            <a:pPr indent="0" lvl="0" marL="0" rtl="0" algn="l">
              <a:spcBef>
                <a:spcPts val="0"/>
              </a:spcBef>
              <a:spcAft>
                <a:spcPts val="0"/>
              </a:spcAft>
              <a:buNone/>
            </a:pPr>
            <a:r>
              <a:rPr b="1" lang="en" sz="1100"/>
              <a:t>Optimize Delivery Processes</a:t>
            </a:r>
            <a:r>
              <a:rPr lang="en" sz="1100"/>
              <a:t>: Streamline delivery operations in areas with longer delivery times to improve efficiency and customer satisfaction.</a:t>
            </a:r>
            <a:endParaRPr sz="1100"/>
          </a:p>
          <a:p>
            <a:pPr indent="0" lvl="0" marL="0" rtl="0" algn="l">
              <a:spcBef>
                <a:spcPts val="0"/>
              </a:spcBef>
              <a:spcAft>
                <a:spcPts val="0"/>
              </a:spcAft>
              <a:buNone/>
            </a:pPr>
            <a:r>
              <a:rPr b="1" lang="en" sz="1100"/>
              <a:t>Leverage Customer Feedback</a:t>
            </a:r>
            <a:r>
              <a:rPr lang="en" sz="1100"/>
              <a:t>: Use insights from customer ratings and reviews to refine menu offerings and enhance food quality.</a:t>
            </a:r>
            <a:endParaRPr sz="1100"/>
          </a:p>
          <a:p>
            <a:pPr indent="0" lvl="0" marL="0" rtl="0" algn="l">
              <a:spcBef>
                <a:spcPts val="0"/>
              </a:spcBef>
              <a:spcAft>
                <a:spcPts val="0"/>
              </a:spcAft>
              <a:buNone/>
            </a:pPr>
            <a:r>
              <a:rPr b="1" lang="en" sz="1100"/>
              <a:t>Targeted Marketing Campaigns</a:t>
            </a:r>
            <a:r>
              <a:rPr lang="en" sz="1100"/>
              <a:t>: Run location-specific promotions based on popular cuisines and highly-rated restaurants in particular areas.</a:t>
            </a:r>
            <a:endParaRPr sz="1100"/>
          </a:p>
          <a:p>
            <a:pPr indent="0" lvl="0" marL="0" rtl="0" algn="l">
              <a:spcBef>
                <a:spcPts val="0"/>
              </a:spcBef>
              <a:spcAft>
                <a:spcPts val="0"/>
              </a:spcAft>
              <a:buNone/>
            </a:pPr>
            <a:r>
              <a:rPr b="1" lang="en" sz="1100"/>
              <a:t>Adjust Pricing Strategies</a:t>
            </a:r>
            <a:r>
              <a:rPr lang="en" sz="1100"/>
              <a:t>: Use data to adjust pricing for optimal value perception, especially in areas with high customer demand.</a:t>
            </a:r>
            <a:endParaRPr sz="1100"/>
          </a:p>
          <a:p>
            <a:pPr indent="0" lvl="0" marL="0" rtl="0" algn="l">
              <a:spcBef>
                <a:spcPts val="0"/>
              </a:spcBef>
              <a:spcAft>
                <a:spcPts val="0"/>
              </a:spcAft>
              <a:buNone/>
            </a:pPr>
            <a:r>
              <a:rPr b="1" lang="en" sz="1100"/>
              <a:t>Replicate Success</a:t>
            </a:r>
            <a:r>
              <a:rPr lang="en" sz="1100"/>
              <a:t>: Identify top-rated restaurants and replicate their best practices across other locations for consistent performance.</a:t>
            </a:r>
            <a:endParaRPr sz="1100"/>
          </a:p>
          <a:p>
            <a:pPr indent="0" lvl="0" marL="0" rtl="0" algn="l">
              <a:spcBef>
                <a:spcPts val="0"/>
              </a:spcBef>
              <a:spcAft>
                <a:spcPts val="0"/>
              </a:spcAft>
              <a:buNone/>
            </a:pPr>
            <a:r>
              <a:rPr b="1" lang="en" sz="1100"/>
              <a:t>Focus on High-Demand Cuisines</a:t>
            </a:r>
            <a:r>
              <a:rPr lang="en" sz="1100"/>
              <a:t>: Introduce trending or high-demand cuisines to match customer preferences in specific geographic areas.</a:t>
            </a:r>
            <a:endParaRPr sz="1100"/>
          </a:p>
          <a:p>
            <a:pPr indent="0" lvl="0" marL="0" rtl="0" algn="l">
              <a:spcBef>
                <a:spcPts val="0"/>
              </a:spcBef>
              <a:spcAft>
                <a:spcPts val="0"/>
              </a:spcAft>
              <a:buNone/>
            </a:pPr>
            <a:r>
              <a:rPr b="1" lang="en" sz="1100"/>
              <a:t>Improve Operational Efficiency</a:t>
            </a:r>
            <a:r>
              <a:rPr lang="en" sz="1100"/>
              <a:t>: Address operational challenges identified from feedback, such as reducing delivery time or enhancing customer service.</a:t>
            </a:r>
            <a:endParaRPr sz="1100"/>
          </a:p>
          <a:p>
            <a:pPr indent="0" lvl="0" marL="0" rtl="0" algn="l">
              <a:spcBef>
                <a:spcPts val="0"/>
              </a:spcBef>
              <a:spcAft>
                <a:spcPts val="0"/>
              </a:spcAft>
              <a:buNone/>
            </a:pPr>
            <a:r>
              <a:t/>
            </a:r>
            <a:endParaRPr b="1" sz="1200">
              <a:solidFill>
                <a:srgbClr val="A61C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