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D56EC70C-3441-4B7E-9069-4CCFB5E36C8B}" type="datetimeFigureOut">
              <a:rPr lang="en-US" smtClean="0"/>
              <a:pPr/>
              <a:t>12/26/2017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8B6264D-C56F-4EE0-A8F6-EAD846ACA260}"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6EC70C-3441-4B7E-9069-4CCFB5E36C8B}" type="datetimeFigureOut">
              <a:rPr lang="en-US" smtClean="0"/>
              <a:pPr/>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6264D-C56F-4EE0-A8F6-EAD846ACA2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6EC70C-3441-4B7E-9069-4CCFB5E36C8B}" type="datetimeFigureOut">
              <a:rPr lang="en-US" smtClean="0"/>
              <a:pPr/>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6264D-C56F-4EE0-A8F6-EAD846ACA2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6EC70C-3441-4B7E-9069-4CCFB5E36C8B}" type="datetimeFigureOut">
              <a:rPr lang="en-US" smtClean="0"/>
              <a:pPr/>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6264D-C56F-4EE0-A8F6-EAD846ACA2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56EC70C-3441-4B7E-9069-4CCFB5E36C8B}" type="datetimeFigureOut">
              <a:rPr lang="en-US" smtClean="0"/>
              <a:pPr/>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6264D-C56F-4EE0-A8F6-EAD846ACA260}"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56EC70C-3441-4B7E-9069-4CCFB5E36C8B}" type="datetimeFigureOut">
              <a:rPr lang="en-US" smtClean="0"/>
              <a:pPr/>
              <a:t>12/26/2017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6264D-C56F-4EE0-A8F6-EAD846ACA2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56EC70C-3441-4B7E-9069-4CCFB5E36C8B}" type="datetimeFigureOut">
              <a:rPr lang="en-US" smtClean="0"/>
              <a:pPr/>
              <a:t>12/26/2017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B6264D-C56F-4EE0-A8F6-EAD846ACA260}"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56EC70C-3441-4B7E-9069-4CCFB5E36C8B}" type="datetimeFigureOut">
              <a:rPr lang="en-US" smtClean="0"/>
              <a:pPr/>
              <a:t>12/26/2017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B6264D-C56F-4EE0-A8F6-EAD846ACA2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EC70C-3441-4B7E-9069-4CCFB5E36C8B}" type="datetimeFigureOut">
              <a:rPr lang="en-US" smtClean="0"/>
              <a:pPr/>
              <a:t>12/26/2017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B6264D-C56F-4EE0-A8F6-EAD846ACA2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56EC70C-3441-4B7E-9069-4CCFB5E36C8B}" type="datetimeFigureOut">
              <a:rPr lang="en-US" smtClean="0"/>
              <a:pPr/>
              <a:t>12/26/2017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6264D-C56F-4EE0-A8F6-EAD846ACA2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D56EC70C-3441-4B7E-9069-4CCFB5E36C8B}" type="datetimeFigureOut">
              <a:rPr lang="en-US" smtClean="0"/>
              <a:pPr/>
              <a:t>12/26/2017</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88B6264D-C56F-4EE0-A8F6-EAD846ACA2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56EC70C-3441-4B7E-9069-4CCFB5E36C8B}" type="datetimeFigureOut">
              <a:rPr lang="en-US" smtClean="0"/>
              <a:pPr/>
              <a:t>12/26/2017</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88B6264D-C56F-4EE0-A8F6-EAD846ACA26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38200" y="1828800"/>
            <a:ext cx="7772400" cy="1974850"/>
          </a:xfrm>
        </p:spPr>
        <p:txBody>
          <a:bodyPr>
            <a:normAutofit/>
          </a:bodyPr>
          <a:lstStyle/>
          <a:p>
            <a:r>
              <a:rPr lang="en-US" b="1" dirty="0" smtClean="0"/>
              <a:t>Security Standards Organizations </a:t>
            </a:r>
            <a:r>
              <a:rPr lang="en-US" dirty="0" smtClean="0"/>
              <a:t/>
            </a:r>
            <a:br>
              <a:rPr lang="en-US" dirty="0" smtClean="0"/>
            </a:br>
            <a:endParaRPr lang="en-US" dirty="0"/>
          </a:p>
        </p:txBody>
      </p:sp>
      <p:pic>
        <p:nvPicPr>
          <p:cNvPr id="1026"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1524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4294967295"/>
          </p:nvPr>
        </p:nvSpPr>
        <p:spPr>
          <a:xfrm>
            <a:off x="457200" y="1784350"/>
            <a:ext cx="8686800" cy="4997450"/>
          </a:xfrm>
        </p:spPr>
        <p:txBody>
          <a:bodyPr>
            <a:normAutofit fontScale="40000" lnSpcReduction="20000"/>
          </a:bodyPr>
          <a:lstStyle/>
          <a:p>
            <a:pPr lvl="0"/>
            <a:r>
              <a:rPr lang="en-US" sz="6000" dirty="0" smtClean="0"/>
              <a:t>We are an independent, non-governmental organization.</a:t>
            </a:r>
          </a:p>
          <a:p>
            <a:endParaRPr lang="en-US" sz="6000" dirty="0" smtClean="0"/>
          </a:p>
          <a:p>
            <a:pPr lvl="0"/>
            <a:r>
              <a:rPr lang="en-US" sz="6000" dirty="0" smtClean="0"/>
              <a:t>We are a global network of national standards bodies with one member per country.</a:t>
            </a:r>
          </a:p>
          <a:p>
            <a:endParaRPr lang="en-US" sz="6000" dirty="0" smtClean="0"/>
          </a:p>
          <a:p>
            <a:pPr lvl="0"/>
            <a:r>
              <a:rPr lang="en-US" sz="6000" dirty="0" smtClean="0"/>
              <a:t>Our job is to make International Standards.</a:t>
            </a:r>
          </a:p>
          <a:p>
            <a:pPr marL="68580" indent="0">
              <a:buNone/>
            </a:pPr>
            <a:endParaRPr lang="en-US" sz="6000" dirty="0" smtClean="0"/>
          </a:p>
          <a:p>
            <a:pPr lvl="0"/>
            <a:r>
              <a:rPr lang="en-US" sz="6000" dirty="0" smtClean="0"/>
              <a:t>We are coordinated by a Central Secretariat in Geneva, Switzerland.</a:t>
            </a:r>
          </a:p>
          <a:p>
            <a:endParaRPr lang="en-US" sz="6000" dirty="0" smtClean="0"/>
          </a:p>
          <a:p>
            <a:pPr lvl="0"/>
            <a:r>
              <a:rPr lang="en-US" sz="6000" dirty="0" smtClean="0"/>
              <a:t>We are not for profit : selling our standards allows us to finance their development in a neutral environment, to maintain them and to make new ones.</a:t>
            </a:r>
          </a:p>
          <a:p>
            <a:endParaRPr lang="en-US" sz="4400" dirty="0" smtClean="0"/>
          </a:p>
          <a:p>
            <a:endParaRPr lang="en-US"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0"/>
            <a:ext cx="9144000" cy="1438275"/>
          </a:xfrm>
          <a:prstGeom prst="rect">
            <a:avLst/>
          </a:prstGeom>
          <a:noFill/>
          <a:ln w="9525">
            <a:noFill/>
            <a:miter lim="800000"/>
            <a:headEnd/>
            <a:tailEnd/>
          </a:ln>
          <a:effectLst/>
        </p:spPr>
      </p:pic>
      <p:pic>
        <p:nvPicPr>
          <p:cNvPr id="5" name="Picture 2" descr="Image result for mir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189037"/>
            <a:ext cx="8229600" cy="5668963"/>
          </a:xfrm>
        </p:spPr>
        <p:txBody>
          <a:bodyPr>
            <a:normAutofit fontScale="77500" lnSpcReduction="20000"/>
          </a:bodyPr>
          <a:lstStyle/>
          <a:p>
            <a:pPr lvl="0"/>
            <a:r>
              <a:rPr lang="en-US" dirty="0" smtClean="0"/>
              <a:t>ISO provides a platform for developing practical tools through common understanding and cooperation with all stakeholders.</a:t>
            </a:r>
          </a:p>
          <a:p>
            <a:endParaRPr lang="en-US" dirty="0" smtClean="0"/>
          </a:p>
          <a:p>
            <a:r>
              <a:rPr lang="en-US" dirty="0" smtClean="0"/>
              <a:t>We are ISO,</a:t>
            </a:r>
          </a:p>
          <a:p>
            <a:r>
              <a:rPr lang="en-US" dirty="0" smtClean="0"/>
              <a:t>163* members</a:t>
            </a:r>
          </a:p>
          <a:p>
            <a:endParaRPr lang="en-US" dirty="0" smtClean="0"/>
          </a:p>
          <a:p>
            <a:r>
              <a:rPr lang="en-US" dirty="0" smtClean="0"/>
              <a:t> 21350* </a:t>
            </a:r>
          </a:p>
          <a:p>
            <a:r>
              <a:rPr lang="en-US" dirty="0" smtClean="0"/>
              <a:t> International standards</a:t>
            </a:r>
          </a:p>
          <a:p>
            <a:pPr>
              <a:buNone/>
            </a:pPr>
            <a:r>
              <a:rPr lang="en-US" dirty="0" smtClean="0"/>
              <a:t> </a:t>
            </a:r>
          </a:p>
          <a:p>
            <a:r>
              <a:rPr lang="en-US" dirty="0" smtClean="0"/>
              <a:t>100</a:t>
            </a:r>
          </a:p>
          <a:p>
            <a:r>
              <a:rPr lang="en-US" dirty="0" smtClean="0"/>
              <a:t> New standards each month</a:t>
            </a:r>
          </a:p>
          <a:p>
            <a:endParaRPr lang="en-US" dirty="0" smtClean="0"/>
          </a:p>
          <a:p>
            <a:r>
              <a:rPr lang="en-US" dirty="0" smtClean="0"/>
              <a:t> 238*</a:t>
            </a:r>
          </a:p>
          <a:p>
            <a:r>
              <a:rPr lang="en-US" dirty="0" smtClean="0"/>
              <a:t> Technical committees</a:t>
            </a:r>
          </a:p>
          <a:p>
            <a:endParaRPr lang="en-US" dirty="0"/>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1596" y="76200"/>
            <a:ext cx="1056204" cy="1112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304800"/>
            <a:ext cx="7772400" cy="914400"/>
          </a:xfrm>
        </p:spPr>
        <p:txBody>
          <a:bodyPr>
            <a:normAutofit fontScale="90000"/>
          </a:bodyPr>
          <a:lstStyle/>
          <a:p>
            <a:pPr lvl="0"/>
            <a:r>
              <a:rPr lang="en-US" sz="3600" dirty="0" smtClean="0"/>
              <a:t>Examples </a:t>
            </a:r>
            <a:r>
              <a:rPr lang="en-US" sz="3600" dirty="0" smtClean="0"/>
              <a:t>of standards in our </a:t>
            </a:r>
            <a:r>
              <a:rPr lang="en-US" sz="3600" dirty="0" smtClean="0"/>
              <a:t>  everyday </a:t>
            </a:r>
            <a:r>
              <a:rPr lang="en-US" sz="3600" dirty="0" smtClean="0"/>
              <a:t>life.  </a:t>
            </a:r>
            <a:r>
              <a:rPr lang="en-US" sz="4000" dirty="0" smtClean="0"/>
              <a:t/>
            </a:r>
            <a:br>
              <a:rPr lang="en-US" sz="4000" dirty="0" smtClean="0"/>
            </a:br>
            <a:endParaRPr lang="en-US" dirty="0"/>
          </a:p>
        </p:txBody>
      </p:sp>
      <p:sp>
        <p:nvSpPr>
          <p:cNvPr id="3" name="Content Placeholder 2"/>
          <p:cNvSpPr>
            <a:spLocks noGrp="1"/>
          </p:cNvSpPr>
          <p:nvPr>
            <p:ph idx="4294967295"/>
          </p:nvPr>
        </p:nvSpPr>
        <p:spPr>
          <a:xfrm>
            <a:off x="914400" y="2057400"/>
            <a:ext cx="8229600" cy="4267200"/>
          </a:xfrm>
        </p:spPr>
        <p:txBody>
          <a:bodyPr>
            <a:normAutofit/>
          </a:bodyPr>
          <a:lstStyle/>
          <a:p>
            <a:pPr lvl="1">
              <a:buFont typeface="Wingdings" pitchFamily="2" charset="2"/>
              <a:buChar char="Ø"/>
            </a:pPr>
            <a:r>
              <a:rPr lang="en-US" sz="2400" dirty="0" smtClean="0"/>
              <a:t>Freight containers</a:t>
            </a:r>
          </a:p>
          <a:p>
            <a:pPr lvl="1">
              <a:buFont typeface="Wingdings" pitchFamily="2" charset="2"/>
              <a:buChar char="Ø"/>
            </a:pPr>
            <a:endParaRPr lang="en-US" sz="2400" dirty="0" smtClean="0"/>
          </a:p>
          <a:p>
            <a:pPr lvl="1">
              <a:buFont typeface="Wingdings" pitchFamily="2" charset="2"/>
              <a:buChar char="Ø"/>
            </a:pPr>
            <a:r>
              <a:rPr lang="en-US" sz="2400" dirty="0" smtClean="0"/>
              <a:t>Credit cards  </a:t>
            </a:r>
          </a:p>
          <a:p>
            <a:pPr lvl="1">
              <a:buNone/>
            </a:pPr>
            <a:endParaRPr lang="en-US" sz="2400" dirty="0" smtClean="0"/>
          </a:p>
          <a:p>
            <a:pPr lvl="1">
              <a:buFont typeface="Wingdings" pitchFamily="2" charset="2"/>
              <a:buChar char="Ø"/>
            </a:pPr>
            <a:r>
              <a:rPr lang="en-US" sz="2400" dirty="0" smtClean="0"/>
              <a:t> Codes for countries and Currencies</a:t>
            </a:r>
          </a:p>
          <a:p>
            <a:pPr lvl="1">
              <a:buNone/>
            </a:pPr>
            <a:endParaRPr lang="en-US" sz="2800" dirty="0" smtClean="0"/>
          </a:p>
          <a:p>
            <a:pPr lvl="1">
              <a:buFont typeface="Wingdings" pitchFamily="2" charset="2"/>
              <a:buChar char="Ø"/>
            </a:pPr>
            <a:r>
              <a:rPr lang="en-US" sz="2400" dirty="0" smtClean="0"/>
              <a:t> Telephone networks</a:t>
            </a:r>
            <a:endParaRPr lang="en-US" sz="2400" dirty="0"/>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163227"/>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685800"/>
          </a:xfrm>
        </p:spPr>
        <p:txBody>
          <a:bodyPr>
            <a:noAutofit/>
          </a:bodyPr>
          <a:lstStyle/>
          <a:p>
            <a:r>
              <a:rPr lang="en-US" sz="3200" dirty="0" smtClean="0"/>
              <a:t>How do you benefit from International Standards ?</a:t>
            </a:r>
            <a:endParaRPr lang="en-US" sz="3200" dirty="0"/>
          </a:p>
        </p:txBody>
      </p:sp>
      <p:sp>
        <p:nvSpPr>
          <p:cNvPr id="3" name="Content Placeholder 2"/>
          <p:cNvSpPr>
            <a:spLocks noGrp="1"/>
          </p:cNvSpPr>
          <p:nvPr>
            <p:ph idx="4294967295"/>
          </p:nvPr>
        </p:nvSpPr>
        <p:spPr>
          <a:xfrm>
            <a:off x="457200" y="1524000"/>
            <a:ext cx="8229600" cy="4724400"/>
          </a:xfrm>
        </p:spPr>
        <p:txBody>
          <a:bodyPr>
            <a:normAutofit/>
          </a:bodyPr>
          <a:lstStyle/>
          <a:p>
            <a:pPr>
              <a:buNone/>
            </a:pPr>
            <a:r>
              <a:rPr lang="en-US" sz="2400" b="1" dirty="0" smtClean="0"/>
              <a:t> Industry :</a:t>
            </a:r>
          </a:p>
          <a:p>
            <a:r>
              <a:rPr lang="en-US" sz="2400" dirty="0" smtClean="0"/>
              <a:t> Become more competitive by offering products and services that are accepted  globally</a:t>
            </a:r>
          </a:p>
          <a:p>
            <a:r>
              <a:rPr lang="en-US" sz="2400" dirty="0" smtClean="0"/>
              <a:t> Enter new markets easily.</a:t>
            </a:r>
          </a:p>
          <a:p>
            <a:r>
              <a:rPr lang="en-US" sz="2400" dirty="0" smtClean="0"/>
              <a:t>  Raise profits by offering products with increased quality, compatibility and safety.</a:t>
            </a:r>
          </a:p>
          <a:p>
            <a:r>
              <a:rPr lang="en-US" sz="2400" dirty="0" smtClean="0"/>
              <a:t>Reduce costs by not reinventing the wheel and using available resources better.</a:t>
            </a:r>
          </a:p>
          <a:p>
            <a:r>
              <a:rPr lang="en-US" sz="2400" dirty="0" smtClean="0"/>
              <a:t>Benefit from the knowledge and best practice of leading experts around the world.</a:t>
            </a:r>
          </a:p>
          <a:p>
            <a:pPr>
              <a:buNone/>
            </a:pPr>
            <a:endParaRPr lang="en-US" sz="2400" dirty="0" smtClean="0"/>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968" y="76201"/>
            <a:ext cx="1084832" cy="114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38200"/>
            <a:ext cx="8229600" cy="5287963"/>
          </a:xfrm>
        </p:spPr>
        <p:txBody>
          <a:bodyPr>
            <a:normAutofit fontScale="40000" lnSpcReduction="20000"/>
          </a:bodyPr>
          <a:lstStyle/>
          <a:p>
            <a:pPr>
              <a:buNone/>
            </a:pPr>
            <a:r>
              <a:rPr lang="en-US" sz="6000" b="1" dirty="0" smtClean="0"/>
              <a:t>Regulators :</a:t>
            </a:r>
          </a:p>
          <a:p>
            <a:pPr>
              <a:buNone/>
            </a:pPr>
            <a:endParaRPr lang="en-US" sz="6000" dirty="0" smtClean="0"/>
          </a:p>
          <a:p>
            <a:r>
              <a:rPr lang="en-US" sz="6000" dirty="0" smtClean="0"/>
              <a:t> Harmonize regulations across countries to boost global trade</a:t>
            </a:r>
          </a:p>
          <a:p>
            <a:r>
              <a:rPr lang="en-US" sz="6000" dirty="0" smtClean="0"/>
              <a:t>Increase credibility and trust throughout  the supply chain.</a:t>
            </a:r>
          </a:p>
          <a:p>
            <a:r>
              <a:rPr lang="en-US" sz="6000" dirty="0" smtClean="0"/>
              <a:t>Make it easier for countries to outsource and specialize.</a:t>
            </a:r>
          </a:p>
          <a:p>
            <a:pPr lvl="1">
              <a:buNone/>
            </a:pPr>
            <a:r>
              <a:rPr lang="en-US" sz="6000" dirty="0" smtClean="0"/>
              <a:t> </a:t>
            </a:r>
          </a:p>
          <a:p>
            <a:pPr lvl="1">
              <a:buNone/>
            </a:pPr>
            <a:endParaRPr lang="en-US" sz="6000" dirty="0" smtClean="0"/>
          </a:p>
          <a:p>
            <a:pPr>
              <a:buNone/>
            </a:pPr>
            <a:r>
              <a:rPr lang="en-US" sz="6000" b="1" dirty="0" smtClean="0"/>
              <a:t>Society :</a:t>
            </a:r>
          </a:p>
          <a:p>
            <a:r>
              <a:rPr lang="en-US" sz="6000" dirty="0" smtClean="0"/>
              <a:t>Wider choice of safe and reliable products and services at competitive prices.</a:t>
            </a:r>
          </a:p>
          <a:p>
            <a:r>
              <a:rPr lang="en-US" sz="6000" dirty="0" smtClean="0"/>
              <a:t> Best practice and concerted action at the organizational level to practically address  global challenges like climate change and sustainability.</a:t>
            </a:r>
          </a:p>
          <a:p>
            <a:endParaRPr lang="en-US" dirty="0"/>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512763"/>
            <a:ext cx="7772400" cy="914400"/>
          </a:xfrm>
        </p:spPr>
        <p:txBody>
          <a:bodyPr>
            <a:normAutofit fontScale="90000"/>
          </a:bodyPr>
          <a:lstStyle/>
          <a:p>
            <a:r>
              <a:rPr lang="en-US" b="1" dirty="0" smtClean="0"/>
              <a:t>How does ISO works?</a:t>
            </a:r>
            <a:r>
              <a:rPr lang="en-US" dirty="0" smtClean="0"/>
              <a:t/>
            </a:r>
            <a:br>
              <a:rPr lang="en-US" dirty="0" smtClean="0"/>
            </a:br>
            <a:endParaRPr lang="en-US" dirty="0"/>
          </a:p>
        </p:txBody>
      </p:sp>
      <p:pic>
        <p:nvPicPr>
          <p:cNvPr id="4" name="Content Placeholder 3" descr="C:\Users\mirox8\Desktop\standards\iso-146441-3-638 iso.jpg"/>
          <p:cNvPicPr>
            <a:picLocks noGrp="1"/>
          </p:cNvPicPr>
          <p:nvPr>
            <p:ph idx="4294967295"/>
          </p:nvPr>
        </p:nvPicPr>
        <p:blipFill>
          <a:blip r:embed="rId2" cstate="print"/>
          <a:stretch>
            <a:fillRect/>
          </a:stretch>
        </p:blipFill>
        <p:spPr bwMode="auto">
          <a:xfrm>
            <a:off x="0" y="2360613"/>
            <a:ext cx="9144000" cy="4497387"/>
          </a:xfrm>
          <a:prstGeom prst="rect">
            <a:avLst/>
          </a:prstGeom>
          <a:noFill/>
          <a:ln w="9525">
            <a:noFill/>
            <a:miter lim="800000"/>
            <a:headEnd/>
            <a:tailEnd/>
          </a:ln>
        </p:spPr>
      </p:pic>
      <p:pic>
        <p:nvPicPr>
          <p:cNvPr id="5" name="Picture 2" descr="Image result for mir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457200"/>
            <a:ext cx="7772400" cy="914400"/>
          </a:xfrm>
        </p:spPr>
        <p:txBody>
          <a:bodyPr>
            <a:noAutofit/>
          </a:bodyPr>
          <a:lstStyle/>
          <a:p>
            <a:r>
              <a:rPr lang="en-US" sz="3600" b="1" dirty="0" smtClean="0"/>
              <a:t>CCITT Constative </a:t>
            </a:r>
            <a:r>
              <a:rPr lang="en-US" sz="3600" b="1" dirty="0" smtClean="0"/>
              <a:t>Committee for International Telegraphy</a:t>
            </a:r>
            <a:endParaRPr lang="en-US" sz="3600" dirty="0"/>
          </a:p>
        </p:txBody>
      </p:sp>
      <p:sp>
        <p:nvSpPr>
          <p:cNvPr id="3" name="Content Placeholder 2"/>
          <p:cNvSpPr>
            <a:spLocks noGrp="1"/>
          </p:cNvSpPr>
          <p:nvPr>
            <p:ph idx="4294967295"/>
          </p:nvPr>
        </p:nvSpPr>
        <p:spPr>
          <a:xfrm>
            <a:off x="1371600" y="1784350"/>
            <a:ext cx="7772400" cy="4572000"/>
          </a:xfrm>
        </p:spPr>
        <p:txBody>
          <a:bodyPr>
            <a:normAutofit/>
          </a:bodyPr>
          <a:lstStyle/>
          <a:p>
            <a:r>
              <a:rPr lang="en-US" sz="2400" dirty="0" smtClean="0"/>
              <a:t>The CCITT is part of the ITU (International Telegraph Union), which has a history that stretches back to 1865.</a:t>
            </a:r>
          </a:p>
          <a:p>
            <a:endParaRPr lang="en-US" sz="2400" dirty="0" smtClean="0"/>
          </a:p>
          <a:p>
            <a:r>
              <a:rPr lang="en-US" sz="2400" dirty="0" smtClean="0"/>
              <a:t>In that year, 20 countries agreed to standardize telegraph networks. The ITU was set up as part of the agreement to work on subsequent amendments.</a:t>
            </a:r>
          </a:p>
          <a:p>
            <a:endParaRPr lang="en-US" sz="2400" dirty="0" smtClean="0"/>
          </a:p>
          <a:p>
            <a:r>
              <a:rPr lang="en-US" sz="2400" dirty="0" smtClean="0"/>
              <a:t>In 1934, the union changed its name to the International Telecommunication Union to more properly define its role in all forms of communication, including wire, radio, optical, and electromagnetic systems.</a:t>
            </a:r>
            <a:endParaRPr lang="en-US" sz="2400" dirty="0"/>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262592"/>
            <a:ext cx="8763000" cy="1384995"/>
          </a:xfrm>
          <a:prstGeom prst="rect">
            <a:avLst/>
          </a:prstGeom>
        </p:spPr>
        <p:txBody>
          <a:bodyPr wrap="square">
            <a:spAutoFit/>
          </a:bodyPr>
          <a:lstStyle/>
          <a:p>
            <a:r>
              <a:rPr lang="en-US" sz="2400" b="1" dirty="0" smtClean="0"/>
              <a:t>ITU is the United Nations specialized agency for information </a:t>
            </a:r>
            <a:r>
              <a:rPr lang="en-US" sz="2400" b="1" dirty="0" smtClean="0"/>
              <a:t>communication </a:t>
            </a:r>
            <a:r>
              <a:rPr lang="en-US" sz="2400" b="1" dirty="0" smtClean="0"/>
              <a:t>technologies – ICTs.</a:t>
            </a:r>
            <a:r>
              <a:rPr lang="en-US" dirty="0" smtClean="0"/>
              <a:t/>
            </a:r>
            <a:br>
              <a:rPr lang="en-US" dirty="0" smtClean="0"/>
            </a:br>
            <a:r>
              <a:rPr lang="en-US" dirty="0" smtClean="0"/>
              <a:t/>
            </a:r>
            <a:br>
              <a:rPr lang="en-US" dirty="0" smtClean="0"/>
            </a:br>
            <a:endParaRPr lang="en-US" dirty="0"/>
          </a:p>
        </p:txBody>
      </p:sp>
      <p:sp>
        <p:nvSpPr>
          <p:cNvPr id="6" name="Rectangle 5"/>
          <p:cNvSpPr/>
          <p:nvPr/>
        </p:nvSpPr>
        <p:spPr>
          <a:xfrm>
            <a:off x="-838200" y="1219200"/>
            <a:ext cx="9982200" cy="1938992"/>
          </a:xfrm>
          <a:prstGeom prst="rect">
            <a:avLst/>
          </a:prstGeom>
        </p:spPr>
        <p:txBody>
          <a:bodyPr wrap="square">
            <a:spAutoFit/>
          </a:bodyPr>
          <a:lstStyle/>
          <a:p>
            <a:pPr lvl="2" fontAlgn="base">
              <a:spcBef>
                <a:spcPct val="0"/>
              </a:spcBef>
              <a:spcAft>
                <a:spcPct val="0"/>
              </a:spcAft>
              <a:buFont typeface="Wingdings" pitchFamily="2" charset="2"/>
              <a:buChar char="Ø"/>
            </a:pPr>
            <a:r>
              <a:rPr lang="en-US" sz="2400" dirty="0" smtClean="0">
                <a:latin typeface="Calibri" pitchFamily="34" charset="0"/>
                <a:ea typeface="Times New Roman" pitchFamily="18" charset="0"/>
                <a:cs typeface="Times New Roman" pitchFamily="18" charset="0"/>
              </a:rPr>
              <a:t>   ITU is committed to connecting all the world's people – wherever</a:t>
            </a:r>
          </a:p>
          <a:p>
            <a:pPr lvl="2" fontAlgn="base">
              <a:spcBef>
                <a:spcPct val="0"/>
              </a:spcBef>
              <a:spcAft>
                <a:spcPct val="0"/>
              </a:spcAft>
            </a:pPr>
            <a:r>
              <a:rPr lang="en-US" sz="2400" dirty="0" smtClean="0">
                <a:latin typeface="Calibri" pitchFamily="34" charset="0"/>
                <a:ea typeface="Times New Roman" pitchFamily="18" charset="0"/>
                <a:cs typeface="Times New Roman" pitchFamily="18" charset="0"/>
              </a:rPr>
              <a:t>      they live and whatever their means.</a:t>
            </a:r>
          </a:p>
          <a:p>
            <a:pPr lvl="2" fontAlgn="base">
              <a:spcBef>
                <a:spcPct val="0"/>
              </a:spcBef>
              <a:spcAft>
                <a:spcPct val="0"/>
              </a:spcAft>
              <a:buFont typeface="Wingdings" pitchFamily="2" charset="2"/>
              <a:buChar char="Ø"/>
            </a:pPr>
            <a:r>
              <a:rPr lang="en-US" sz="2400" dirty="0" smtClean="0">
                <a:latin typeface="Calibri" pitchFamily="34" charset="0"/>
                <a:ea typeface="Times New Roman" pitchFamily="18" charset="0"/>
                <a:cs typeface="Times New Roman" pitchFamily="18" charset="0"/>
              </a:rPr>
              <a:t>  Through our work, we protect and support everyone's fundamental</a:t>
            </a:r>
          </a:p>
          <a:p>
            <a:pPr lvl="2" fontAlgn="base">
              <a:spcBef>
                <a:spcPct val="0"/>
              </a:spcBef>
              <a:spcAft>
                <a:spcPct val="0"/>
              </a:spcAft>
            </a:pPr>
            <a:r>
              <a:rPr lang="en-US" sz="2400" dirty="0" smtClean="0">
                <a:latin typeface="Calibri" pitchFamily="34" charset="0"/>
                <a:ea typeface="Times New Roman" pitchFamily="18" charset="0"/>
                <a:cs typeface="Times New Roman" pitchFamily="18" charset="0"/>
              </a:rPr>
              <a:t>      right to communicate.</a:t>
            </a:r>
            <a:endParaRPr lang="en-US" sz="2400" dirty="0" smtClean="0">
              <a:latin typeface="Arial" pitchFamily="34" charset="0"/>
              <a:cs typeface="Arial" pitchFamily="34" charset="0"/>
            </a:endParaRPr>
          </a:p>
          <a:p>
            <a:pPr lvl="2" fontAlgn="base">
              <a:spcBef>
                <a:spcPct val="0"/>
              </a:spcBef>
              <a:spcAft>
                <a:spcPct val="0"/>
              </a:spcAft>
            </a:pPr>
            <a:endParaRPr lang="en-US" sz="2400" dirty="0" smtClean="0">
              <a:latin typeface="Arial" pitchFamily="34" charset="0"/>
              <a:cs typeface="Arial" pitchFamily="34" charset="0"/>
            </a:endParaRPr>
          </a:p>
        </p:txBody>
      </p:sp>
      <p:pic>
        <p:nvPicPr>
          <p:cNvPr id="7" name="Picture 6" descr="http://www.itu.int/en/about/PublishingImages/hands.jpg"/>
          <p:cNvPicPr/>
          <p:nvPr/>
        </p:nvPicPr>
        <p:blipFill>
          <a:blip r:embed="rId2" cstate="print"/>
          <a:srcRect/>
          <a:stretch>
            <a:fillRect/>
          </a:stretch>
        </p:blipFill>
        <p:spPr bwMode="auto">
          <a:xfrm>
            <a:off x="533400" y="3048000"/>
            <a:ext cx="7848600" cy="2895600"/>
          </a:xfrm>
          <a:prstGeom prst="rect">
            <a:avLst/>
          </a:prstGeom>
          <a:noFill/>
          <a:ln w="9525">
            <a:noFill/>
            <a:miter lim="800000"/>
            <a:headEnd/>
            <a:tailEnd/>
          </a:ln>
        </p:spPr>
      </p:pic>
      <p:sp>
        <p:nvSpPr>
          <p:cNvPr id="1026" name="Rectangle 2"/>
          <p:cNvSpPr>
            <a:spLocks noChangeArrowheads="1"/>
          </p:cNvSpPr>
          <p:nvPr/>
        </p:nvSpPr>
        <p:spPr bwMode="auto">
          <a:xfrm>
            <a:off x="1295400" y="6096000"/>
            <a:ext cx="586468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Membership: Contact. Commit. Connect. Become a member of ITU</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2" descr="Image result for mir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7612" y="76201"/>
            <a:ext cx="940188"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457200" y="196334"/>
            <a:ext cx="84582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2400" i="0" u="none" strike="noStrike" cap="none" normalizeH="0" baseline="0" dirty="0" smtClean="0">
                <a:ln>
                  <a:noFill/>
                </a:ln>
                <a:solidFill>
                  <a:schemeClr val="tx1"/>
                </a:solidFill>
                <a:effectLst/>
                <a:latin typeface="Century Gothic" pitchFamily="34" charset="0"/>
                <a:ea typeface="Times New Roman" pitchFamily="18" charset="0"/>
                <a:cs typeface="Times New Roman" pitchFamily="18" charset="0"/>
              </a:rPr>
              <a:t> </a:t>
            </a:r>
            <a:r>
              <a:rPr kumimoji="0" lang="en-US" sz="240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An organization based on public-private partnership</a:t>
            </a:r>
          </a:p>
          <a:p>
            <a:pPr fontAlgn="base">
              <a:spcBef>
                <a:spcPct val="0"/>
              </a:spcBef>
              <a:spcAft>
                <a:spcPct val="0"/>
              </a:spcAft>
            </a:pPr>
            <a:r>
              <a:rPr kumimoji="0" lang="en-US" sz="240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lang="en-US" sz="2400" dirty="0" smtClean="0">
                <a:latin typeface="Calibri" pitchFamily="34" charset="0"/>
                <a:ea typeface="Times New Roman" pitchFamily="18" charset="0"/>
                <a:cs typeface="Calibri" pitchFamily="34" charset="0"/>
              </a:rPr>
              <a:t> since its inception</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240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ITU currently has a membership of 193 countries and</a:t>
            </a:r>
          </a:p>
          <a:p>
            <a:pPr lvl="0" fontAlgn="base">
              <a:spcBef>
                <a:spcPct val="0"/>
              </a:spcBef>
              <a:spcAft>
                <a:spcPct val="0"/>
              </a:spcAft>
            </a:pPr>
            <a:r>
              <a:rPr lang="en-US" sz="2400" dirty="0" smtClean="0">
                <a:latin typeface="Calibri" pitchFamily="34" charset="0"/>
                <a:cs typeface="Calibri" pitchFamily="34" charset="0"/>
              </a:rPr>
              <a:t>    </a:t>
            </a:r>
            <a:r>
              <a:rPr lang="en-US" sz="2400" dirty="0" smtClean="0">
                <a:latin typeface="Calibri" pitchFamily="34" charset="0"/>
                <a:ea typeface="Times New Roman" pitchFamily="18" charset="0"/>
                <a:cs typeface="Calibri" pitchFamily="34" charset="0"/>
              </a:rPr>
              <a:t>almost 800 private-sector entities and academic</a:t>
            </a:r>
          </a:p>
          <a:p>
            <a:pPr lvl="0" fontAlgn="base">
              <a:spcBef>
                <a:spcPct val="0"/>
              </a:spcBef>
              <a:spcAft>
                <a:spcPct val="0"/>
              </a:spcAft>
            </a:pPr>
            <a:r>
              <a:rPr kumimoji="0" lang="en-US" sz="2400" i="0" u="none" strike="noStrike" cap="none" normalizeH="0" baseline="0" dirty="0" smtClean="0">
                <a:ln>
                  <a:noFill/>
                </a:ln>
                <a:solidFill>
                  <a:schemeClr val="tx1"/>
                </a:solidFill>
                <a:effectLst/>
                <a:latin typeface="Calibri" pitchFamily="34" charset="0"/>
                <a:cs typeface="Calibri" pitchFamily="34" charset="0"/>
              </a:rPr>
              <a:t> </a:t>
            </a:r>
            <a:r>
              <a:rPr lang="en-US" sz="2400" dirty="0" smtClean="0">
                <a:latin typeface="Calibri" pitchFamily="34" charset="0"/>
                <a:cs typeface="Calibri" pitchFamily="34" charset="0"/>
              </a:rPr>
              <a:t>    institutions.</a:t>
            </a:r>
            <a:endParaRPr kumimoji="0" lang="en-US" sz="2400" i="0" u="none" strike="noStrike" cap="none" normalizeH="0" baseline="0" dirty="0" smtClean="0">
              <a:ln>
                <a:noFill/>
              </a:ln>
              <a:solidFill>
                <a:schemeClr val="tx1"/>
              </a:solidFill>
              <a:effectLst/>
              <a:latin typeface="Calibri" pitchFamily="34" charset="0"/>
              <a:cs typeface="Calibri" pitchFamily="34" charset="0"/>
            </a:endParaRPr>
          </a:p>
        </p:txBody>
      </p:sp>
      <p:sp>
        <p:nvSpPr>
          <p:cNvPr id="30722" name="Rectangle 2"/>
          <p:cNvSpPr>
            <a:spLocks noChangeArrowheads="1"/>
          </p:cNvSpPr>
          <p:nvPr/>
        </p:nvSpPr>
        <p:spPr bwMode="auto">
          <a:xfrm>
            <a:off x="304800" y="2590800"/>
            <a:ext cx="40386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Our Vision: Committed to   connecting the world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descr="http://www.itu.int/en/about/PublishingImages/connected.jpg"/>
          <p:cNvPicPr/>
          <p:nvPr/>
        </p:nvPicPr>
        <p:blipFill>
          <a:blip r:embed="rId2" cstate="print"/>
          <a:srcRect/>
          <a:stretch>
            <a:fillRect/>
          </a:stretch>
        </p:blipFill>
        <p:spPr bwMode="auto">
          <a:xfrm>
            <a:off x="4419600" y="2324100"/>
            <a:ext cx="4724400" cy="4533900"/>
          </a:xfrm>
          <a:prstGeom prst="rect">
            <a:avLst/>
          </a:prstGeom>
          <a:noFill/>
          <a:ln w="9525">
            <a:noFill/>
            <a:miter lim="800000"/>
            <a:headEnd/>
            <a:tailEnd/>
          </a:ln>
        </p:spPr>
      </p:pic>
      <p:sp>
        <p:nvSpPr>
          <p:cNvPr id="7" name="Rectangle 6"/>
          <p:cNvSpPr/>
          <p:nvPr/>
        </p:nvSpPr>
        <p:spPr>
          <a:xfrm>
            <a:off x="304800" y="3581400"/>
            <a:ext cx="3810000" cy="2031325"/>
          </a:xfrm>
          <a:prstGeom prst="rect">
            <a:avLst/>
          </a:prstGeom>
        </p:spPr>
        <p:txBody>
          <a:bodyPr wrap="square">
            <a:spAutoFit/>
          </a:bodyPr>
          <a:lstStyle/>
          <a:p>
            <a:r>
              <a:rPr lang="en-US" dirty="0" smtClean="0"/>
              <a:t>Virtually </a:t>
            </a:r>
            <a:r>
              <a:rPr lang="en-US" b="1" dirty="0" smtClean="0"/>
              <a:t>every facet of modern life </a:t>
            </a:r>
            <a:r>
              <a:rPr lang="en-US" dirty="0" smtClean="0"/>
              <a:t>– in business, culture or entertainment, at work and at home</a:t>
            </a:r>
          </a:p>
          <a:p>
            <a:endParaRPr lang="en-US" dirty="0" smtClean="0"/>
          </a:p>
          <a:p>
            <a:r>
              <a:rPr lang="en-US" dirty="0" smtClean="0"/>
              <a:t> – </a:t>
            </a:r>
            <a:r>
              <a:rPr lang="en-US" b="1" dirty="0" smtClean="0"/>
              <a:t>depends on information and communication technologies (ICTs).</a:t>
            </a:r>
            <a:r>
              <a:rPr lang="en-US" dirty="0" smtClean="0"/>
              <a:t/>
            </a:r>
            <a:br>
              <a:rPr lang="en-US" dirty="0" smtClean="0"/>
            </a:br>
            <a:endParaRPr lang="en-US" dirty="0"/>
          </a:p>
        </p:txBody>
      </p:sp>
      <p:pic>
        <p:nvPicPr>
          <p:cNvPr id="8" name="Picture 2" descr="Image result for mir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228600" y="304800"/>
            <a:ext cx="8458200" cy="954010"/>
          </a:xfrm>
          <a:prstGeom prst="rect">
            <a:avLst/>
          </a:prstGeom>
          <a:noFill/>
          <a:ln w="9525">
            <a:noFill/>
            <a:miter lim="800000"/>
            <a:headEnd/>
            <a:tailEnd/>
          </a:ln>
          <a:effectLst/>
        </p:spPr>
        <p:txBody>
          <a:bodyPr vert="horz" wrap="square" lIns="0"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Our Vision,</a:t>
            </a:r>
            <a:r>
              <a:rPr kumimoji="0" lang="en-US" sz="2400" b="1"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Mission and Strategic Goals</a:t>
            </a:r>
            <a:endParaRPr kumimoji="0" lang="en-US" sz="24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838200" y="990600"/>
            <a:ext cx="8305800" cy="3046988"/>
          </a:xfrm>
          <a:prstGeom prst="rect">
            <a:avLst/>
          </a:prstGeom>
        </p:spPr>
        <p:txBody>
          <a:bodyPr wrap="square">
            <a:spAutoFit/>
          </a:bodyPr>
          <a:lstStyle/>
          <a:p>
            <a:r>
              <a:rPr lang="en-US" sz="2400" b="1" dirty="0" smtClean="0">
                <a:latin typeface="Calibri" pitchFamily="34" charset="0"/>
                <a:cs typeface="Calibri" pitchFamily="34" charset="0"/>
              </a:rPr>
              <a:t>Vision</a:t>
            </a:r>
            <a:r>
              <a:rPr lang="en-US" sz="2400" dirty="0" smtClean="0">
                <a:latin typeface="Calibri" pitchFamily="34" charset="0"/>
                <a:cs typeface="Calibri" pitchFamily="34" charset="0"/>
              </a:rPr>
              <a:t>: </a:t>
            </a:r>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An </a:t>
            </a:r>
            <a:r>
              <a:rPr lang="en-US" sz="2400" dirty="0" smtClean="0">
                <a:latin typeface="Calibri" pitchFamily="34" charset="0"/>
                <a:cs typeface="Calibri" pitchFamily="34" charset="0"/>
              </a:rPr>
              <a:t>information society, empowered by the interconnected world, where telecommunication/ information and communication technologies enable and accelerate social, economic and environmentally sustainable growth and development for everyone</a:t>
            </a:r>
            <a:r>
              <a:rPr lang="en-US" sz="2400" dirty="0" smtClean="0">
                <a:latin typeface="Calibri" pitchFamily="34" charset="0"/>
                <a:cs typeface="Calibri" pitchFamily="34" charset="0"/>
              </a:rPr>
              <a:t>.</a:t>
            </a:r>
          </a:p>
          <a:p>
            <a:endParaRPr lang="en-US" sz="2400" dirty="0" smtClean="0">
              <a:latin typeface="Calibri" pitchFamily="34" charset="0"/>
              <a:cs typeface="Calibri" pitchFamily="34" charset="0"/>
            </a:endParaRPr>
          </a:p>
          <a:p>
            <a:endParaRPr lang="en-US" sz="2400" dirty="0">
              <a:latin typeface="Calibri" pitchFamily="34" charset="0"/>
              <a:cs typeface="Calibri" pitchFamily="34" charset="0"/>
            </a:endParaRPr>
          </a:p>
        </p:txBody>
      </p:sp>
      <p:sp>
        <p:nvSpPr>
          <p:cNvPr id="31746" name="Rectangle 2"/>
          <p:cNvSpPr>
            <a:spLocks noChangeArrowheads="1"/>
          </p:cNvSpPr>
          <p:nvPr/>
        </p:nvSpPr>
        <p:spPr bwMode="auto">
          <a:xfrm>
            <a:off x="914400" y="3396734"/>
            <a:ext cx="73914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Calibri" pitchFamily="34" charset="0"/>
              </a:rPr>
              <a:t>Mission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To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promote, facilitate and foster affordable and universal access to telecommunication/ information and communication technology networks, services and applications and their use for social, economic and environmentally sustainable growth and development.</a:t>
            </a:r>
            <a:endParaRPr kumimoji="0" lang="en-US" sz="2400" b="0" i="0" u="none" strike="noStrike" cap="none" normalizeH="0" baseline="0" dirty="0" smtClean="0">
              <a:ln>
                <a:noFill/>
              </a:ln>
              <a:solidFill>
                <a:schemeClr val="tx1"/>
              </a:solidFill>
              <a:effectLst/>
              <a:latin typeface="Calibri" pitchFamily="34" charset="0"/>
              <a:cs typeface="Calibri" pitchFamily="34" charset="0"/>
            </a:endParaRPr>
          </a:p>
        </p:txBody>
      </p:sp>
      <p:pic>
        <p:nvPicPr>
          <p:cNvPr id="6"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512763"/>
            <a:ext cx="8839200" cy="914400"/>
          </a:xfrm>
        </p:spPr>
        <p:txBody>
          <a:bodyPr/>
          <a:lstStyle/>
          <a:p>
            <a:pPr algn="l"/>
            <a:r>
              <a:rPr lang="en-US" dirty="0" smtClean="0"/>
              <a:t>Agenda</a:t>
            </a:r>
            <a:endParaRPr lang="en-US" dirty="0"/>
          </a:p>
        </p:txBody>
      </p:sp>
      <p:sp>
        <p:nvSpPr>
          <p:cNvPr id="3" name="Content Placeholder 2"/>
          <p:cNvSpPr>
            <a:spLocks noGrp="1"/>
          </p:cNvSpPr>
          <p:nvPr>
            <p:ph idx="4294967295"/>
          </p:nvPr>
        </p:nvSpPr>
        <p:spPr>
          <a:xfrm>
            <a:off x="152400" y="2057400"/>
            <a:ext cx="8991600" cy="4572000"/>
          </a:xfrm>
        </p:spPr>
        <p:txBody>
          <a:bodyPr>
            <a:normAutofit/>
          </a:bodyPr>
          <a:lstStyle/>
          <a:p>
            <a:pPr lvl="1">
              <a:buFont typeface="Wingdings" pitchFamily="2" charset="2"/>
              <a:buChar char="Ø"/>
            </a:pPr>
            <a:r>
              <a:rPr lang="en-US" sz="2400" dirty="0" smtClean="0"/>
              <a:t>Internet </a:t>
            </a:r>
            <a:r>
              <a:rPr lang="en-US" sz="2400" dirty="0"/>
              <a:t>Corporation for Assigned Names and Numbers (ICANN)</a:t>
            </a:r>
          </a:p>
          <a:p>
            <a:pPr lvl="1">
              <a:buFont typeface="Wingdings" pitchFamily="2" charset="2"/>
              <a:buChar char="Ø"/>
            </a:pPr>
            <a:r>
              <a:rPr lang="en-US" sz="2400" dirty="0"/>
              <a:t>International Organization for Standardization (ISO)</a:t>
            </a:r>
          </a:p>
          <a:p>
            <a:pPr lvl="1">
              <a:buFont typeface="Wingdings" pitchFamily="2" charset="2"/>
              <a:buChar char="Ø"/>
            </a:pPr>
            <a:r>
              <a:rPr lang="en-US" sz="2400" dirty="0"/>
              <a:t>Consultative Committee For Telephone and Telegraphy (CCITT)</a:t>
            </a:r>
          </a:p>
          <a:p>
            <a:pPr lvl="1">
              <a:buFont typeface="Wingdings" pitchFamily="2" charset="2"/>
              <a:buChar char="Ø"/>
            </a:pPr>
            <a:r>
              <a:rPr lang="en-US" sz="2400" dirty="0"/>
              <a:t>International Telecommunication Union (ITU)</a:t>
            </a:r>
          </a:p>
          <a:p>
            <a:pPr lvl="1">
              <a:buFont typeface="Wingdings" pitchFamily="2" charset="2"/>
              <a:buChar char="Ø"/>
            </a:pPr>
            <a:r>
              <a:rPr lang="en-US" sz="2400" dirty="0"/>
              <a:t>American National Standards Institute(ANSI)</a:t>
            </a:r>
          </a:p>
          <a:p>
            <a:pPr lvl="1">
              <a:buFont typeface="Wingdings" pitchFamily="2" charset="2"/>
              <a:buChar char="Ø"/>
            </a:pPr>
            <a:r>
              <a:rPr lang="en-US" sz="2400" dirty="0"/>
              <a:t>Institute Of Electronics and Electrical Engineers(IEEE)</a:t>
            </a:r>
          </a:p>
          <a:p>
            <a:pPr lvl="1">
              <a:buFont typeface="Wingdings" pitchFamily="2" charset="2"/>
              <a:buChar char="Ø"/>
            </a:pPr>
            <a:r>
              <a:rPr lang="en-US" sz="2400" dirty="0"/>
              <a:t>Electronic Industries Association</a:t>
            </a:r>
          </a:p>
          <a:p>
            <a:endParaRPr lang="en-US" sz="2400" dirty="0"/>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2630272" cy="461665"/>
          </a:xfrm>
          <a:prstGeom prst="rect">
            <a:avLst/>
          </a:prstGeom>
        </p:spPr>
        <p:txBody>
          <a:bodyPr wrap="none">
            <a:spAutoFit/>
          </a:bodyPr>
          <a:lstStyle/>
          <a:p>
            <a:r>
              <a:rPr lang="en-US" sz="2400" b="1" dirty="0" smtClean="0"/>
              <a:t>Our Strategic Goals</a:t>
            </a:r>
            <a:endParaRPr lang="en-US" sz="2400" dirty="0"/>
          </a:p>
        </p:txBody>
      </p:sp>
      <p:pic>
        <p:nvPicPr>
          <p:cNvPr id="5" name="Picture 4" descr="Growth"/>
          <p:cNvPicPr/>
          <p:nvPr/>
        </p:nvPicPr>
        <p:blipFill>
          <a:blip r:embed="rId2" cstate="print"/>
          <a:srcRect/>
          <a:stretch>
            <a:fillRect/>
          </a:stretch>
        </p:blipFill>
        <p:spPr bwMode="auto">
          <a:xfrm>
            <a:off x="381000" y="1219200"/>
            <a:ext cx="3524250" cy="2028825"/>
          </a:xfrm>
          <a:prstGeom prst="rect">
            <a:avLst/>
          </a:prstGeom>
          <a:noFill/>
          <a:ln w="9525">
            <a:noFill/>
            <a:miter lim="800000"/>
            <a:headEnd/>
            <a:tailEnd/>
          </a:ln>
        </p:spPr>
      </p:pic>
      <p:sp>
        <p:nvSpPr>
          <p:cNvPr id="1025" name="Rectangle 1"/>
          <p:cNvSpPr>
            <a:spLocks noChangeArrowheads="1"/>
          </p:cNvSpPr>
          <p:nvPr/>
        </p:nvSpPr>
        <p:spPr bwMode="auto">
          <a:xfrm>
            <a:off x="3886200" y="1217712"/>
            <a:ext cx="6248400" cy="989926"/>
          </a:xfrm>
          <a:prstGeom prst="rect">
            <a:avLst/>
          </a:prstGeom>
          <a:noFill/>
          <a:ln w="9525">
            <a:noFill/>
            <a:miter lim="800000"/>
            <a:headEnd/>
            <a:tailEnd/>
          </a:ln>
          <a:effectLst/>
        </p:spPr>
        <p:txBody>
          <a:bodyPr vert="horz" wrap="square" lIns="95220" tIns="126960" rIns="47610" bIns="15235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Enable and foster access to and increased use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of telecommunication/ICT</a:t>
            </a:r>
            <a:endParaRPr kumimoji="0" lang="en-US" sz="1600" b="1" i="1" u="none" strike="noStrike" cap="none" normalizeH="0" baseline="0" dirty="0" smtClean="0">
              <a:ln>
                <a:noFill/>
              </a:ln>
              <a:solidFill>
                <a:srgbClr val="4F81BD"/>
              </a:solidFill>
              <a:effectLst/>
              <a:latin typeface="Calibri"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381000" y="821323"/>
            <a:ext cx="3276600" cy="615553"/>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Goal 1: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7" descr="Inclusion"/>
          <p:cNvPicPr/>
          <p:nvPr/>
        </p:nvPicPr>
        <p:blipFill>
          <a:blip r:embed="rId3" cstate="print"/>
          <a:srcRect/>
          <a:stretch>
            <a:fillRect/>
          </a:stretch>
        </p:blipFill>
        <p:spPr bwMode="auto">
          <a:xfrm>
            <a:off x="4724400" y="4114800"/>
            <a:ext cx="4057650" cy="2362200"/>
          </a:xfrm>
          <a:prstGeom prst="rect">
            <a:avLst/>
          </a:prstGeom>
          <a:noFill/>
          <a:ln w="9525">
            <a:noFill/>
            <a:miter lim="800000"/>
            <a:headEnd/>
            <a:tailEnd/>
          </a:ln>
        </p:spPr>
      </p:pic>
      <p:sp>
        <p:nvSpPr>
          <p:cNvPr id="1027" name="Rectangle 3"/>
          <p:cNvSpPr>
            <a:spLocks noChangeArrowheads="1"/>
          </p:cNvSpPr>
          <p:nvPr/>
        </p:nvSpPr>
        <p:spPr bwMode="auto">
          <a:xfrm>
            <a:off x="4724400" y="3579912"/>
            <a:ext cx="3733800" cy="615553"/>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Goal 2: Inclusiveness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1676400" y="4800600"/>
            <a:ext cx="3048000" cy="646331"/>
          </a:xfrm>
          <a:prstGeom prst="rect">
            <a:avLst/>
          </a:prstGeom>
        </p:spPr>
        <p:txBody>
          <a:bodyPr wrap="square">
            <a:spAutoFit/>
          </a:bodyPr>
          <a:lstStyle/>
          <a:p>
            <a:r>
              <a:rPr lang="en-US" b="1" i="1" dirty="0" smtClean="0"/>
              <a:t>Bridge the digital divide and provide broadband for all</a:t>
            </a:r>
            <a:endParaRPr lang="en-US" b="1" i="1" dirty="0"/>
          </a:p>
        </p:txBody>
      </p:sp>
      <p:pic>
        <p:nvPicPr>
          <p:cNvPr id="9" name="Picture 2" descr="Image result for mir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7820" y="76200"/>
            <a:ext cx="1159979" cy="12221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ustainability"/>
          <p:cNvPicPr/>
          <p:nvPr/>
        </p:nvPicPr>
        <p:blipFill>
          <a:blip r:embed="rId2" cstate="print"/>
          <a:srcRect/>
          <a:stretch>
            <a:fillRect/>
          </a:stretch>
        </p:blipFill>
        <p:spPr bwMode="auto">
          <a:xfrm>
            <a:off x="381000" y="1143000"/>
            <a:ext cx="3829050" cy="2209800"/>
          </a:xfrm>
          <a:prstGeom prst="rect">
            <a:avLst/>
          </a:prstGeom>
          <a:noFill/>
          <a:ln w="9525">
            <a:noFill/>
            <a:miter lim="800000"/>
            <a:headEnd/>
            <a:tailEnd/>
          </a:ln>
        </p:spPr>
      </p:pic>
      <p:sp>
        <p:nvSpPr>
          <p:cNvPr id="33793" name="Rectangle 1"/>
          <p:cNvSpPr>
            <a:spLocks noChangeArrowheads="1"/>
          </p:cNvSpPr>
          <p:nvPr/>
        </p:nvSpPr>
        <p:spPr bwMode="auto">
          <a:xfrm>
            <a:off x="381000" y="685800"/>
            <a:ext cx="4038600" cy="615553"/>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Goal 3: Sustainability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794" name="Rectangle 2"/>
          <p:cNvSpPr>
            <a:spLocks noChangeArrowheads="1"/>
          </p:cNvSpPr>
          <p:nvPr/>
        </p:nvSpPr>
        <p:spPr bwMode="auto">
          <a:xfrm>
            <a:off x="4419600" y="1293912"/>
            <a:ext cx="4572000" cy="1051481"/>
          </a:xfrm>
          <a:prstGeom prst="rect">
            <a:avLst/>
          </a:prstGeom>
          <a:noFill/>
          <a:ln w="9525">
            <a:noFill/>
            <a:miter lim="800000"/>
            <a:headEnd/>
            <a:tailEnd/>
          </a:ln>
          <a:effectLst/>
        </p:spPr>
        <p:txBody>
          <a:bodyPr vert="horz" wrap="square" lIns="0" tIns="126960" rIns="0" bIns="15235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Manage challenges resulting from telecommunication/ICT development</a:t>
            </a:r>
            <a:endParaRPr kumimoji="0" lang="en-US" sz="1600" b="1" i="1"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6" descr="Innovation"/>
          <p:cNvPicPr/>
          <p:nvPr/>
        </p:nvPicPr>
        <p:blipFill>
          <a:blip r:embed="rId3" cstate="print"/>
          <a:srcRect/>
          <a:stretch>
            <a:fillRect/>
          </a:stretch>
        </p:blipFill>
        <p:spPr bwMode="auto">
          <a:xfrm>
            <a:off x="4876800" y="4191000"/>
            <a:ext cx="3810000" cy="2438400"/>
          </a:xfrm>
          <a:prstGeom prst="rect">
            <a:avLst/>
          </a:prstGeom>
          <a:noFill/>
          <a:ln w="9525">
            <a:noFill/>
            <a:miter lim="800000"/>
            <a:headEnd/>
            <a:tailEnd/>
          </a:ln>
        </p:spPr>
      </p:pic>
      <p:sp>
        <p:nvSpPr>
          <p:cNvPr id="33795" name="Rectangle 3"/>
          <p:cNvSpPr>
            <a:spLocks noChangeArrowheads="1"/>
          </p:cNvSpPr>
          <p:nvPr/>
        </p:nvSpPr>
        <p:spPr bwMode="auto">
          <a:xfrm>
            <a:off x="1219200" y="4648200"/>
            <a:ext cx="4495800" cy="897641"/>
          </a:xfrm>
          <a:prstGeom prst="rect">
            <a:avLst/>
          </a:prstGeom>
          <a:noFill/>
          <a:ln w="9525">
            <a:noFill/>
            <a:miter lim="800000"/>
            <a:headEnd/>
            <a:tailEnd/>
          </a:ln>
          <a:effectLst/>
        </p:spPr>
        <p:txBody>
          <a:bodyPr vert="horz" wrap="square" lIns="95220" tIns="126960" rIns="4761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Lead, improve and adapt to the changing telecommunication/ICT environment</a:t>
            </a:r>
            <a:endParaRPr kumimoji="0" lang="en-US" sz="1600" b="1" i="1"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796" name="Rectangle 4"/>
          <p:cNvSpPr>
            <a:spLocks noChangeArrowheads="1"/>
          </p:cNvSpPr>
          <p:nvPr/>
        </p:nvSpPr>
        <p:spPr bwMode="auto">
          <a:xfrm>
            <a:off x="4876800" y="3733800"/>
            <a:ext cx="4267200" cy="615553"/>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Goal 4: Innovation and Partnership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2" descr="Image result for mir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533400"/>
            <a:ext cx="5638800" cy="457200"/>
          </a:xfrm>
        </p:spPr>
        <p:txBody>
          <a:bodyPr>
            <a:normAutofit fontScale="90000"/>
          </a:bodyPr>
          <a:lstStyle/>
          <a:p>
            <a:r>
              <a:rPr lang="en-US" sz="2700" b="1" dirty="0" smtClean="0"/>
              <a:t>Radio communication Sector (ITU-R)</a:t>
            </a:r>
            <a:r>
              <a:rPr lang="en-US" b="1" dirty="0" smtClean="0"/>
              <a:t/>
            </a:r>
            <a:br>
              <a:rPr lang="en-US" b="1" dirty="0" smtClean="0"/>
            </a:br>
            <a:endParaRPr lang="en-US" dirty="0"/>
          </a:p>
        </p:txBody>
      </p:sp>
      <p:sp>
        <p:nvSpPr>
          <p:cNvPr id="3" name="Content Placeholder 2"/>
          <p:cNvSpPr>
            <a:spLocks noGrp="1"/>
          </p:cNvSpPr>
          <p:nvPr>
            <p:ph idx="4294967295"/>
          </p:nvPr>
        </p:nvSpPr>
        <p:spPr>
          <a:xfrm>
            <a:off x="322943" y="1143000"/>
            <a:ext cx="8229600" cy="4983163"/>
          </a:xfrm>
        </p:spPr>
        <p:txBody>
          <a:bodyPr/>
          <a:lstStyle/>
          <a:p>
            <a:pPr lvl="0"/>
            <a:r>
              <a:rPr lang="en-US" sz="2400" dirty="0" smtClean="0"/>
              <a:t>The ITU-R hosts several study groups, to discuss technical and policy-related issues such as spectrum management, radiowave propagation, fixed-satellite service, broadcasting services and other satellite services. </a:t>
            </a:r>
          </a:p>
          <a:p>
            <a:pPr lvl="0"/>
            <a:endParaRPr lang="en-US" sz="2400" dirty="0" smtClean="0"/>
          </a:p>
          <a:p>
            <a:r>
              <a:rPr lang="en-US" sz="2400" dirty="0" smtClean="0"/>
              <a:t>The international Radio Regulations are negotiated at World Radio.</a:t>
            </a:r>
          </a:p>
          <a:p>
            <a:pPr>
              <a:buNone/>
            </a:pPr>
            <a:endParaRPr lang="en-US" sz="2400" dirty="0" smtClean="0"/>
          </a:p>
          <a:p>
            <a:r>
              <a:rPr lang="en-US" sz="2400" dirty="0" smtClean="0"/>
              <a:t>They also contain the international Table of Allocations for bands of frequencies to be used for providing specific radio communication  services Conferences and are formed by the Final Acts of WRCs. </a:t>
            </a:r>
            <a:endParaRPr lang="en-US" sz="2400" dirty="0"/>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55290" y="76201"/>
            <a:ext cx="101251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76200"/>
            <a:ext cx="4572000" cy="152400"/>
          </a:xfrm>
        </p:spPr>
        <p:txBody>
          <a:bodyPr>
            <a:normAutofit fontScale="90000"/>
          </a:bodyPr>
          <a:lstStyle/>
          <a:p>
            <a:r>
              <a:rPr lang="en-US" sz="2700" b="1" dirty="0"/>
              <a:t/>
            </a:r>
            <a:br>
              <a:rPr lang="en-US" sz="2700" b="1" dirty="0"/>
            </a:br>
            <a:r>
              <a:rPr lang="en-US" sz="2700" b="1" dirty="0"/>
              <a:t>Development Sector (ITU-D)</a:t>
            </a:r>
            <a:r>
              <a:rPr lang="en-US" sz="2800" b="1" dirty="0"/>
              <a:t/>
            </a:r>
            <a:br>
              <a:rPr lang="en-US" sz="2800" b="1" dirty="0"/>
            </a:br>
            <a:r>
              <a:rPr lang="en-US" sz="2700" b="1" dirty="0" smtClean="0"/>
              <a:t/>
            </a:r>
            <a:br>
              <a:rPr lang="en-US" sz="2700" b="1" dirty="0" smtClean="0"/>
            </a:br>
            <a:endParaRPr lang="en-US" dirty="0"/>
          </a:p>
        </p:txBody>
      </p:sp>
      <p:sp>
        <p:nvSpPr>
          <p:cNvPr id="3" name="Content Placeholder 2"/>
          <p:cNvSpPr>
            <a:spLocks noGrp="1"/>
          </p:cNvSpPr>
          <p:nvPr>
            <p:ph idx="4294967295"/>
          </p:nvPr>
        </p:nvSpPr>
        <p:spPr>
          <a:xfrm>
            <a:off x="287648" y="1067707"/>
            <a:ext cx="8229600" cy="2741386"/>
          </a:xfrm>
        </p:spPr>
        <p:txBody>
          <a:bodyPr>
            <a:normAutofit/>
          </a:bodyPr>
          <a:lstStyle/>
          <a:p>
            <a:r>
              <a:rPr lang="en-US" sz="2400" dirty="0" smtClean="0"/>
              <a:t>The mission of ITU-D is to raise the level of awareness of decision-makers concerning the role of telecommunications in national economic and social development</a:t>
            </a:r>
          </a:p>
          <a:p>
            <a:endParaRPr lang="en-US" sz="2400" dirty="0" smtClean="0"/>
          </a:p>
          <a:p>
            <a:endParaRPr lang="en-US" sz="2400" dirty="0" smtClean="0"/>
          </a:p>
          <a:p>
            <a:endParaRPr lang="en-US" sz="2400" dirty="0" smtClean="0"/>
          </a:p>
          <a:p>
            <a:endParaRPr lang="en-US" sz="2400" dirty="0" smtClean="0"/>
          </a:p>
          <a:p>
            <a:endParaRPr lang="en-US" sz="2400" dirty="0"/>
          </a:p>
        </p:txBody>
      </p:sp>
      <p:sp>
        <p:nvSpPr>
          <p:cNvPr id="4" name="Rectangle 3"/>
          <p:cNvSpPr/>
          <p:nvPr/>
        </p:nvSpPr>
        <p:spPr>
          <a:xfrm>
            <a:off x="609600" y="2438400"/>
            <a:ext cx="8534400" cy="4893647"/>
          </a:xfrm>
          <a:prstGeom prst="rect">
            <a:avLst/>
          </a:prstGeom>
        </p:spPr>
        <p:txBody>
          <a:bodyPr wrap="square">
            <a:spAutoFit/>
          </a:bodyPr>
          <a:lstStyle/>
          <a:p>
            <a:pPr>
              <a:buFont typeface="Arial" pitchFamily="34" charset="0"/>
              <a:buChar char="•"/>
            </a:pPr>
            <a:r>
              <a:rPr lang="en-US" sz="2400" dirty="0" smtClean="0"/>
              <a:t>  The WTDC is designated to "serve as a forum for the study of</a:t>
            </a:r>
          </a:p>
          <a:p>
            <a:r>
              <a:rPr lang="en-US" sz="2400" dirty="0" smtClean="0"/>
              <a:t>   policy, organizational, operational, regulatory, technical and</a:t>
            </a:r>
          </a:p>
          <a:p>
            <a:r>
              <a:rPr lang="en-US" sz="2400" dirty="0" smtClean="0"/>
              <a:t>   financial questions" related to telecommunications development.</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
        <p:nvSpPr>
          <p:cNvPr id="7" name="Rectangle 6"/>
          <p:cNvSpPr/>
          <p:nvPr/>
        </p:nvSpPr>
        <p:spPr>
          <a:xfrm>
            <a:off x="533400" y="4191000"/>
            <a:ext cx="8610600" cy="1938992"/>
          </a:xfrm>
          <a:prstGeom prst="rect">
            <a:avLst/>
          </a:prstGeom>
        </p:spPr>
        <p:txBody>
          <a:bodyPr wrap="square">
            <a:spAutoFit/>
          </a:bodyPr>
          <a:lstStyle/>
          <a:p>
            <a:pPr lvl="0" eaLnBrk="0" fontAlgn="base" hangingPunct="0">
              <a:spcBef>
                <a:spcPct val="0"/>
              </a:spcBef>
              <a:spcAft>
                <a:spcPct val="0"/>
              </a:spcAft>
              <a:buFontTx/>
              <a:buChar char="•"/>
            </a:pPr>
            <a:r>
              <a:rPr lang="en-US" sz="2400" dirty="0" smtClean="0">
                <a:latin typeface="Times New Roman" pitchFamily="18" charset="0"/>
                <a:ea typeface="Calibri" pitchFamily="34" charset="0"/>
                <a:cs typeface="Times New Roman" pitchFamily="18" charset="0"/>
              </a:rPr>
              <a:t>Study </a:t>
            </a:r>
            <a:r>
              <a:rPr lang="en-US" sz="2400" dirty="0" smtClean="0">
                <a:latin typeface="Times New Roman" pitchFamily="18" charset="0"/>
                <a:ea typeface="Calibri" pitchFamily="34" charset="0"/>
                <a:cs typeface="Times New Roman" pitchFamily="18" charset="0"/>
              </a:rPr>
              <a:t>and issue Recommendations on  radio communication issues;</a:t>
            </a:r>
          </a:p>
          <a:p>
            <a:pPr eaLnBrk="0" fontAlgn="base" hangingPunct="0">
              <a:spcBef>
                <a:spcPct val="0"/>
              </a:spcBef>
              <a:spcAft>
                <a:spcPct val="0"/>
              </a:spcAft>
            </a:pPr>
            <a:r>
              <a:rPr lang="en-US" sz="2400" dirty="0" smtClean="0">
                <a:latin typeface="Times New Roman" pitchFamily="18" charset="0"/>
                <a:cs typeface="Times New Roman" pitchFamily="18" charset="0"/>
              </a:rPr>
              <a:t>  </a:t>
            </a:r>
            <a:r>
              <a:rPr lang="en-US" sz="2400" dirty="0" smtClean="0">
                <a:latin typeface="Times New Roman" pitchFamily="18" charset="0"/>
                <a:ea typeface="Calibri" pitchFamily="34" charset="0"/>
                <a:cs typeface="Times New Roman" pitchFamily="18" charset="0"/>
              </a:rPr>
              <a:t>Effect allocation of bands of the radio-frequency spectrum, the</a:t>
            </a:r>
          </a:p>
          <a:p>
            <a:pPr eaLnBrk="0" fontAlgn="base" hangingPunct="0">
              <a:spcBef>
                <a:spcPct val="0"/>
              </a:spcBef>
              <a:spcAft>
                <a:spcPct val="0"/>
              </a:spcAft>
            </a:pPr>
            <a:r>
              <a:rPr lang="en-US" sz="2400" dirty="0" smtClean="0">
                <a:latin typeface="Times New Roman" pitchFamily="18" charset="0"/>
                <a:cs typeface="Times New Roman" pitchFamily="18" charset="0"/>
              </a:rPr>
              <a:t> </a:t>
            </a:r>
            <a:r>
              <a:rPr lang="en-US" sz="2400" dirty="0" smtClean="0">
                <a:latin typeface="Times New Roman" pitchFamily="18" charset="0"/>
                <a:ea typeface="Calibri" pitchFamily="34" charset="0"/>
                <a:cs typeface="Times New Roman" pitchFamily="18" charset="0"/>
              </a:rPr>
              <a:t>allotment of radio frequencies and the registration of radio</a:t>
            </a:r>
          </a:p>
          <a:p>
            <a:pPr eaLnBrk="0" fontAlgn="base" hangingPunct="0">
              <a:spcBef>
                <a:spcPct val="0"/>
              </a:spcBef>
              <a:spcAft>
                <a:spcPct val="0"/>
              </a:spcAft>
            </a:pPr>
            <a:r>
              <a:rPr lang="en-US" sz="2400" dirty="0" smtClean="0">
                <a:latin typeface="Times New Roman" pitchFamily="18" charset="0"/>
                <a:cs typeface="Times New Roman" pitchFamily="18" charset="0"/>
              </a:rPr>
              <a:t> </a:t>
            </a:r>
            <a:r>
              <a:rPr lang="en-US" sz="2400" dirty="0" smtClean="0">
                <a:latin typeface="Times New Roman" pitchFamily="18" charset="0"/>
                <a:ea typeface="Calibri" pitchFamily="34" charset="0"/>
                <a:cs typeface="Times New Roman" pitchFamily="18" charset="0"/>
              </a:rPr>
              <a:t>frequency.</a:t>
            </a:r>
            <a:endParaRPr lang="en-US" sz="2400" dirty="0" smtClean="0">
              <a:latin typeface="Arial" pitchFamily="34" charset="0"/>
              <a:cs typeface="Arial" pitchFamily="34" charset="0"/>
            </a:endParaRPr>
          </a:p>
          <a:p>
            <a:pPr lvl="0" eaLnBrk="0" fontAlgn="base" hangingPunct="0">
              <a:spcBef>
                <a:spcPct val="0"/>
              </a:spcBef>
              <a:spcAft>
                <a:spcPct val="0"/>
              </a:spcAft>
            </a:pPr>
            <a:endParaRPr lang="en-US" sz="2400" dirty="0" smtClean="0">
              <a:latin typeface="Arial" pitchFamily="34" charset="0"/>
              <a:cs typeface="Arial" pitchFamily="34" charset="0"/>
            </a:endParaRPr>
          </a:p>
        </p:txBody>
      </p:sp>
      <p:pic>
        <p:nvPicPr>
          <p:cNvPr id="8"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6696" y="76200"/>
            <a:ext cx="1101104" cy="11601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8229600" cy="1143000"/>
          </a:xfrm>
        </p:spPr>
        <p:txBody>
          <a:bodyPr>
            <a:normAutofit fontScale="90000"/>
          </a:bodyPr>
          <a:lstStyle/>
          <a:p>
            <a:r>
              <a:rPr lang="en-US" sz="4000" b="1" dirty="0" smtClean="0"/>
              <a:t>American National Standards Institute</a:t>
            </a:r>
            <a:r>
              <a:rPr lang="en-US" b="1" dirty="0" smtClean="0"/>
              <a:t/>
            </a:r>
            <a:br>
              <a:rPr lang="en-US" b="1" dirty="0" smtClean="0"/>
            </a:br>
            <a:endParaRPr lang="en-US" dirty="0"/>
          </a:p>
        </p:txBody>
      </p:sp>
      <p:pic>
        <p:nvPicPr>
          <p:cNvPr id="36866" name="Picture 2" descr="D:\Files\mirox\MW_ANSI---CE_Web_Cover-Image_2_2100x0.png"/>
          <p:cNvPicPr>
            <a:picLocks noGrp="1" noChangeAspect="1" noChangeArrowheads="1"/>
          </p:cNvPicPr>
          <p:nvPr>
            <p:ph idx="4294967295"/>
          </p:nvPr>
        </p:nvPicPr>
        <p:blipFill>
          <a:blip r:embed="rId2" cstate="print"/>
          <a:srcRect/>
          <a:stretch>
            <a:fillRect/>
          </a:stretch>
        </p:blipFill>
        <p:spPr bwMode="auto">
          <a:xfrm>
            <a:off x="29029" y="1524000"/>
            <a:ext cx="9077325" cy="5334000"/>
          </a:xfrm>
          <a:prstGeom prst="rect">
            <a:avLst/>
          </a:prstGeom>
          <a:noFill/>
        </p:spPr>
      </p:pic>
      <p:pic>
        <p:nvPicPr>
          <p:cNvPr id="4" name="Picture 2" descr="Image result for mir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66800"/>
            <a:ext cx="9144000" cy="5638800"/>
          </a:xfrm>
        </p:spPr>
        <p:txBody>
          <a:bodyPr>
            <a:normAutofit/>
          </a:bodyPr>
          <a:lstStyle/>
          <a:p>
            <a:r>
              <a:rPr lang="en-US" b="1" dirty="0" smtClean="0"/>
              <a:t>Abbreviation</a:t>
            </a:r>
            <a:r>
              <a:rPr lang="en-US" dirty="0" smtClean="0"/>
              <a:t>        ANSI</a:t>
            </a:r>
          </a:p>
          <a:p>
            <a:r>
              <a:rPr lang="en-US" b="1" dirty="0" smtClean="0"/>
              <a:t>Formation</a:t>
            </a:r>
            <a:r>
              <a:rPr lang="en-US" dirty="0" smtClean="0"/>
              <a:t>             October 19, 1918 (98 years ago)</a:t>
            </a:r>
          </a:p>
          <a:p>
            <a:r>
              <a:rPr lang="en-US" b="1" dirty="0" smtClean="0"/>
              <a:t>Purpose</a:t>
            </a:r>
            <a:r>
              <a:rPr lang="en-US" dirty="0" smtClean="0"/>
              <a:t>                 National standards</a:t>
            </a:r>
          </a:p>
          <a:p>
            <a:r>
              <a:rPr lang="en-US" b="1" dirty="0" smtClean="0"/>
              <a:t>Headquarters       </a:t>
            </a:r>
            <a:r>
              <a:rPr lang="en-US" dirty="0" smtClean="0"/>
              <a:t>Washington, </a:t>
            </a:r>
            <a:r>
              <a:rPr lang="en-US" dirty="0" err="1" smtClean="0"/>
              <a:t>D.C.,United</a:t>
            </a:r>
            <a:r>
              <a:rPr lang="en-US" dirty="0" smtClean="0"/>
              <a:t> States</a:t>
            </a:r>
          </a:p>
          <a:p>
            <a:r>
              <a:rPr lang="en-US" b="1" dirty="0" smtClean="0"/>
              <a:t>Membership</a:t>
            </a:r>
            <a:r>
              <a:rPr lang="en-US" dirty="0" smtClean="0"/>
              <a:t>         125,000 companies and 3.5</a:t>
            </a:r>
          </a:p>
          <a:p>
            <a:pPr>
              <a:buNone/>
            </a:pPr>
            <a:r>
              <a:rPr lang="en-US" dirty="0" smtClean="0"/>
              <a:t>                                     million professionals</a:t>
            </a:r>
          </a:p>
          <a:p>
            <a:r>
              <a:rPr lang="en-US" b="1" dirty="0" smtClean="0"/>
              <a:t>Official language</a:t>
            </a:r>
            <a:r>
              <a:rPr lang="en-US" dirty="0" smtClean="0"/>
              <a:t>   English</a:t>
            </a:r>
          </a:p>
          <a:p>
            <a:r>
              <a:rPr lang="en-US" b="1" dirty="0" smtClean="0"/>
              <a:t>Website</a:t>
            </a:r>
            <a:r>
              <a:rPr lang="en-US" dirty="0" smtClean="0"/>
              <a:t>                    www.ansi.org</a:t>
            </a:r>
          </a:p>
          <a:p>
            <a:endParaRPr lang="en-US" dirty="0"/>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6966" y="1066800"/>
            <a:ext cx="8229600" cy="6096000"/>
          </a:xfrm>
        </p:spPr>
        <p:txBody>
          <a:bodyPr>
            <a:normAutofit fontScale="92500" lnSpcReduction="20000"/>
          </a:bodyPr>
          <a:lstStyle/>
          <a:p>
            <a:r>
              <a:rPr lang="en-US" sz="2600" dirty="0" smtClean="0"/>
              <a:t>The </a:t>
            </a:r>
            <a:r>
              <a:rPr lang="en-US" sz="2600" b="1" dirty="0" smtClean="0"/>
              <a:t>American National Standards Institute</a:t>
            </a:r>
            <a:r>
              <a:rPr lang="en-US" sz="2600" dirty="0" smtClean="0"/>
              <a:t> is a private non-profit organization that oversees the development of voluntary consensus standards for products, services, processes, systems, and personnel in the United States.</a:t>
            </a:r>
          </a:p>
          <a:p>
            <a:endParaRPr lang="en-US" sz="2600" b="1" dirty="0" smtClean="0"/>
          </a:p>
          <a:p>
            <a:pPr>
              <a:buNone/>
            </a:pPr>
            <a:r>
              <a:rPr lang="en-US" sz="2600" b="1" dirty="0" smtClean="0"/>
              <a:t>History</a:t>
            </a:r>
            <a:endParaRPr lang="en-US" sz="2600" dirty="0" smtClean="0"/>
          </a:p>
          <a:p>
            <a:r>
              <a:rPr lang="en-US" sz="2600" dirty="0" smtClean="0"/>
              <a:t>ANSI was originally formed in 1918, when five engineering societies and three government agencies founded the </a:t>
            </a:r>
            <a:r>
              <a:rPr lang="en-US" sz="2600" b="1" dirty="0" smtClean="0"/>
              <a:t>American Engineering Standards Committee</a:t>
            </a:r>
            <a:r>
              <a:rPr lang="en-US" sz="2600" dirty="0" smtClean="0"/>
              <a:t> (</a:t>
            </a:r>
            <a:r>
              <a:rPr lang="en-US" sz="2600" b="1" dirty="0" smtClean="0"/>
              <a:t>AESC) </a:t>
            </a:r>
          </a:p>
          <a:p>
            <a:endParaRPr lang="en-US" sz="2600" b="1" dirty="0" smtClean="0"/>
          </a:p>
          <a:p>
            <a:pPr>
              <a:buNone/>
            </a:pPr>
            <a:endParaRPr lang="en-US" sz="2600" b="1" dirty="0" smtClean="0"/>
          </a:p>
          <a:p>
            <a:pPr>
              <a:buNone/>
            </a:pPr>
            <a:r>
              <a:rPr lang="en-US" sz="2600" b="1" dirty="0" smtClean="0"/>
              <a:t>Members</a:t>
            </a:r>
          </a:p>
          <a:p>
            <a:r>
              <a:rPr lang="en-US" sz="2600" dirty="0" smtClean="0"/>
              <a:t>ANSI's members are government agencies, organizations, corporations, academic and international bodies, and individuals. In total, the Institute represents the interests of more than 125,000 companies and 3.5 million professionals. </a:t>
            </a:r>
          </a:p>
          <a:p>
            <a:pPr>
              <a:buNone/>
            </a:pPr>
            <a:r>
              <a:rPr lang="en-US" b="1" dirty="0" smtClean="0"/>
              <a:t> </a:t>
            </a:r>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0646" y="76201"/>
            <a:ext cx="1157154"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915400" cy="6858000"/>
          </a:xfrm>
        </p:spPr>
        <p:txBody>
          <a:bodyPr>
            <a:normAutofit/>
          </a:bodyPr>
          <a:lstStyle/>
          <a:p>
            <a:pPr>
              <a:buNone/>
            </a:pPr>
            <a:r>
              <a:rPr lang="en-US" sz="2400" b="1" dirty="0" smtClean="0"/>
              <a:t> </a:t>
            </a:r>
            <a:endParaRPr lang="en-US" sz="2400" b="1" dirty="0" smtClean="0"/>
          </a:p>
          <a:p>
            <a:pPr>
              <a:buNone/>
            </a:pPr>
            <a:r>
              <a:rPr lang="en-US" sz="2400" b="1" dirty="0" smtClean="0"/>
              <a:t>Process</a:t>
            </a:r>
            <a:endParaRPr lang="en-US" sz="2400" b="1" dirty="0" smtClean="0"/>
          </a:p>
          <a:p>
            <a:r>
              <a:rPr lang="en-US" sz="2400" dirty="0" smtClean="0"/>
              <a:t>Though ANSI itself does not develop standards, the Institute oversees the development and use of standards by accrediting the procedures of standards developing organizations. </a:t>
            </a:r>
          </a:p>
          <a:p>
            <a:pPr>
              <a:buNone/>
            </a:pPr>
            <a:endParaRPr lang="en-US" sz="2400" dirty="0" smtClean="0"/>
          </a:p>
          <a:p>
            <a:pPr>
              <a:buNone/>
            </a:pPr>
            <a:r>
              <a:rPr lang="en-US" sz="2800" b="1" dirty="0" smtClean="0"/>
              <a:t>The American National Standards process involves:</a:t>
            </a:r>
          </a:p>
          <a:p>
            <a:pPr lvl="0"/>
            <a:r>
              <a:rPr lang="en-US" sz="2400" dirty="0" smtClean="0"/>
              <a:t>consensus by a group that is open to representatives from all interested parties</a:t>
            </a:r>
          </a:p>
          <a:p>
            <a:pPr lvl="0"/>
            <a:r>
              <a:rPr lang="en-US" sz="2400" dirty="0" smtClean="0"/>
              <a:t>broad-based public review and comment on draft standards</a:t>
            </a:r>
          </a:p>
          <a:p>
            <a:pPr lvl="0"/>
            <a:r>
              <a:rPr lang="en-US" sz="2400" dirty="0" smtClean="0"/>
              <a:t>consideration of and response to comments</a:t>
            </a:r>
          </a:p>
          <a:p>
            <a:pPr lvl="0"/>
            <a:r>
              <a:rPr lang="en-US" sz="2400" dirty="0" smtClean="0"/>
              <a:t>incorporation of submitted changes that meet the same consensus requirements into a draft standard</a:t>
            </a:r>
          </a:p>
          <a:p>
            <a:pPr lvl="0"/>
            <a:r>
              <a:rPr lang="en-US" sz="2400" dirty="0" smtClean="0"/>
              <a:t>availability of an appeal by any participant alleging that these principles were not respected during the standards-development process.</a:t>
            </a:r>
          </a:p>
          <a:p>
            <a:endParaRPr lang="en-US" sz="2400" dirty="0" smtClean="0"/>
          </a:p>
          <a:p>
            <a:pPr>
              <a:buNone/>
            </a:pPr>
            <a:endParaRPr lang="en-US" dirty="0"/>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7613" y="-4086"/>
            <a:ext cx="1016388" cy="10708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12763"/>
            <a:ext cx="9144000" cy="914400"/>
          </a:xfrm>
        </p:spPr>
        <p:txBody>
          <a:bodyPr>
            <a:noAutofit/>
          </a:bodyPr>
          <a:lstStyle/>
          <a:p>
            <a:r>
              <a:rPr lang="en-US" sz="4000" dirty="0" smtClean="0"/>
              <a:t>Institute of Electrical and Electronics Engineers</a:t>
            </a:r>
            <a:endParaRPr lang="en-US" sz="4000" dirty="0"/>
          </a:p>
        </p:txBody>
      </p:sp>
      <p:pic>
        <p:nvPicPr>
          <p:cNvPr id="4" name="Content Placeholder 3" descr="C:\Users\Mirox\Desktop\proceedings_of_the_ieee_subscribe-1024x785.jpg"/>
          <p:cNvPicPr>
            <a:picLocks noGrp="1"/>
          </p:cNvPicPr>
          <p:nvPr>
            <p:ph idx="4294967295"/>
          </p:nvPr>
        </p:nvPicPr>
        <p:blipFill>
          <a:blip r:embed="rId2" cstate="print"/>
          <a:stretch>
            <a:fillRect/>
          </a:stretch>
        </p:blipFill>
        <p:spPr bwMode="auto">
          <a:xfrm>
            <a:off x="3178175" y="1784350"/>
            <a:ext cx="5965825" cy="4572000"/>
          </a:xfrm>
          <a:prstGeom prst="rect">
            <a:avLst/>
          </a:prstGeom>
          <a:noFill/>
          <a:ln w="9525">
            <a:noFill/>
            <a:miter lim="800000"/>
            <a:headEnd/>
            <a:tailEnd/>
          </a:ln>
        </p:spPr>
      </p:pic>
      <p:pic>
        <p:nvPicPr>
          <p:cNvPr id="5" name="Picture 2" descr="Image result for mir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5589" y="76200"/>
            <a:ext cx="1282211" cy="1350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85800"/>
            <a:ext cx="8229600" cy="5867400"/>
          </a:xfrm>
        </p:spPr>
        <p:txBody>
          <a:bodyPr>
            <a:normAutofit/>
          </a:bodyPr>
          <a:lstStyle/>
          <a:p>
            <a:r>
              <a:rPr lang="en-US" sz="2600" dirty="0" smtClean="0"/>
              <a:t>The </a:t>
            </a:r>
            <a:r>
              <a:rPr lang="en-US" sz="2600" b="1" dirty="0" smtClean="0"/>
              <a:t>Institute of Electrical and Electronics Engineers</a:t>
            </a:r>
            <a:r>
              <a:rPr lang="en-US" sz="2600" dirty="0" smtClean="0"/>
              <a:t> (</a:t>
            </a:r>
            <a:r>
              <a:rPr lang="en-US" sz="2600" b="1" dirty="0" smtClean="0"/>
              <a:t>IEEE</a:t>
            </a:r>
            <a:r>
              <a:rPr lang="en-US" sz="2600" dirty="0" smtClean="0"/>
              <a:t>, pronounced "I triple E") is a professional association with its corporate office in New York City and its operations center in Piscataway, New Jersey.</a:t>
            </a:r>
          </a:p>
          <a:p>
            <a:endParaRPr lang="en-US" sz="2600" dirty="0" smtClean="0"/>
          </a:p>
          <a:p>
            <a:r>
              <a:rPr lang="en-US" sz="2600" dirty="0" smtClean="0"/>
              <a:t>Today, it is the world's largest association of technical professionals with more than 420,000 members in over 160 countries around the world. </a:t>
            </a:r>
          </a:p>
          <a:p>
            <a:endParaRPr lang="en-US" sz="2600" dirty="0" smtClean="0"/>
          </a:p>
          <a:p>
            <a:r>
              <a:rPr lang="en-US" sz="2600" dirty="0" smtClean="0"/>
              <a:t>Its objectives are the educational and technical advancement of electrical and electronic engineering, telecommunications, computer engineering and allied disciplines.</a:t>
            </a:r>
          </a:p>
          <a:p>
            <a:endParaRPr lang="en-US" dirty="0"/>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446373"/>
            <a:ext cx="7772400" cy="914400"/>
          </a:xfrm>
        </p:spPr>
        <p:txBody>
          <a:bodyPr>
            <a:normAutofit fontScale="90000"/>
          </a:bodyPr>
          <a:lstStyle/>
          <a:p>
            <a:r>
              <a:rPr lang="en-US" b="1" dirty="0"/>
              <a:t>The Internet Corporation for Assigned Names and Numbers </a:t>
            </a:r>
            <a:endParaRPr lang="en-US" dirty="0"/>
          </a:p>
        </p:txBody>
      </p:sp>
      <p:sp>
        <p:nvSpPr>
          <p:cNvPr id="3" name="Content Placeholder 2"/>
          <p:cNvSpPr>
            <a:spLocks noGrp="1"/>
          </p:cNvSpPr>
          <p:nvPr>
            <p:ph idx="4294967295"/>
          </p:nvPr>
        </p:nvSpPr>
        <p:spPr>
          <a:xfrm>
            <a:off x="152400" y="1828800"/>
            <a:ext cx="8762999" cy="4876800"/>
          </a:xfrm>
        </p:spPr>
        <p:txBody>
          <a:bodyPr>
            <a:normAutofit lnSpcReduction="10000"/>
          </a:bodyPr>
          <a:lstStyle/>
          <a:p>
            <a:r>
              <a:rPr lang="en-US" sz="2400" dirty="0"/>
              <a:t>The Internet Corporation for Assigned Names and Numbers </a:t>
            </a:r>
            <a:r>
              <a:rPr lang="en-US" sz="2400" dirty="0" smtClean="0"/>
              <a:t> </a:t>
            </a:r>
            <a:r>
              <a:rPr lang="en-US" sz="2400" dirty="0"/>
              <a:t>is a non-profit responsible for the global coordination of the Internet's unique identifier and its stable operation and safe profit organization</a:t>
            </a:r>
            <a:r>
              <a:rPr lang="en-US" sz="2400" dirty="0" smtClean="0"/>
              <a:t>.</a:t>
            </a:r>
          </a:p>
          <a:p>
            <a:endParaRPr lang="en-US" sz="1800" dirty="0"/>
          </a:p>
          <a:p>
            <a:r>
              <a:rPr lang="en-US" sz="2400" dirty="0"/>
              <a:t>There are two primary goals for translation at ICANN:</a:t>
            </a:r>
          </a:p>
          <a:p>
            <a:pPr lvl="1">
              <a:buNone/>
            </a:pPr>
            <a:r>
              <a:rPr lang="en-US" sz="2400" dirty="0" smtClean="0"/>
              <a:t>   1</a:t>
            </a:r>
            <a:r>
              <a:rPr lang="en-US" sz="2400" dirty="0"/>
              <a:t>. Make information about ICANN and its work accessible to those who speak languages other than English in ways that enhance participation </a:t>
            </a:r>
            <a:endParaRPr lang="en-US" sz="2400" dirty="0" smtClean="0"/>
          </a:p>
          <a:p>
            <a:pPr lvl="1">
              <a:buNone/>
            </a:pPr>
            <a:r>
              <a:rPr lang="en-US" sz="2400" dirty="0" smtClean="0"/>
              <a:t>   2</a:t>
            </a:r>
            <a:r>
              <a:rPr lang="en-US" sz="2400" dirty="0"/>
              <a:t>. Make ICANN more effective as a global organization. ICANN's translations are available in the six United Nations languages –Arabic, Chinese (Simplified), English, French, Russian and Spanish – where appropriate.</a:t>
            </a:r>
          </a:p>
          <a:p>
            <a:endParaRPr lang="en-US" dirty="0"/>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171" y="910924"/>
            <a:ext cx="8991600" cy="1569660"/>
          </a:xfrm>
          <a:prstGeom prst="rect">
            <a:avLst/>
          </a:prstGeom>
        </p:spPr>
        <p:txBody>
          <a:bodyPr wrap="square">
            <a:spAutoFit/>
          </a:bodyPr>
          <a:lstStyle/>
          <a:p>
            <a:pPr>
              <a:buFont typeface="Wingdings" pitchFamily="2" charset="2"/>
              <a:buChar char="Ø"/>
            </a:pPr>
            <a:r>
              <a:rPr lang="en-US" sz="2400" dirty="0" smtClean="0"/>
              <a:t> IEEE members can access information on local events and activities</a:t>
            </a:r>
          </a:p>
          <a:p>
            <a:r>
              <a:rPr lang="en-US" sz="2400" dirty="0" smtClean="0"/>
              <a:t>      by signing in to my IEEE, the members' personalized gateway to</a:t>
            </a:r>
          </a:p>
          <a:p>
            <a:r>
              <a:rPr lang="en-US" sz="2400" dirty="0" smtClean="0"/>
              <a:t>      IEEE membership. </a:t>
            </a:r>
          </a:p>
          <a:p>
            <a:endParaRPr lang="en-US" sz="2400" dirty="0"/>
          </a:p>
        </p:txBody>
      </p:sp>
      <p:sp>
        <p:nvSpPr>
          <p:cNvPr id="37889" name="Rectangle 1"/>
          <p:cNvSpPr>
            <a:spLocks noChangeArrowheads="1"/>
          </p:cNvSpPr>
          <p:nvPr/>
        </p:nvSpPr>
        <p:spPr bwMode="auto">
          <a:xfrm>
            <a:off x="29029" y="1908580"/>
            <a:ext cx="8915400" cy="27699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2" fontAlgn="base">
              <a:spcBef>
                <a:spcPct val="0"/>
              </a:spcBef>
              <a:spcAft>
                <a:spcPct val="0"/>
              </a:spcAf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2" eaLnBrk="0" fontAlgn="base" hangingPunct="0">
              <a:spcBef>
                <a:spcPct val="0"/>
              </a:spcBef>
              <a:spcAft>
                <a:spcPct val="0"/>
              </a:spcAft>
              <a:buFontTx/>
              <a:buChar char="•"/>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Access individual Society memberships and subscriptions</a:t>
            </a:r>
            <a:endParaRPr kumimoji="0" lang="en-US" sz="2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2" eaLnBrk="0" fontAlgn="base" hangingPunct="0">
              <a:spcBef>
                <a:spcPct val="0"/>
              </a:spcBef>
              <a:spcAft>
                <a:spcPct val="0"/>
              </a:spcAft>
              <a:buFontTx/>
              <a:buChar char="•"/>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Connect with local IEEE Sections and volunteer leadership</a:t>
            </a:r>
            <a:endParaRPr kumimoji="0" lang="en-US" sz="2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2" eaLnBrk="0" fontAlgn="base" hangingPunct="0">
              <a:spcBef>
                <a:spcPct val="0"/>
              </a:spcBef>
              <a:spcAft>
                <a:spcPct val="0"/>
              </a:spcAft>
              <a:buFontTx/>
              <a:buChar char="•"/>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Find upcoming conferences</a:t>
            </a:r>
            <a:endParaRPr kumimoji="0" lang="en-US" sz="2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2" eaLnBrk="0" fontAlgn="base" hangingPunct="0">
              <a:spcBef>
                <a:spcPct val="0"/>
              </a:spcBef>
              <a:spcAft>
                <a:spcPct val="0"/>
              </a:spcAft>
              <a:buFontTx/>
              <a:buChar char="•"/>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Learn more about individual benefits</a:t>
            </a:r>
            <a:endParaRPr kumimoji="0" lang="en-US" sz="2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2" eaLnBrk="0" fontAlgn="base" hangingPunct="0">
              <a:spcBef>
                <a:spcPct val="0"/>
              </a:spcBef>
              <a:spcAft>
                <a:spcPct val="0"/>
              </a:spcAft>
              <a:buFontTx/>
              <a:buChar char="•"/>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Read the latest news from IEEE, IEEE Spectrum, IEEE Standards</a:t>
            </a:r>
          </a:p>
          <a:p>
            <a:pPr lvl="2" eaLnBrk="0" fontAlgn="base" hangingPunct="0">
              <a:spcBef>
                <a:spcPct val="0"/>
              </a:spcBef>
              <a:spcAft>
                <a:spcPct val="0"/>
              </a:spcAft>
            </a:pPr>
            <a:r>
              <a:rPr lang="en-US" sz="2200" dirty="0" smtClean="0">
                <a:latin typeface="Times New Roman" pitchFamily="18" charset="0"/>
                <a:cs typeface="Times New Roman" pitchFamily="18" charset="0"/>
              </a:rPr>
              <a:t>   </a:t>
            </a:r>
            <a:r>
              <a:rPr lang="en-US" sz="2200" dirty="0" smtClean="0">
                <a:latin typeface="Times New Roman" pitchFamily="18" charset="0"/>
                <a:ea typeface="Calibri" pitchFamily="34" charset="0"/>
                <a:cs typeface="Times New Roman" pitchFamily="18" charset="0"/>
              </a:rPr>
              <a:t>News</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lvl="2" eaLnBrk="0" fontAlgn="base" hangingPunct="0">
              <a:spcBef>
                <a:spcPct val="0"/>
              </a:spcBef>
              <a:spcAft>
                <a:spcPct val="0"/>
              </a:spcAft>
            </a:pP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
        <p:nvSpPr>
          <p:cNvPr id="37890" name="Rectangle 2"/>
          <p:cNvSpPr>
            <a:spLocks noChangeArrowheads="1"/>
          </p:cNvSpPr>
          <p:nvPr/>
        </p:nvSpPr>
        <p:spPr bwMode="auto">
          <a:xfrm>
            <a:off x="228600" y="4549676"/>
            <a:ext cx="89154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Women in Engineering (WIE)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IEEE Women in Engineering (WIE) is one of the largest international</a:t>
            </a:r>
          </a:p>
          <a:p>
            <a:pPr eaLnBrk="0" fontAlgn="base" hangingPunct="0">
              <a:spcBef>
                <a:spcPct val="0"/>
              </a:spcBef>
              <a:spcAft>
                <a:spcPct val="0"/>
              </a:spcAft>
              <a:tabLst>
                <a:tab pos="457200" algn="l"/>
              </a:tabLst>
            </a:pPr>
            <a:r>
              <a:rPr lang="en-US" sz="2400" dirty="0" smtClean="0">
                <a:latin typeface="Calibri" pitchFamily="34" charset="0"/>
                <a:cs typeface="Times New Roman" pitchFamily="18" charset="0"/>
              </a:rPr>
              <a:t>    </a:t>
            </a:r>
            <a:r>
              <a:rPr lang="en-US" sz="2400" dirty="0" smtClean="0">
                <a:latin typeface="Calibri" pitchFamily="34" charset="0"/>
                <a:ea typeface="Times New Roman" pitchFamily="18" charset="0"/>
                <a:cs typeface="Times New Roman" pitchFamily="18" charset="0"/>
              </a:rPr>
              <a:t>professional organizations dedicated to promoting women</a:t>
            </a:r>
          </a:p>
          <a:p>
            <a:pPr eaLnBrk="0" fontAlgn="base" hangingPunct="0">
              <a:spcBef>
                <a:spcPct val="0"/>
              </a:spcBef>
              <a:spcAft>
                <a:spcPct val="0"/>
              </a:spcAft>
              <a:tabLst>
                <a:tab pos="457200" algn="l"/>
              </a:tabLst>
            </a:pPr>
            <a:r>
              <a:rPr kumimoji="0" lang="en-US" sz="2400" b="0" i="0" u="none" strike="noStrike" cap="none" normalizeH="0" baseline="0" dirty="0" smtClean="0">
                <a:ln>
                  <a:noFill/>
                </a:ln>
                <a:solidFill>
                  <a:schemeClr val="tx1"/>
                </a:solidFill>
                <a:effectLst/>
                <a:latin typeface="Calibri" pitchFamily="34" charset="0"/>
                <a:cs typeface="Times New Roman" pitchFamily="18" charset="0"/>
              </a:rPr>
              <a:t>    </a:t>
            </a:r>
            <a:r>
              <a:rPr lang="en-US" sz="2400" dirty="0" smtClean="0">
                <a:latin typeface="Calibri" pitchFamily="34" charset="0"/>
                <a:ea typeface="Times New Roman" pitchFamily="18" charset="0"/>
                <a:cs typeface="Times New Roman" pitchFamily="18" charset="0"/>
              </a:rPr>
              <a:t>engineers and scientists, and inspiring girls around the world to</a:t>
            </a:r>
          </a:p>
          <a:p>
            <a:pPr eaLnBrk="0" fontAlgn="base" hangingPunct="0">
              <a:spcBef>
                <a:spcPct val="0"/>
              </a:spcBef>
              <a:spcAft>
                <a:spcPct val="0"/>
              </a:spcAft>
              <a:tabLst>
                <a:tab pos="457200" algn="l"/>
              </a:tabLst>
            </a:pPr>
            <a:r>
              <a:rPr kumimoji="0" lang="en-US" sz="2400" b="0" i="0" u="none" strike="noStrike" cap="none" normalizeH="0" baseline="0" dirty="0" smtClean="0">
                <a:ln>
                  <a:noFill/>
                </a:ln>
                <a:solidFill>
                  <a:schemeClr val="tx1"/>
                </a:solidFill>
                <a:effectLst/>
                <a:latin typeface="Calibri" pitchFamily="34" charset="0"/>
                <a:cs typeface="Times New Roman" pitchFamily="18" charset="0"/>
              </a:rPr>
              <a:t>    </a:t>
            </a:r>
            <a:r>
              <a:rPr lang="en-US" sz="2400" dirty="0" smtClean="0">
                <a:latin typeface="Calibri" pitchFamily="34" charset="0"/>
                <a:ea typeface="Times New Roman" pitchFamily="18" charset="0"/>
                <a:cs typeface="Times New Roman" pitchFamily="18" charset="0"/>
              </a:rPr>
              <a:t>follow their academic interests in a career in engineering.</a:t>
            </a:r>
            <a:endParaRPr lang="en-US" sz="2400" dirty="0" smtClean="0">
              <a:latin typeface="Arial" pitchFamily="34" charset="0"/>
              <a:cs typeface="Arial" pitchFamily="34" charset="0"/>
            </a:endParaRPr>
          </a:p>
          <a:p>
            <a:pPr eaLnBrk="0" fontAlgn="base" hangingPunct="0">
              <a:spcBef>
                <a:spcPct val="0"/>
              </a:spcBef>
              <a:spcAft>
                <a:spcPct val="0"/>
              </a:spcAft>
              <a:tabLst>
                <a:tab pos="457200" algn="l"/>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3400" y="76201"/>
            <a:ext cx="914400" cy="9634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D:\Files\mirox\uksg-conference-2017-breakout-kbart-recommendations-challenges-and-achievements-julie-zhu-2-638.jpg"/>
          <p:cNvPicPr>
            <a:picLocks noGrp="1" noChangeAspect="1" noChangeArrowheads="1"/>
          </p:cNvPicPr>
          <p:nvPr>
            <p:ph idx="1"/>
          </p:nvPr>
        </p:nvPicPr>
        <p:blipFill>
          <a:blip r:embed="rId2" cstate="print"/>
          <a:srcRect/>
          <a:stretch>
            <a:fillRect/>
          </a:stretch>
        </p:blipFill>
        <p:spPr bwMode="auto">
          <a:xfrm>
            <a:off x="0" y="0"/>
            <a:ext cx="9143999" cy="6858000"/>
          </a:xfrm>
          <a:prstGeom prst="rect">
            <a:avLst/>
          </a:prstGeom>
          <a:noFill/>
        </p:spPr>
      </p:pic>
      <p:pic>
        <p:nvPicPr>
          <p:cNvPr id="3" name="Picture 2" descr="Image result for mir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55290" y="76201"/>
            <a:ext cx="101251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71600" y="1441450"/>
            <a:ext cx="7772400" cy="4572000"/>
          </a:xfrm>
        </p:spPr>
        <p:txBody>
          <a:bodyPr/>
          <a:lstStyle/>
          <a:p>
            <a:endParaRPr lang="en-US" dirty="0" smtClean="0"/>
          </a:p>
          <a:p>
            <a:endParaRPr lang="en-US" dirty="0"/>
          </a:p>
          <a:p>
            <a:endParaRPr lang="en-US" dirty="0" smtClean="0"/>
          </a:p>
          <a:p>
            <a:pPr marL="68580" indent="0">
              <a:buNone/>
            </a:pPr>
            <a:r>
              <a:rPr lang="en-US" dirty="0" smtClean="0"/>
              <a:t>           </a:t>
            </a:r>
            <a:r>
              <a:rPr lang="en-US" sz="4400" dirty="0" smtClean="0"/>
              <a:t>        Thank  You</a:t>
            </a:r>
            <a:endParaRPr lang="en-US" sz="4400" dirty="0"/>
          </a:p>
          <a:p>
            <a:pPr marL="68580" indent="0">
              <a:buNone/>
            </a:pPr>
            <a:r>
              <a:rPr lang="en-US" dirty="0" smtClean="0"/>
              <a:t>               </a:t>
            </a:r>
            <a:endParaRPr lang="en-US" dirty="0"/>
          </a:p>
        </p:txBody>
      </p:sp>
    </p:spTree>
    <p:extLst>
      <p:ext uri="{BB962C8B-B14F-4D97-AF65-F5344CB8AC3E}">
        <p14:creationId xmlns:p14="http://schemas.microsoft.com/office/powerpoint/2010/main" val="60419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mirox8\Desktop\ICANN.png"/>
          <p:cNvPicPr>
            <a:picLocks noGrp="1"/>
          </p:cNvPicPr>
          <p:nvPr>
            <p:ph idx="4294967295"/>
          </p:nvPr>
        </p:nvPicPr>
        <p:blipFill>
          <a:blip r:embed="rId2" cstate="print"/>
          <a:srcRect/>
          <a:stretch>
            <a:fillRect/>
          </a:stretch>
        </p:blipFill>
        <p:spPr bwMode="auto">
          <a:xfrm>
            <a:off x="0" y="0"/>
            <a:ext cx="9144000" cy="6477000"/>
          </a:xfrm>
          <a:prstGeom prst="rect">
            <a:avLst/>
          </a:prstGeom>
          <a:noFill/>
          <a:ln w="9525">
            <a:noFill/>
            <a:miter lim="800000"/>
            <a:headEnd/>
            <a:tailEnd/>
          </a:ln>
        </p:spPr>
      </p:pic>
      <p:pic>
        <p:nvPicPr>
          <p:cNvPr id="3" name="Picture 2" descr="Image result for mir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339030"/>
            <a:ext cx="8229600" cy="5364163"/>
          </a:xfrm>
          <a:prstGeom prst="rect">
            <a:avLst/>
          </a:prstGeom>
        </p:spPr>
        <p:txBody>
          <a:bodyPr>
            <a:normAutofit lnSpcReduction="10000"/>
          </a:bodyPr>
          <a:lstStyle/>
          <a:p>
            <a:r>
              <a:rPr lang="en-US" sz="2400" dirty="0"/>
              <a:t>To reach another person on the Internet you have to type an address into your </a:t>
            </a:r>
            <a:r>
              <a:rPr lang="en-US" sz="2400" dirty="0" smtClean="0"/>
              <a:t>computer ICANN </a:t>
            </a:r>
            <a:r>
              <a:rPr lang="en-US" sz="2400" dirty="0"/>
              <a:t>coordinates these unique identifiers across the world. </a:t>
            </a:r>
            <a:endParaRPr lang="en-US" sz="2400" dirty="0" smtClean="0"/>
          </a:p>
          <a:p>
            <a:endParaRPr lang="en-US" sz="2400" dirty="0" smtClean="0"/>
          </a:p>
          <a:p>
            <a:r>
              <a:rPr lang="en-US" sz="2400" dirty="0" smtClean="0"/>
              <a:t>Without </a:t>
            </a:r>
            <a:r>
              <a:rPr lang="en-US" sz="2400" dirty="0"/>
              <a:t>that coordination we wouldn't have one global Internet</a:t>
            </a:r>
            <a:r>
              <a:rPr lang="en-US" sz="2400" dirty="0" smtClean="0"/>
              <a:t>.</a:t>
            </a:r>
          </a:p>
          <a:p>
            <a:endParaRPr lang="en-US" sz="2400" dirty="0" smtClean="0"/>
          </a:p>
          <a:p>
            <a:r>
              <a:rPr lang="en-US" sz="2400" dirty="0"/>
              <a:t>ICANN was formed in 1998. It is a not-for-profit partnership of people from all over the world dedicated to keeping the Internet secure, stable and interoperable. </a:t>
            </a:r>
            <a:endParaRPr lang="en-US" sz="2400" dirty="0" smtClean="0"/>
          </a:p>
          <a:p>
            <a:endParaRPr lang="en-US" sz="2400" dirty="0" smtClean="0"/>
          </a:p>
          <a:p>
            <a:r>
              <a:rPr lang="en-US" sz="2400" dirty="0"/>
              <a:t>ICANN doesn’t control content on the Internet. It cannot stop spam and it doesn’t deal with access to the Internet</a:t>
            </a:r>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563562"/>
          </a:xfrm>
        </p:spPr>
        <p:txBody>
          <a:bodyPr>
            <a:normAutofit fontScale="90000"/>
          </a:bodyPr>
          <a:lstStyle/>
          <a:p>
            <a:r>
              <a:rPr lang="en-US" b="1" dirty="0"/>
              <a:t>What is the domain name system?</a:t>
            </a:r>
            <a:r>
              <a:rPr lang="en-US" dirty="0"/>
              <a:t/>
            </a:r>
            <a:br>
              <a:rPr lang="en-US" dirty="0"/>
            </a:br>
            <a:endParaRPr lang="en-US" dirty="0"/>
          </a:p>
        </p:txBody>
      </p:sp>
      <p:sp>
        <p:nvSpPr>
          <p:cNvPr id="3" name="Content Placeholder 2"/>
          <p:cNvSpPr>
            <a:spLocks noGrp="1"/>
          </p:cNvSpPr>
          <p:nvPr>
            <p:ph idx="4294967295"/>
          </p:nvPr>
        </p:nvSpPr>
        <p:spPr>
          <a:xfrm>
            <a:off x="228600" y="1360773"/>
            <a:ext cx="8229600" cy="6019800"/>
          </a:xfrm>
        </p:spPr>
        <p:txBody>
          <a:bodyPr>
            <a:normAutofit fontScale="55000" lnSpcReduction="20000"/>
          </a:bodyPr>
          <a:lstStyle/>
          <a:p>
            <a:r>
              <a:rPr lang="en-US" sz="4400" dirty="0">
                <a:cs typeface="Times New Roman" pitchFamily="18" charset="0"/>
              </a:rPr>
              <a:t>The domain name system, or DNS, is a system designed to make the Internet accessible to human beings. </a:t>
            </a:r>
            <a:endParaRPr lang="en-US" sz="4400" dirty="0" smtClean="0">
              <a:cs typeface="Times New Roman" pitchFamily="18" charset="0"/>
            </a:endParaRPr>
          </a:p>
          <a:p>
            <a:endParaRPr lang="en-US" sz="4400" dirty="0" smtClean="0">
              <a:cs typeface="Times New Roman" pitchFamily="18" charset="0"/>
            </a:endParaRPr>
          </a:p>
          <a:p>
            <a:r>
              <a:rPr lang="en-US" sz="4400" dirty="0" smtClean="0">
                <a:cs typeface="Times New Roman" pitchFamily="18" charset="0"/>
              </a:rPr>
              <a:t>The </a:t>
            </a:r>
            <a:r>
              <a:rPr lang="en-US" sz="4400" dirty="0">
                <a:cs typeface="Times New Roman" pitchFamily="18" charset="0"/>
              </a:rPr>
              <a:t>main way computers that make up the Internet find one another is through a series of </a:t>
            </a:r>
            <a:r>
              <a:rPr lang="en-US" sz="4400" dirty="0" smtClean="0">
                <a:cs typeface="Times New Roman" pitchFamily="18" charset="0"/>
              </a:rPr>
              <a:t>numbers.</a:t>
            </a:r>
          </a:p>
          <a:p>
            <a:endParaRPr lang="en-US" sz="4400" dirty="0" smtClean="0">
              <a:cs typeface="Times New Roman" pitchFamily="18" charset="0"/>
            </a:endParaRPr>
          </a:p>
          <a:p>
            <a:r>
              <a:rPr lang="en-US" sz="4400" dirty="0" smtClean="0">
                <a:cs typeface="Times New Roman" pitchFamily="18" charset="0"/>
              </a:rPr>
              <a:t>The </a:t>
            </a:r>
            <a:r>
              <a:rPr lang="en-US" sz="4400" dirty="0">
                <a:cs typeface="Times New Roman" pitchFamily="18" charset="0"/>
              </a:rPr>
              <a:t>end </a:t>
            </a:r>
            <a:r>
              <a:rPr lang="en-US" sz="4400" dirty="0" smtClean="0">
                <a:cs typeface="Times New Roman" pitchFamily="18" charset="0"/>
              </a:rPr>
              <a:t>result </a:t>
            </a:r>
            <a:r>
              <a:rPr lang="en-US" sz="4400" dirty="0">
                <a:cs typeface="Times New Roman" pitchFamily="18" charset="0"/>
              </a:rPr>
              <a:t>is that ICANN’s website can be found at “icann.org” rather than “192.0.32.7” – which is how computers on the network know it. </a:t>
            </a:r>
            <a:endParaRPr lang="en-US" sz="4400" dirty="0" smtClean="0">
              <a:cs typeface="Times New Roman" pitchFamily="18" charset="0"/>
            </a:endParaRPr>
          </a:p>
          <a:p>
            <a:endParaRPr lang="en-US" sz="4400" dirty="0" smtClean="0">
              <a:cs typeface="Times New Roman" pitchFamily="18" charset="0"/>
            </a:endParaRPr>
          </a:p>
          <a:p>
            <a:pPr lvl="0"/>
            <a:r>
              <a:rPr lang="en-US" sz="4400" dirty="0">
                <a:cs typeface="Times New Roman" pitchFamily="18" charset="0"/>
              </a:rPr>
              <a:t>This change will then be </a:t>
            </a:r>
            <a:r>
              <a:rPr lang="en-US" sz="4400" dirty="0" smtClean="0">
                <a:cs typeface="Times New Roman" pitchFamily="18" charset="0"/>
              </a:rPr>
              <a:t>recognized </a:t>
            </a:r>
            <a:r>
              <a:rPr lang="en-US" sz="4400" dirty="0">
                <a:cs typeface="Times New Roman" pitchFamily="18" charset="0"/>
              </a:rPr>
              <a:t>by the entire Internet within 48 hours thanks to the constantly updating DNS infrastructure. </a:t>
            </a:r>
            <a:endParaRPr lang="en-US" sz="4400" dirty="0" smtClean="0">
              <a:cs typeface="Times New Roman" pitchFamily="18" charset="0"/>
            </a:endParaRPr>
          </a:p>
          <a:p>
            <a:pPr lvl="0">
              <a:buNone/>
            </a:pPr>
            <a:endParaRPr lang="en-US" sz="4400" dirty="0" smtClean="0">
              <a:cs typeface="Times New Roman" pitchFamily="18" charset="0"/>
            </a:endParaRPr>
          </a:p>
          <a:p>
            <a:pPr lvl="0"/>
            <a:r>
              <a:rPr lang="en-US" sz="4400" dirty="0">
                <a:cs typeface="Times New Roman" pitchFamily="18" charset="0"/>
              </a:rPr>
              <a:t>T</a:t>
            </a:r>
            <a:r>
              <a:rPr lang="en-US" sz="4400" dirty="0" smtClean="0">
                <a:cs typeface="Times New Roman" pitchFamily="18" charset="0"/>
              </a:rPr>
              <a:t>he </a:t>
            </a:r>
            <a:r>
              <a:rPr lang="en-US" sz="4400" dirty="0">
                <a:cs typeface="Times New Roman" pitchFamily="18" charset="0"/>
              </a:rPr>
              <a:t>DNS provides an addressing system for the Internet so people can find particular websites. </a:t>
            </a:r>
          </a:p>
          <a:p>
            <a:endParaRPr lang="en-US" dirty="0"/>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792162"/>
          </a:xfrm>
        </p:spPr>
        <p:txBody>
          <a:bodyPr>
            <a:normAutofit fontScale="90000"/>
          </a:bodyPr>
          <a:lstStyle/>
          <a:p>
            <a:r>
              <a:rPr lang="en-US" b="1" dirty="0"/>
              <a:t>What about root servers?</a:t>
            </a:r>
            <a:r>
              <a:rPr lang="en-US" dirty="0"/>
              <a:t/>
            </a:r>
            <a:br>
              <a:rPr lang="en-US" dirty="0"/>
            </a:br>
            <a:endParaRPr lang="en-US" dirty="0"/>
          </a:p>
        </p:txBody>
      </p:sp>
      <p:sp>
        <p:nvSpPr>
          <p:cNvPr id="3" name="Content Placeholder 2"/>
          <p:cNvSpPr>
            <a:spLocks noGrp="1"/>
          </p:cNvSpPr>
          <p:nvPr>
            <p:ph idx="4294967295"/>
          </p:nvPr>
        </p:nvSpPr>
        <p:spPr>
          <a:xfrm>
            <a:off x="0" y="1066800"/>
            <a:ext cx="8229600" cy="5059363"/>
          </a:xfrm>
        </p:spPr>
        <p:txBody>
          <a:bodyPr>
            <a:normAutofit fontScale="92500" lnSpcReduction="10000"/>
          </a:bodyPr>
          <a:lstStyle/>
          <a:p>
            <a:r>
              <a:rPr lang="en-US" sz="2600" dirty="0"/>
              <a:t>Root servers are a different case again. There are 13 root servers – or, more accurately, there are 13 IP addresses on the Internet where root servers can be </a:t>
            </a:r>
            <a:r>
              <a:rPr lang="en-US" sz="2600" dirty="0" smtClean="0"/>
              <a:t>found.</a:t>
            </a:r>
          </a:p>
          <a:p>
            <a:endParaRPr lang="en-US" sz="2600" dirty="0" smtClean="0"/>
          </a:p>
          <a:p>
            <a:r>
              <a:rPr lang="en-US" sz="2600" dirty="0"/>
              <a:t>These servers all store a copy of the same file which acts as the main index to the Internet’s address books</a:t>
            </a:r>
            <a:r>
              <a:rPr lang="en-US" sz="2600" dirty="0" smtClean="0"/>
              <a:t>.</a:t>
            </a:r>
            <a:endParaRPr lang="en-US" sz="2600" dirty="0"/>
          </a:p>
          <a:p>
            <a:pPr>
              <a:buNone/>
            </a:pPr>
            <a:r>
              <a:rPr lang="en-US" sz="2600" dirty="0" smtClean="0"/>
              <a:t> </a:t>
            </a:r>
          </a:p>
          <a:p>
            <a:r>
              <a:rPr lang="en-US" sz="2600" dirty="0"/>
              <a:t>In reality, the root servers are consulted fairly infrequently </a:t>
            </a:r>
            <a:r>
              <a:rPr lang="en-US" sz="2600" dirty="0" smtClean="0"/>
              <a:t>.</a:t>
            </a:r>
          </a:p>
          <a:p>
            <a:endParaRPr lang="en-US" sz="2600" dirty="0" smtClean="0"/>
          </a:p>
          <a:p>
            <a:pPr lvl="0"/>
            <a:r>
              <a:rPr lang="en-US" sz="2600" dirty="0"/>
              <a:t>The operators of the root servers remain largely autonomous, but at the same time work with one another and with ICANN to make sure the system stays up-to-date with the Internet’s advances and changes.</a:t>
            </a:r>
          </a:p>
          <a:p>
            <a:endParaRPr lang="en-US" dirty="0"/>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512763"/>
            <a:ext cx="7772400" cy="914400"/>
          </a:xfrm>
        </p:spPr>
        <p:txBody>
          <a:bodyPr>
            <a:normAutofit fontScale="90000"/>
          </a:bodyPr>
          <a:lstStyle/>
          <a:p>
            <a:r>
              <a:rPr lang="en-US" b="1" dirty="0"/>
              <a:t>How is ICANN structured?</a:t>
            </a:r>
            <a:r>
              <a:rPr lang="en-US" dirty="0"/>
              <a:t/>
            </a:r>
            <a:br>
              <a:rPr lang="en-US" dirty="0"/>
            </a:br>
            <a:endParaRPr lang="en-US" dirty="0"/>
          </a:p>
        </p:txBody>
      </p:sp>
      <p:sp>
        <p:nvSpPr>
          <p:cNvPr id="3" name="Content Placeholder 2"/>
          <p:cNvSpPr>
            <a:spLocks noGrp="1"/>
          </p:cNvSpPr>
          <p:nvPr>
            <p:ph idx="4294967295"/>
          </p:nvPr>
        </p:nvSpPr>
        <p:spPr>
          <a:xfrm>
            <a:off x="1371600" y="1784350"/>
            <a:ext cx="7772400" cy="4572000"/>
          </a:xfrm>
        </p:spPr>
        <p:txBody>
          <a:bodyPr/>
          <a:lstStyle/>
          <a:p>
            <a:pPr lvl="0"/>
            <a:r>
              <a:rPr lang="en-US"/>
              <a:t>The </a:t>
            </a:r>
            <a:r>
              <a:rPr lang="en-US" smtClean="0"/>
              <a:t>organizations </a:t>
            </a:r>
            <a:r>
              <a:rPr lang="en-US" dirty="0"/>
              <a:t>that deal with IP addresses</a:t>
            </a:r>
          </a:p>
          <a:p>
            <a:pPr lvl="0"/>
            <a:r>
              <a:rPr lang="en-US" dirty="0"/>
              <a:t>The </a:t>
            </a:r>
            <a:r>
              <a:rPr lang="en-US" dirty="0" smtClean="0"/>
              <a:t>organizations </a:t>
            </a:r>
            <a:r>
              <a:rPr lang="en-US" dirty="0"/>
              <a:t>that deal with domain names</a:t>
            </a:r>
          </a:p>
          <a:p>
            <a:r>
              <a:rPr lang="en-US" dirty="0"/>
              <a:t>The managers of country code top-level domains </a:t>
            </a:r>
          </a:p>
        </p:txBody>
      </p:sp>
      <p:pic>
        <p:nvPicPr>
          <p:cNvPr id="4" name="Picture 2" descr="Image result for mir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76200"/>
            <a:ext cx="1219200" cy="128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SO-Logo.png"/>
          <p:cNvPicPr>
            <a:picLocks noGrp="1" noChangeAspect="1"/>
          </p:cNvPicPr>
          <p:nvPr>
            <p:ph idx="1"/>
          </p:nvPr>
        </p:nvPicPr>
        <p:blipFill>
          <a:blip r:embed="rId2" cstate="print"/>
          <a:stretch>
            <a:fillRect/>
          </a:stretch>
        </p:blipFill>
        <p:spPr>
          <a:xfrm>
            <a:off x="0" y="0"/>
            <a:ext cx="9144000" cy="6858000"/>
          </a:xfrm>
        </p:spPr>
      </p:pic>
      <p:pic>
        <p:nvPicPr>
          <p:cNvPr id="3" name="Picture 2" descr="Image result for mir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55290" y="76201"/>
            <a:ext cx="101251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868</TotalTime>
  <Words>1602</Words>
  <Application>Microsoft Office PowerPoint</Application>
  <PresentationFormat>On-screen Show (4:3)</PresentationFormat>
  <Paragraphs>210</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Cambria</vt:lpstr>
      <vt:lpstr>Century Gothic</vt:lpstr>
      <vt:lpstr>Consolas</vt:lpstr>
      <vt:lpstr>Corbel</vt:lpstr>
      <vt:lpstr>Times New Roman</vt:lpstr>
      <vt:lpstr>Wingdings</vt:lpstr>
      <vt:lpstr>Wingdings 2</vt:lpstr>
      <vt:lpstr>Wingdings 3</vt:lpstr>
      <vt:lpstr>Metro</vt:lpstr>
      <vt:lpstr>Security Standards Organizations  </vt:lpstr>
      <vt:lpstr>Agenda</vt:lpstr>
      <vt:lpstr>The Internet Corporation for Assigned Names and Numbers </vt:lpstr>
      <vt:lpstr>PowerPoint Presentation</vt:lpstr>
      <vt:lpstr>PowerPoint Presentation</vt:lpstr>
      <vt:lpstr>What is the domain name system? </vt:lpstr>
      <vt:lpstr>What about root servers? </vt:lpstr>
      <vt:lpstr>How is ICANN structured? </vt:lpstr>
      <vt:lpstr>PowerPoint Presentation</vt:lpstr>
      <vt:lpstr> </vt:lpstr>
      <vt:lpstr>PowerPoint Presentation</vt:lpstr>
      <vt:lpstr>Examples of standards in our   everyday life.   </vt:lpstr>
      <vt:lpstr>How do you benefit from International Standards ?</vt:lpstr>
      <vt:lpstr>PowerPoint Presentation</vt:lpstr>
      <vt:lpstr>How does ISO works? </vt:lpstr>
      <vt:lpstr>CCITT Constative Committee for International Telegraphy</vt:lpstr>
      <vt:lpstr>PowerPoint Presentation</vt:lpstr>
      <vt:lpstr>PowerPoint Presentation</vt:lpstr>
      <vt:lpstr>PowerPoint Presentation</vt:lpstr>
      <vt:lpstr>PowerPoint Presentation</vt:lpstr>
      <vt:lpstr>PowerPoint Presentation</vt:lpstr>
      <vt:lpstr>Radio communication Sector (ITU-R) </vt:lpstr>
      <vt:lpstr> Development Sector (ITU-D)  </vt:lpstr>
      <vt:lpstr>American National Standards Institute </vt:lpstr>
      <vt:lpstr>PowerPoint Presentation</vt:lpstr>
      <vt:lpstr>PowerPoint Presentation</vt:lpstr>
      <vt:lpstr>PowerPoint Presentation</vt:lpstr>
      <vt:lpstr>Institute of Electrical and Electronics Engineers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Standards Organizations</dc:title>
  <dc:creator>Mirox</dc:creator>
  <cp:lastModifiedBy>Admin</cp:lastModifiedBy>
  <cp:revision>52</cp:revision>
  <dcterms:created xsi:type="dcterms:W3CDTF">2017-11-13T07:05:13Z</dcterms:created>
  <dcterms:modified xsi:type="dcterms:W3CDTF">2017-12-26T17:59:33Z</dcterms:modified>
</cp:coreProperties>
</file>