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BFFE-5440-4118-B50C-B4FE5796141F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C5E5-B2EF-4CCA-BF27-7AD2D656D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0" y="2743200"/>
            <a:ext cx="4191000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IN" sz="44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Firewall / UTM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52400"/>
            <a:ext cx="2425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Traffic Shaping: 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609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Traffic Shaping policies is to manage and distribute total bandwidth according to parameters such as user, firewall, web category, or application.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52600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Accept: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209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Allows packets with the specified source, destination, and protocol to pass through the current firewall context.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3124200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Drop: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581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Drops packets with the specified source, destination, and protocol.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4343400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Reject: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48006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Rejects packets with the specified source, destination, and protocol.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51816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Rejecting a packet is a more graceful way to deny a packet, as it sends a destination unreachable message to the sender.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04800"/>
            <a:ext cx="4455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Firewall Configuration Strategies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Should inventory the applications on your workstations and servers that might establish listening endpoints, the ports that each application and OS use.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438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UpnP protocol lets devices discover and dynamically configure each other in response to running applications and services.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Universal Plug and Play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Web server in a demilitarized zone (DMZ) will be required to accept only incoming connections on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port 80/TCP (HTTP)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or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443/TCP (HTTP Secure HTTPS)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9530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One interface is connected to the Internet and others are connected to private networks.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Netstat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command to determine which ports are open and which applications and services are listening on them.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Network Address Translation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(NAT)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: NAT hides the internal addresses from the external network (Internet) or outside world.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Block by default: Block all traffic by default and explicitly allow only specific traffic to known services.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1148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Allow specific traffic: The rules that use to define network access should be as specific as possible.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4953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Source IP address (or range of IP addresses).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Destination IP address (or range of IP addresses).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Destination port (or range of ports).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5240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Scalability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762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Scalability is the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ability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of a system, network, or process to handle a growing amount of work in a capable manner.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526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Throughput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can be considered both in terms of bits per second and packets transferred per second.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66700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Number of monitored devices.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276600"/>
            <a:ext cx="496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Size of policies, ACLs and Routing tables.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3886200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Volume of traffic logs.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4958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Number of applications and connectivity dependencies to be managed.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5181600"/>
            <a:ext cx="553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Support for multiple Internet Service Providers.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04800"/>
            <a:ext cx="301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Firewall Architecture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Dual Homed Gateway Architecture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Screened Host Gateway Architecture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Screened Subnet Architecture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Screening Router Architecture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52400"/>
            <a:ext cx="45288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Dual Homed Gateway Architecture</a:t>
            </a:r>
          </a:p>
        </p:txBody>
      </p:sp>
      <p:pic>
        <p:nvPicPr>
          <p:cNvPr id="7" name="Picture 6" descr="Related imag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248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048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Architecture with two networks (ISP’s) as a dual-homed gateway.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Deny all services unless they are specifically permitted.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52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High degree of privacy since routes to the protected subnet.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514600"/>
            <a:ext cx="8325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Routers connected directly to the firewall and not to Internet systems.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52400" y="3276600"/>
            <a:ext cx="899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The firewall can also log access and log attempts or probes to the system that might indicate intruder activity.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343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router can prevent direct Internet access to the firewall and force access to go through the firewall.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52401"/>
            <a:ext cx="7162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2.  Screened Host Gateway Architecture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19200"/>
            <a:ext cx="6934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52400" y="3048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Hosts and routers are used together for firewall architecture.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455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Most commonly used firewalls today.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" y="1676400"/>
            <a:ext cx="7638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All packet filtering and access control is performed at the router.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2438400"/>
            <a:ext cx="6797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The router permits only that traffic that the policy permits.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3200400"/>
            <a:ext cx="899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Performs number of functions as well such as act as gateway for external network to communicate with internal network.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191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basic functionality is the same as a bastion host.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52400"/>
            <a:ext cx="38972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3.  Screened Subnet Architecture</a:t>
            </a:r>
          </a:p>
        </p:txBody>
      </p:sp>
      <p:pic>
        <p:nvPicPr>
          <p:cNvPr id="7" name="Picture 6" descr="Related image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315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228600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entury Gothic" pitchFamily="34" charset="0"/>
              </a:rPr>
              <a:t>Topics To </a:t>
            </a:r>
            <a:r>
              <a:rPr lang="en-US" sz="2400" dirty="0" smtClean="0">
                <a:solidFill>
                  <a:srgbClr val="00B0F0"/>
                </a:solidFill>
                <a:latin typeface="Century Gothic" pitchFamily="34" charset="0"/>
              </a:rPr>
              <a:t>Cover</a:t>
            </a:r>
            <a:endParaRPr lang="en-US" sz="2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1066800"/>
            <a:ext cx="5989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Establishing Rules and Restrictions for Firewall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1600200"/>
            <a:ext cx="4455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Firewall Configuration Strategies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13360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Scalability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2667000"/>
            <a:ext cx="301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Firewall Architecture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400" y="3200400"/>
            <a:ext cx="3831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Protection against hacking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3733800"/>
            <a:ext cx="4067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Multi-layer firewall protection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4343400"/>
            <a:ext cx="4243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Firewall deployment strategies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4876800"/>
            <a:ext cx="4131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Advantages of using Firewalls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5410200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Threats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5943600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entury Gothic" pitchFamily="34" charset="0"/>
              </a:rPr>
              <a:t> Limitations of Firewalls</a:t>
            </a:r>
            <a:endParaRPr lang="en-US" sz="20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04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Two screening routers, each connected to the perimeter net.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One sits between the perimeter net and the internal network, and the other sits between the perimeter net and the external network.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2400" y="1981200"/>
            <a:ext cx="8847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There is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no single vulnerable point that will compromise the internal network.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7432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perimeter network is another layer of security, an additional network between the external network and your protected internal network.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interior router does most of the packet filtering for firewall.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4958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Allows selected services outbound from the internal network to the Internet.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" y="5181600"/>
            <a:ext cx="876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The services allow might include outgoing HTTP, Telnet, FTP, and others, as appropriate for needs and concerns.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38122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4. Screening Router Architecture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" name="Picture 6" descr="Image result for Screening Rout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620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3831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Protection against hacking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7620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 can block the data which the hacker sends to attack the system.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data passing through the networks are easily blocked as firewall filters the network before passing to the system.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On the outbound side, firewalls can be configured to prevent employees from sending certain types of emails or transmitting sensitive data outside of the network.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6576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Firewalls can prevent outside computers from accessing computers inside the network.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8768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A single computer on the network for file sharing and all other computers could be restricted.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Internet connection firewall is a type of Host-based firewall that helps to protect individual computers in spite of the network it is connected.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" y="1524000"/>
            <a:ext cx="7443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Possible to Configure Firewalls Meant to Block Certain Websites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2438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Traffic filtering based on IP address denies information based on network/computers.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4179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Multi-Layer Firewall protection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7" name="Picture 6" descr="Overview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096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048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Multi-Tier architecture you segregate the network into zones.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" y="990600"/>
            <a:ext cx="2396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Internet to Zone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This is the first layer of defense.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057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Filter out the broad noise from the internet i.e. allow incoming connections only to public services in the DMZ and deny everything else. </a:t>
            </a: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3048000"/>
            <a:ext cx="2279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Zone 1 to Zone 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7338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This is the boundary between DMZ (mail server etc.) and internal network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4196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In general, incoming connections initiated in Zone 1 are blocked at this boundary but outgoing connections are allowed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28600" y="304800"/>
            <a:ext cx="2279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Zone 2 to Zone 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914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In Zone 3 have most valued assets.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On this boundary want to be super strict who, when and how can access the assets.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362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Zone 3 could contain highly sensitive functions like the event centralization and allow only one-way traffic.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4243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Firewall deployment strategies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763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Data Center network segments that house systems offering publicly exposed services, such as those contained within a demilitarized zone.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 deployment scenarios, firewalls act as gatekeepers, limiting access to only those services over the Internet that the enterprise feels are necessary.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" y="2576899"/>
            <a:ext cx="739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Rules are determined based on the function of the asset.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2766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Split Architecture design with Internet-accessible servers separated from the corporate assets in a particular isolated network segment.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1910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Assets typically include corporate workstations, critical server components like domain controllers, email servers and enterprise applications.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2578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 application and database servers are hosted on separate segments with access rules restricting access between the Web, application and database tiers.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5989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Establishing Rules and Restrictions for Firewall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7" name="Picture 6" descr="Firewall context heirarchy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391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52400"/>
            <a:ext cx="4131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Advantages of using Firewalls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29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" y="22860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Firewalls use rules to examine network packets as they pass through a particular location on a network.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1143000"/>
            <a:ext cx="7491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A Firewall protects computer from unauthorized remote access.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Firewalls can block messages linking to unwanted content.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33200" y="2514600"/>
            <a:ext cx="901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Firewall logging is the process of monitoring network traffic through a firewall.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200400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 helps block Trojan horses/virus.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886200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 keeps hackers out of your network.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5720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Simplifies audit requirements with instant user identification.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5334000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Provides integrated perimeter security.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228600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Threats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219200"/>
            <a:ext cx="7391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28600" y="152400"/>
            <a:ext cx="4650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There are four primary classes of threats: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447800" y="685800"/>
            <a:ext cx="2751074" cy="17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1.  Unstructured threats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2.  Structured threats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3.  External threats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4.  Internal threats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Calibri" pitchFamily="34" charset="0"/>
                <a:cs typeface="Times New Roman" pitchFamily="18" charset="0"/>
              </a:rPr>
              <a:t>1.  Unstructured threats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200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Unstructured threats consist of mostly inexperienced individuals using easily available hacking tools such as shell scripts and password crackers.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191000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Calibri" pitchFamily="34" charset="0"/>
                <a:cs typeface="Times New Roman" pitchFamily="18" charset="0"/>
              </a:rPr>
              <a:t>2.  Structured threats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4648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Structured threats come from hackers who are more highly motivated and technically competent.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486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These people know system vulnerabilities and can understand and develop exploit code and scripts.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30480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Calibri" pitchFamily="34" charset="0"/>
                <a:cs typeface="Times New Roman" pitchFamily="18" charset="0"/>
              </a:rPr>
              <a:t>3.  External threats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838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External threats can arise from individuals or organizations working outside of a company.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752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They do not have authorized access to the computer systems or network.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590800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Calibri" pitchFamily="34" charset="0"/>
                <a:cs typeface="Times New Roman" pitchFamily="18" charset="0"/>
              </a:rPr>
              <a:t>4.  Internal threats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2004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Internal threats occur when someone has authorized access to the network with either an account on a server or physical access to the network.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C000"/>
                </a:solidFill>
                <a:latin typeface="Century Gothic" pitchFamily="34" charset="0"/>
              </a:rPr>
              <a:t> Limitations of Firewalls</a:t>
            </a:r>
            <a:endParaRPr lang="en-US" sz="2000" dirty="0">
              <a:solidFill>
                <a:srgbClr val="FFC0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Firewalls cannot enforce your password policy or prevent misuse of passwords.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28600" y="1828800"/>
            <a:ext cx="891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Firewalls are ineffective against nontechnical security risks such as social engineering.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28600" y="2881699"/>
            <a:ext cx="891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Firewalls cannot stop internal users from accessing websites with malicious code, making user education critical.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3886200"/>
            <a:ext cx="5623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Firewalls cannot protect from poor decisions.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57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Firewalls cannot fix poor administrative practices or poorly designed security policies.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0" y="2819400"/>
            <a:ext cx="27767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Century Gothic" pitchFamily="34" charset="0"/>
              </a:rPr>
              <a:t>THANK YOU !!!</a:t>
            </a:r>
            <a:endParaRPr lang="en-US" sz="3000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pic>
        <p:nvPicPr>
          <p:cNvPr id="6" name="Picture 5" descr="F:\Training-Files\6-mnth-couse-Nitheesh\Firewall-UTM\Checkpoint_Firewall_Log.pn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848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39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228600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Rule or Rule List: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762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Specifies whether the configuration applies to this specific rule, or to a group of rules.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28800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Source Address: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3622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One or more addresses or address lists behind the firewall to which the rule applies.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276600"/>
            <a:ext cx="1946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Source Port: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810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The ports or lists of ports on the system behind the firewall to which the rule applies.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4800600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VLAN: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340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Specifies VLANs behind the firewall to which the rule applies.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52400"/>
            <a:ext cx="297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Destination Address: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6096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One or more addresses or address lists outside of the firewall to which the rule applies.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676400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Destination Port: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133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The ports or lists of ports outside of the firewall to which the rule applies.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1568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Protocol: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429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The protocol (TCP, UDP, ICMP, ICMPv6, or Any) to which the rule applies. Select one specific protocol, but not two protocols. 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4572000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Schedule: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105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Specify a schedule for the firewall rule. Configure schedules to define days and times when the firewall rule is made active.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52400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Action: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6096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Specifies the action (accept, accept decisively, drop, or reject) for the firewall rule.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Logging: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9812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Specifies whether logging is enabled or disabled for the firewall rule.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667000"/>
            <a:ext cx="440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Packet filtering or packet purity: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1242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Data flow consists of packets of information and firewalls analyze these packets to sniff out offensive or unwanted packets depending on what you have defined as unwanted packets.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343400"/>
            <a:ext cx="1814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Inspection: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4826675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In this case Firewalls instead of sifting through all of the information in the packets, mark key features in all outgoing requests &amp; check for the same matching characteristics in the inflow to decide if it relevant information that is coming through.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1080 p black background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2716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52400"/>
            <a:ext cx="2420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Domain names: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6858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Allow certain specific domain names to access systems/servers or allow access to only some specified types of domain names or domain name extension like .edu or .mil.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828800"/>
            <a:ext cx="1667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Protocols: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2286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A firewall can decide which of the systems can allow or have access to common protocols like IP, SMTP, FTP, UDP, ICMP, Telnet or SNMP.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124200"/>
            <a:ext cx="1112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Ports: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657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Blocking or disabling ports of servers that are connected to the internet will help maintain what kind of data flow to see it used for &amp; also close down possible entry points for hackers or malignant software.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876800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  <a:latin typeface="Century Gothic" pitchFamily="34" charset="0"/>
              </a:rPr>
              <a:t> Keywords:</a:t>
            </a:r>
            <a:endParaRPr lang="en-US" sz="2000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533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Firewalls also can sift through the data flow for a match of the keywords or phrases to block out offensive or unwanted data from flowing in.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1952</Words>
  <Application>Microsoft Office PowerPoint</Application>
  <PresentationFormat>On-screen Show (4:3)</PresentationFormat>
  <Paragraphs>162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mirox3</dc:creator>
  <cp:lastModifiedBy>mirox3</cp:lastModifiedBy>
  <cp:revision>234</cp:revision>
  <dcterms:created xsi:type="dcterms:W3CDTF">2017-11-01T08:51:16Z</dcterms:created>
  <dcterms:modified xsi:type="dcterms:W3CDTF">2017-11-13T07:13:27Z</dcterms:modified>
</cp:coreProperties>
</file>