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70" r:id="rId5"/>
    <p:sldId id="258" r:id="rId6"/>
    <p:sldId id="259" r:id="rId7"/>
    <p:sldId id="266" r:id="rId8"/>
    <p:sldId id="261" r:id="rId9"/>
    <p:sldId id="262" r:id="rId10"/>
    <p:sldId id="263" r:id="rId1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11/18/2022</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11/18/2022</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Rajashekhar31/Leave-Management-System-NodeJs.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 </a:t>
            </a:r>
            <a:r>
              <a:rPr lang="en-US">
                <a:solidFill>
                  <a:srgbClr val="00B050"/>
                </a:solidFill>
              </a:rPr>
              <a:t>ONLINE LEAVE MANAGEMENT SYSTEM</a:t>
            </a:r>
          </a:p>
        </p:txBody>
      </p:sp>
      <p:sp>
        <p:nvSpPr>
          <p:cNvPr id="3" name="Subtitle 2"/>
          <p:cNvSpPr>
            <a:spLocks noGrp="1"/>
          </p:cNvSpPr>
          <p:nvPr>
            <p:ph type="subTitle" idx="1"/>
          </p:nvPr>
        </p:nvSpPr>
        <p:spPr>
          <a:xfrm>
            <a:off x="2544445" y="2492375"/>
            <a:ext cx="7393305" cy="2885440"/>
          </a:xfrm>
        </p:spPr>
        <p:txBody>
          <a:bodyPr/>
          <a:lstStyle/>
          <a:p>
            <a:pPr algn="just"/>
            <a:r>
              <a:rPr lang="en-US">
                <a:solidFill>
                  <a:schemeClr val="accent1">
                    <a:lumMod val="50000"/>
                  </a:schemeClr>
                </a:solidFill>
              </a:rPr>
              <a:t>Name   : B. Raja Shekhar Reddy</a:t>
            </a:r>
          </a:p>
          <a:p>
            <a:pPr algn="just"/>
            <a:r>
              <a:rPr lang="en-US">
                <a:solidFill>
                  <a:schemeClr val="accent1">
                    <a:lumMod val="50000"/>
                  </a:schemeClr>
                </a:solidFill>
              </a:rPr>
              <a:t>Section : KE038</a:t>
            </a:r>
          </a:p>
          <a:p>
            <a:pPr algn="just"/>
            <a:r>
              <a:rPr lang="en-US">
                <a:solidFill>
                  <a:schemeClr val="accent1">
                    <a:lumMod val="50000"/>
                  </a:schemeClr>
                </a:solidFill>
              </a:rPr>
              <a:t>Roll No. : 18</a:t>
            </a:r>
          </a:p>
          <a:p>
            <a:pPr algn="just"/>
            <a:r>
              <a:rPr lang="en-US">
                <a:solidFill>
                  <a:schemeClr val="accent1">
                    <a:lumMod val="50000"/>
                  </a:schemeClr>
                </a:solidFill>
              </a:rPr>
              <a:t>Registration No. : 11908537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thank y"/>
          <p:cNvPicPr>
            <a:picLocks noGrp="1" noChangeAspect="1"/>
          </p:cNvPicPr>
          <p:nvPr>
            <p:ph idx="1"/>
          </p:nvPr>
        </p:nvPicPr>
        <p:blipFill>
          <a:blip r:embed="rId2"/>
          <a:stretch>
            <a:fillRect/>
          </a:stretch>
        </p:blipFill>
        <p:spPr>
          <a:xfrm>
            <a:off x="609600" y="274955"/>
            <a:ext cx="11055350" cy="61080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a:t>
            </a:r>
          </a:p>
        </p:txBody>
      </p:sp>
      <p:sp>
        <p:nvSpPr>
          <p:cNvPr id="3" name="Content Placeholder 2"/>
          <p:cNvSpPr>
            <a:spLocks noGrp="1"/>
          </p:cNvSpPr>
          <p:nvPr>
            <p:ph idx="1"/>
          </p:nvPr>
        </p:nvSpPr>
        <p:spPr/>
        <p:txBody>
          <a:bodyPr/>
          <a:lstStyle/>
          <a:p>
            <a:pPr>
              <a:buFont typeface="Wingdings" panose="05000000000000000000" charset="0"/>
              <a:buChar char="v"/>
            </a:pPr>
            <a:r>
              <a:rPr lang="en-US" sz="2800"/>
              <a:t>Online leave management system is an application that is of utmost importance for an organization or college.  The leave management application will allow the users to apply for the leaves through the online mode by specifying a valid reason for the leave. This can also be implemented at the school and the college levels where the students can apply for the leave. The user interface must be simple and easy to understand. The leave applications and the approvals are done manually. This work can be automated through the use of this application. This application can also allow the users to check the pending leaves that they have.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lstStyle/>
          <a:p>
            <a:pPr>
              <a:buFont typeface="Wingdings" panose="05000000000000000000" charset="0"/>
              <a:buChar char="v"/>
            </a:pPr>
            <a:r>
              <a:rPr lang="en-US" sz="2400"/>
              <a:t>Online leave management application can help in avoiding the leave application that needs to be given to the higher authority with great ease. This application can also help in sending the notifications to the users regarding the leaves that they have availed with great ease. The features that can be included in this application are as follows:</a:t>
            </a:r>
          </a:p>
          <a:p>
            <a:r>
              <a:rPr lang="en-US" sz="2400" b="1"/>
              <a:t>Reason specified: </a:t>
            </a:r>
            <a:r>
              <a:rPr lang="en-US" sz="2400"/>
              <a:t>There should be a reason specified for the leave that is applied for.</a:t>
            </a:r>
          </a:p>
          <a:p>
            <a:r>
              <a:rPr lang="en-US" sz="2400" b="1"/>
              <a:t>Easy to use: </a:t>
            </a:r>
            <a:r>
              <a:rPr lang="en-US" sz="2400"/>
              <a:t>The interface must be simple and easy to use.</a:t>
            </a:r>
          </a:p>
          <a:p>
            <a:r>
              <a:rPr lang="en-US" sz="2400" b="1"/>
              <a:t>Leave approval:</a:t>
            </a:r>
            <a:r>
              <a:rPr lang="en-US" sz="2400"/>
              <a:t> The managers can approve the leaves easily through the use of this application.</a:t>
            </a:r>
          </a:p>
          <a:p>
            <a:r>
              <a:rPr lang="en-US" sz="2400" b="1"/>
              <a:t>Leave cancellation:</a:t>
            </a:r>
            <a:r>
              <a:rPr lang="en-US" sz="2400"/>
              <a:t> This application can also allow canceling the leaves that are being applied already with great ease.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DRAWBACKS OF EXISTING PROJECT</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a:t>Image should be added to the profile of the student,HOD and Warden.</a:t>
            </a:r>
          </a:p>
          <a:p>
            <a:pPr lvl="1">
              <a:buFont typeface="Arial" panose="020B0604020202020204" pitchFamily="34" charset="0"/>
              <a:buChar char="•"/>
            </a:pPr>
            <a:r>
              <a:rPr lang="en-US"/>
              <a:t>The reason should be specified for denying the leave of the student from the HOD or Warden Panel.</a:t>
            </a:r>
          </a:p>
          <a:p>
            <a:pPr lvl="1">
              <a:buFont typeface="Arial" panose="020B0604020202020204" pitchFamily="34" charset="0"/>
              <a:buChar char="•"/>
            </a:pPr>
            <a:r>
              <a:rPr lang="en-US"/>
              <a:t>Styling the website, so that it will be more attractive when user open this application.</a:t>
            </a:r>
          </a:p>
          <a:p>
            <a:pPr lvl="1">
              <a:buFont typeface="Arial" panose="020B0604020202020204" pitchFamily="34" charset="0"/>
              <a:buChar char="•"/>
            </a:pPr>
            <a:r>
              <a:rPr lang="en-US"/>
              <a:t>Security Risk : Users can access the security risk leave management system across multiple devices, making it unsafe.</a:t>
            </a:r>
          </a:p>
          <a:p>
            <a:pPr lvl="1">
              <a:buFont typeface="Arial" panose="020B0604020202020204" pitchFamily="34" charset="0"/>
              <a:buChar cha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OF LEAVE MANAGEMENT SYSTEM</a:t>
            </a:r>
          </a:p>
        </p:txBody>
      </p:sp>
      <p:sp>
        <p:nvSpPr>
          <p:cNvPr id="3" name="Content Placeholder 2"/>
          <p:cNvSpPr>
            <a:spLocks noGrp="1"/>
          </p:cNvSpPr>
          <p:nvPr>
            <p:ph idx="1"/>
          </p:nvPr>
        </p:nvSpPr>
        <p:spPr/>
        <p:txBody>
          <a:bodyPr/>
          <a:lstStyle/>
          <a:p>
            <a:pPr>
              <a:buFont typeface="Wingdings" panose="05000000000000000000" charset="0"/>
              <a:buChar char="v"/>
            </a:pPr>
            <a:r>
              <a:rPr lang="en-US"/>
              <a:t>A leave management system is an all-in-one platform that handles all student requests while ensuring smooth functioning of their operations:</a:t>
            </a:r>
          </a:p>
          <a:p>
            <a:r>
              <a:rPr lang="en-US"/>
              <a:t>Eliminates paperwork.</a:t>
            </a:r>
          </a:p>
          <a:p>
            <a:r>
              <a:rPr lang="en-US"/>
              <a:t>Removes manual interventions.</a:t>
            </a:r>
          </a:p>
          <a:p>
            <a:r>
              <a:rPr lang="en-US"/>
              <a:t>Improves communication.</a:t>
            </a:r>
          </a:p>
          <a:p>
            <a:r>
              <a:rPr lang="en-US"/>
              <a:t>Offers real-time visibility of data.</a:t>
            </a:r>
          </a:p>
          <a:p>
            <a:r>
              <a:rPr lang="en-US"/>
              <a:t>Ensures legal compliance.</a:t>
            </a:r>
          </a:p>
          <a:p>
            <a:r>
              <a:rPr lang="en-US"/>
              <a:t>Reflects your organization's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63"/>
            <a:ext cx="10972800" cy="1143000"/>
          </a:xfrm>
        </p:spPr>
        <p:txBody>
          <a:bodyPr/>
          <a:lstStyle/>
          <a:p>
            <a:r>
              <a:rPr lang="en-US"/>
              <a:t>SCREENSHOTS</a:t>
            </a:r>
          </a:p>
        </p:txBody>
      </p:sp>
      <p:pic>
        <p:nvPicPr>
          <p:cNvPr id="4" name="Picture 2" descr="Screenshot (544)"/>
          <p:cNvPicPr>
            <a:picLocks noGrp="1" noChangeAspect="1"/>
          </p:cNvPicPr>
          <p:nvPr>
            <p:ph sz="half" idx="1"/>
          </p:nvPr>
        </p:nvPicPr>
        <p:blipFill>
          <a:blip r:embed="rId2"/>
          <a:srcRect l="-181" t="1929" r="181" b="5144"/>
          <a:stretch>
            <a:fillRect/>
          </a:stretch>
        </p:blipFill>
        <p:spPr>
          <a:xfrm>
            <a:off x="407670" y="2421255"/>
            <a:ext cx="5266055" cy="2963545"/>
          </a:xfrm>
          <a:prstGeom prst="rect">
            <a:avLst/>
          </a:prstGeom>
        </p:spPr>
      </p:pic>
      <p:pic>
        <p:nvPicPr>
          <p:cNvPr id="5" name="Picture 1"/>
          <p:cNvPicPr>
            <a:picLocks noGrp="1" noChangeAspect="1"/>
          </p:cNvPicPr>
          <p:nvPr>
            <p:ph sz="half" idx="2"/>
          </p:nvPr>
        </p:nvPicPr>
        <p:blipFill>
          <a:blip r:embed="rId3"/>
          <a:srcRect l="-289" t="-257" r="289" b="4886"/>
          <a:stretch>
            <a:fillRect/>
          </a:stretch>
        </p:blipFill>
        <p:spPr>
          <a:xfrm>
            <a:off x="6591300" y="2534920"/>
            <a:ext cx="5384800" cy="30289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SCREENSHOTS</a:t>
            </a:r>
          </a:p>
        </p:txBody>
      </p:sp>
      <p:pic>
        <p:nvPicPr>
          <p:cNvPr id="15" name="Picture 15" descr="Screenshot (555)"/>
          <p:cNvPicPr>
            <a:picLocks noGrp="1" noChangeAspect="1"/>
          </p:cNvPicPr>
          <p:nvPr>
            <p:ph sz="half" idx="1"/>
          </p:nvPr>
        </p:nvPicPr>
        <p:blipFill>
          <a:blip r:embed="rId2"/>
          <a:srcRect b="5658"/>
          <a:stretch>
            <a:fillRect/>
          </a:stretch>
        </p:blipFill>
        <p:spPr>
          <a:xfrm>
            <a:off x="668655" y="2381250"/>
            <a:ext cx="5266055" cy="2963545"/>
          </a:xfrm>
          <a:prstGeom prst="rect">
            <a:avLst/>
          </a:prstGeom>
        </p:spPr>
      </p:pic>
      <p:pic>
        <p:nvPicPr>
          <p:cNvPr id="16" name="Picture 16" descr="Screenshot (557)"/>
          <p:cNvPicPr>
            <a:picLocks noGrp="1" noChangeAspect="1"/>
          </p:cNvPicPr>
          <p:nvPr>
            <p:ph sz="half" idx="2"/>
          </p:nvPr>
        </p:nvPicPr>
        <p:blipFill>
          <a:blip r:embed="rId3"/>
          <a:srcRect b="5915"/>
          <a:stretch>
            <a:fillRect/>
          </a:stretch>
        </p:blipFill>
        <p:spPr>
          <a:xfrm>
            <a:off x="6256655" y="2381250"/>
            <a:ext cx="5266055" cy="29635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LINKS </a:t>
            </a:r>
          </a:p>
        </p:txBody>
      </p:sp>
      <p:sp>
        <p:nvSpPr>
          <p:cNvPr id="3" name="Content Placeholder 2"/>
          <p:cNvSpPr>
            <a:spLocks noGrp="1"/>
          </p:cNvSpPr>
          <p:nvPr>
            <p:ph idx="1"/>
          </p:nvPr>
        </p:nvSpPr>
        <p:spPr/>
        <p:txBody>
          <a:bodyPr/>
          <a:lstStyle/>
          <a:p>
            <a:r>
              <a:rPr lang="en-US" dirty="0" err="1"/>
              <a:t>Github</a:t>
            </a:r>
            <a:r>
              <a:rPr lang="en-US" dirty="0"/>
              <a:t> Link : </a:t>
            </a:r>
            <a:r>
              <a:rPr lang="en-US" u="sng" dirty="0">
                <a:solidFill>
                  <a:srgbClr val="00B0F0"/>
                </a:solidFill>
                <a:hlinkClick r:id="rId2">
                  <a:extLst>
                    <a:ext uri="{A12FA001-AC4F-418D-AE19-62706E023703}">
                      <ahyp:hlinkClr xmlns:ahyp="http://schemas.microsoft.com/office/drawing/2018/hyperlinkcolor" val="tx"/>
                    </a:ext>
                  </a:extLst>
                </a:hlinkClick>
              </a:rPr>
              <a:t>https://github.com/Rajashekhar31/Leave</a:t>
            </a:r>
          </a:p>
          <a:p>
            <a:pPr marL="0" indent="0">
              <a:buNone/>
            </a:pPr>
            <a:r>
              <a:rPr lang="en-US" u="sng" dirty="0">
                <a:solidFill>
                  <a:srgbClr val="00B0F0"/>
                </a:solidFill>
                <a:hlinkClick r:id="rId2">
                  <a:extLst>
                    <a:ext uri="{A12FA001-AC4F-418D-AE19-62706E023703}">
                      <ahyp:hlinkClr xmlns:ahyp="http://schemas.microsoft.com/office/drawing/2018/hyperlinkcolor" val="tx"/>
                    </a:ext>
                  </a:extLst>
                </a:hlinkClick>
              </a:rPr>
              <a:t>-Management-System-</a:t>
            </a:r>
            <a:r>
              <a:rPr lang="en-US" u="sng" dirty="0" err="1">
                <a:solidFill>
                  <a:srgbClr val="00B0F0"/>
                </a:solidFill>
                <a:hlinkClick r:id="rId2">
                  <a:extLst>
                    <a:ext uri="{A12FA001-AC4F-418D-AE19-62706E023703}">
                      <ahyp:hlinkClr xmlns:ahyp="http://schemas.microsoft.com/office/drawing/2018/hyperlinkcolor" val="tx"/>
                    </a:ext>
                  </a:extLst>
                </a:hlinkClick>
              </a:rPr>
              <a:t>NodeJs.git</a:t>
            </a:r>
            <a:endParaRPr lang="en-US" u="sng" dirty="0">
              <a:solidFill>
                <a:srgbClr val="00B0F0"/>
              </a:solidFill>
            </a:endParaRP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a:xfrm>
            <a:off x="981710" y="1614805"/>
            <a:ext cx="10600690" cy="4589780"/>
          </a:xfrm>
        </p:spPr>
        <p:txBody>
          <a:bodyPr/>
          <a:lstStyle/>
          <a:p>
            <a:r>
              <a:rPr lang="en-US" sz="2400"/>
              <a:t>Leave application management system that can take the request of the staff for leave to be applied according to its own set of attributes filled by the user and requested. One requested is shown to the admin, admin reads that approve or disapprove according to his requirement then it is up to the admin.</a:t>
            </a:r>
          </a:p>
          <a:p>
            <a:r>
              <a:rPr lang="en-US" sz="2400"/>
              <a:t>Leave Management System is very useful for college to maintain the leave records of the students and employees. This system not only maintains the leave details of the staff, it also maintains the leave applications of the staff and students.</a:t>
            </a:r>
          </a:p>
          <a:p>
            <a:r>
              <a:rPr lang="en-US" sz="2400"/>
              <a:t>The higher authorities may accept or reject the leave applications requested by the staff. Thus this system maintains the excess amount of job done by college to maintain the leaves.</a:t>
            </a: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548</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Business Cooperate</vt:lpstr>
      <vt:lpstr> ONLINE LEAVE MANAGEMENT SYSTEM</vt:lpstr>
      <vt:lpstr>ABSTRACT</vt:lpstr>
      <vt:lpstr>INTRODUCTION</vt:lpstr>
      <vt:lpstr>DRAWBACKS OF EXISTING PROJECT</vt:lpstr>
      <vt:lpstr>ADVANTAGES OF LEAVE MANAGEMENT SYSTEM</vt:lpstr>
      <vt:lpstr>SCREENSHOTS</vt:lpstr>
      <vt:lpstr>SCREENSHOTS</vt:lpstr>
      <vt:lpstr>PROJECT LINKS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ONLINE LEAVE MANAGEMENT SYSTEM</dc:title>
  <dc:creator>Raja shekhar reddy B</dc:creator>
  <cp:lastModifiedBy>bareddy raja shekhar reddy</cp:lastModifiedBy>
  <cp:revision>16</cp:revision>
  <dcterms:created xsi:type="dcterms:W3CDTF">2022-11-10T13:37:00Z</dcterms:created>
  <dcterms:modified xsi:type="dcterms:W3CDTF">2022-11-18T11:25:43Z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