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7" r:id="rId5"/>
    <p:sldId id="272" r:id="rId6"/>
    <p:sldId id="258" r:id="rId7"/>
    <p:sldId id="267" r:id="rId8"/>
    <p:sldId id="264" r:id="rId9"/>
    <p:sldId id="269" r:id="rId10"/>
    <p:sldId id="276"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19" autoAdjust="0"/>
  </p:normalViewPr>
  <p:slideViewPr>
    <p:cSldViewPr>
      <p:cViewPr varScale="1">
        <p:scale>
          <a:sx n="82" d="100"/>
          <a:sy n="82" d="100"/>
        </p:scale>
        <p:origin x="720" y="7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6/10/2024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6/10/2024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61351F-DBB1-4664-ADA9-83BC7CB8848D}" type="slidenum">
              <a:rPr lang="en-US" smtClean="0"/>
              <a:t>4</a:t>
            </a:fld>
            <a:endParaRPr lang="en-US"/>
          </a:p>
        </p:txBody>
      </p:sp>
    </p:spTree>
    <p:extLst>
      <p:ext uri="{BB962C8B-B14F-4D97-AF65-F5344CB8AC3E}">
        <p14:creationId xmlns:p14="http://schemas.microsoft.com/office/powerpoint/2010/main" val="2255883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6/10/2024</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6/10/2024</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5FE723-AAB2-31AA-E2AE-1387603456C4}"/>
              </a:ext>
            </a:extLst>
          </p:cNvPr>
          <p:cNvSpPr>
            <a:spLocks noGrp="1"/>
          </p:cNvSpPr>
          <p:nvPr>
            <p:ph type="ctrTitle"/>
          </p:nvPr>
        </p:nvSpPr>
        <p:spPr>
          <a:xfrm>
            <a:off x="1293814" y="2636912"/>
            <a:ext cx="8458200" cy="1721344"/>
          </a:xfrm>
        </p:spPr>
        <p:txBody>
          <a:bodyPr>
            <a:normAutofit fontScale="90000"/>
          </a:bodyPr>
          <a:lstStyle/>
          <a:p>
            <a:pPr algn="ctr" defTabSz="877824">
              <a:spcAft>
                <a:spcPts val="600"/>
              </a:spcAft>
            </a:pPr>
            <a:br>
              <a:rPr lang="en-IN" sz="2200" b="1" kern="1200" dirty="0">
                <a:ln/>
                <a:solidFill>
                  <a:schemeClr val="tx1"/>
                </a:solidFill>
                <a:latin typeface="Times New Roman" panose="02020603050405020304" pitchFamily="18" charset="0"/>
                <a:ea typeface="+mn-ea"/>
                <a:cs typeface="Times New Roman" panose="02020603050405020304" pitchFamily="18" charset="0"/>
              </a:rPr>
            </a:br>
            <a:br>
              <a:rPr lang="en-IN" sz="2200" b="1" kern="1200" dirty="0">
                <a:ln/>
                <a:solidFill>
                  <a:schemeClr val="tx1"/>
                </a:solidFill>
                <a:latin typeface="Times New Roman" panose="02020603050405020304" pitchFamily="18" charset="0"/>
                <a:ea typeface="+mn-ea"/>
                <a:cs typeface="Times New Roman" panose="02020603050405020304" pitchFamily="18" charset="0"/>
              </a:rPr>
            </a:br>
            <a:br>
              <a:rPr lang="en-IN" sz="2200" b="1" kern="1200" dirty="0">
                <a:ln/>
                <a:solidFill>
                  <a:schemeClr val="tx1"/>
                </a:solidFill>
                <a:latin typeface="Times New Roman" panose="02020603050405020304" pitchFamily="18" charset="0"/>
                <a:ea typeface="+mn-ea"/>
                <a:cs typeface="Times New Roman" panose="02020603050405020304" pitchFamily="18" charset="0"/>
              </a:rPr>
            </a:br>
            <a:r>
              <a:rPr lang="en-IN" sz="2200" b="1" kern="1200" dirty="0">
                <a:ln/>
                <a:solidFill>
                  <a:schemeClr val="tx1"/>
                </a:solidFill>
                <a:latin typeface="Times New Roman" panose="02020603050405020304" pitchFamily="18" charset="0"/>
                <a:ea typeface="+mn-ea"/>
                <a:cs typeface="Times New Roman" panose="02020603050405020304" pitchFamily="18" charset="0"/>
              </a:rPr>
              <a:t>         </a:t>
            </a:r>
            <a:br>
              <a:rPr lang="en-IN" sz="2200" b="1" kern="1200" dirty="0">
                <a:ln/>
                <a:solidFill>
                  <a:schemeClr val="tx1"/>
                </a:solidFill>
                <a:latin typeface="Times New Roman" panose="02020603050405020304" pitchFamily="18" charset="0"/>
                <a:ea typeface="+mn-ea"/>
                <a:cs typeface="Times New Roman" panose="02020603050405020304" pitchFamily="18" charset="0"/>
              </a:rPr>
            </a:br>
            <a:br>
              <a:rPr lang="en-IN" sz="2200" b="1" kern="1200" dirty="0">
                <a:ln/>
                <a:solidFill>
                  <a:schemeClr val="tx1"/>
                </a:solidFill>
                <a:latin typeface="Times New Roman" panose="02020603050405020304" pitchFamily="18" charset="0"/>
                <a:ea typeface="+mn-ea"/>
                <a:cs typeface="Times New Roman" panose="02020603050405020304" pitchFamily="18" charset="0"/>
              </a:rPr>
            </a:br>
            <a:br>
              <a:rPr lang="en-IN" sz="2200" b="1" kern="1200" dirty="0">
                <a:ln/>
                <a:solidFill>
                  <a:schemeClr val="tx1"/>
                </a:solidFill>
                <a:latin typeface="Times New Roman" panose="02020603050405020304" pitchFamily="18" charset="0"/>
                <a:ea typeface="+mn-ea"/>
                <a:cs typeface="Times New Roman" panose="02020603050405020304" pitchFamily="18" charset="0"/>
              </a:rPr>
            </a:br>
            <a:br>
              <a:rPr lang="en-IN" sz="2200" b="1" kern="1200" dirty="0">
                <a:ln/>
                <a:solidFill>
                  <a:schemeClr val="tx1"/>
                </a:solidFill>
                <a:latin typeface="Times New Roman" panose="02020603050405020304" pitchFamily="18" charset="0"/>
                <a:ea typeface="+mn-ea"/>
                <a:cs typeface="Times New Roman" panose="02020603050405020304" pitchFamily="18" charset="0"/>
              </a:rPr>
            </a:br>
            <a:br>
              <a:rPr lang="en-IN" sz="2200" b="1" kern="1200" dirty="0">
                <a:ln/>
                <a:solidFill>
                  <a:schemeClr val="tx1"/>
                </a:solidFill>
                <a:latin typeface="Times New Roman" panose="02020603050405020304" pitchFamily="18" charset="0"/>
                <a:ea typeface="+mn-ea"/>
                <a:cs typeface="Times New Roman" panose="02020603050405020304" pitchFamily="18" charset="0"/>
              </a:rPr>
            </a:br>
            <a:br>
              <a:rPr lang="en-IN" sz="2200" b="1" kern="1200" dirty="0">
                <a:ln/>
                <a:solidFill>
                  <a:schemeClr val="tx1"/>
                </a:solidFill>
                <a:latin typeface="Times New Roman" panose="02020603050405020304" pitchFamily="18" charset="0"/>
                <a:ea typeface="+mn-ea"/>
                <a:cs typeface="Times New Roman" panose="02020603050405020304" pitchFamily="18" charset="0"/>
              </a:rPr>
            </a:br>
            <a:br>
              <a:rPr lang="en-IN" sz="2200" b="1" kern="1200" dirty="0">
                <a:ln/>
                <a:solidFill>
                  <a:schemeClr val="tx1"/>
                </a:solidFill>
                <a:latin typeface="Times New Roman" panose="02020603050405020304" pitchFamily="18" charset="0"/>
                <a:ea typeface="+mn-ea"/>
                <a:cs typeface="Times New Roman" panose="02020603050405020304" pitchFamily="18" charset="0"/>
              </a:rPr>
            </a:br>
            <a:r>
              <a:rPr lang="en-IN" sz="4400" b="1" kern="1200" dirty="0">
                <a:ln/>
                <a:solidFill>
                  <a:schemeClr val="accent4">
                    <a:lumMod val="75000"/>
                  </a:schemeClr>
                </a:solidFill>
                <a:latin typeface="Times New Roman" panose="02020603050405020304" pitchFamily="18" charset="0"/>
                <a:ea typeface="+mn-ea"/>
                <a:cs typeface="Times New Roman" panose="02020603050405020304" pitchFamily="18" charset="0"/>
              </a:rPr>
              <a:t>PROJECT PRESENTATION</a:t>
            </a:r>
            <a:br>
              <a:rPr lang="en-IN" sz="4400" b="1" kern="1200" dirty="0">
                <a:ln/>
                <a:solidFill>
                  <a:schemeClr val="accent4">
                    <a:lumMod val="75000"/>
                  </a:schemeClr>
                </a:solidFill>
                <a:latin typeface="Times New Roman" panose="02020603050405020304" pitchFamily="18" charset="0"/>
                <a:ea typeface="+mn-ea"/>
                <a:cs typeface="Times New Roman" panose="02020603050405020304" pitchFamily="18" charset="0"/>
              </a:rPr>
            </a:br>
            <a:r>
              <a:rPr lang="en-IN" sz="3000" b="1" kern="1200" dirty="0">
                <a:ln/>
                <a:solidFill>
                  <a:schemeClr val="accent4">
                    <a:lumMod val="75000"/>
                  </a:schemeClr>
                </a:solidFill>
                <a:latin typeface="Times New Roman" panose="02020603050405020304" pitchFamily="18" charset="0"/>
                <a:ea typeface="+mn-ea"/>
                <a:cs typeface="Times New Roman" panose="02020603050405020304" pitchFamily="18" charset="0"/>
              </a:rPr>
              <a:t>ON</a:t>
            </a:r>
            <a:br>
              <a:rPr lang="en-IN" sz="3000" b="1" kern="1200" dirty="0">
                <a:ln/>
                <a:solidFill>
                  <a:schemeClr val="accent4">
                    <a:lumMod val="75000"/>
                  </a:schemeClr>
                </a:solidFill>
                <a:latin typeface="Times New Roman" panose="02020603050405020304" pitchFamily="18" charset="0"/>
                <a:ea typeface="+mn-ea"/>
                <a:cs typeface="Times New Roman" panose="02020603050405020304" pitchFamily="18" charset="0"/>
              </a:rPr>
            </a:br>
            <a:r>
              <a:rPr lang="en-IN" sz="4000" b="1" dirty="0">
                <a:ln/>
                <a:solidFill>
                  <a:schemeClr val="accent4">
                    <a:lumMod val="75000"/>
                  </a:schemeClr>
                </a:solidFill>
                <a:latin typeface="Times New Roman" panose="02020603050405020304" pitchFamily="18" charset="0"/>
                <a:ea typeface="+mn-ea"/>
                <a:cs typeface="Times New Roman" panose="02020603050405020304" pitchFamily="18" charset="0"/>
              </a:rPr>
              <a:t>SOUTH INDIAN MEALS.</a:t>
            </a:r>
            <a:br>
              <a:rPr lang="en-IN" sz="2200" b="1" kern="1200" dirty="0">
                <a:ln/>
                <a:solidFill>
                  <a:schemeClr val="accent4">
                    <a:lumMod val="75000"/>
                  </a:schemeClr>
                </a:solidFill>
                <a:latin typeface="Times New Roman" panose="02020603050405020304" pitchFamily="18" charset="0"/>
                <a:ea typeface="+mn-ea"/>
                <a:cs typeface="Times New Roman" panose="02020603050405020304" pitchFamily="18" charset="0"/>
              </a:rPr>
            </a:br>
            <a:br>
              <a:rPr lang="en-IN" sz="2200" b="1" kern="1200" dirty="0">
                <a:ln/>
                <a:solidFill>
                  <a:schemeClr val="tx1"/>
                </a:solidFill>
                <a:latin typeface="Times New Roman" panose="02020603050405020304" pitchFamily="18" charset="0"/>
                <a:ea typeface="+mn-ea"/>
                <a:cs typeface="Times New Roman" panose="02020603050405020304" pitchFamily="18" charset="0"/>
              </a:rPr>
            </a:br>
            <a:r>
              <a:rPr lang="en-IN" sz="2200" b="1" kern="1200" dirty="0">
                <a:ln/>
                <a:solidFill>
                  <a:schemeClr val="tx1"/>
                </a:solidFill>
                <a:latin typeface="Times New Roman" panose="02020603050405020304" pitchFamily="18" charset="0"/>
                <a:ea typeface="+mn-ea"/>
                <a:cs typeface="Times New Roman" panose="02020603050405020304" pitchFamily="18" charset="0"/>
              </a:rPr>
              <a:t> </a:t>
            </a:r>
            <a:endParaRPr lang="en-IN" dirty="0"/>
          </a:p>
        </p:txBody>
      </p:sp>
      <p:sp>
        <p:nvSpPr>
          <p:cNvPr id="3" name="Subtitle 2"/>
          <p:cNvSpPr>
            <a:spLocks noGrp="1"/>
          </p:cNvSpPr>
          <p:nvPr>
            <p:ph type="subTitle" idx="1"/>
          </p:nvPr>
        </p:nvSpPr>
        <p:spPr>
          <a:xfrm>
            <a:off x="1293812" y="4509120"/>
            <a:ext cx="9841159" cy="2088232"/>
          </a:xfrm>
        </p:spPr>
        <p:txBody>
          <a:bodyPr>
            <a:normAutofit/>
          </a:bodyPr>
          <a:lstStyle/>
          <a:p>
            <a:r>
              <a:rPr lang="en-US" sz="3000" dirty="0">
                <a:solidFill>
                  <a:schemeClr val="accent1">
                    <a:lumMod val="75000"/>
                  </a:schemeClr>
                </a:solidFill>
                <a:latin typeface="Times New Roman" panose="02020603050405020304" pitchFamily="18" charset="0"/>
                <a:cs typeface="Times New Roman" panose="02020603050405020304" pitchFamily="18" charset="0"/>
              </a:rPr>
              <a:t>Project By:                                                Guide:</a:t>
            </a:r>
          </a:p>
          <a:p>
            <a:r>
              <a:rPr lang="en-US" sz="3000" dirty="0" err="1">
                <a:solidFill>
                  <a:schemeClr val="accent1">
                    <a:lumMod val="75000"/>
                  </a:schemeClr>
                </a:solidFill>
                <a:latin typeface="Times New Roman" panose="02020603050405020304" pitchFamily="18" charset="0"/>
                <a:cs typeface="Times New Roman" panose="02020603050405020304" pitchFamily="18" charset="0"/>
              </a:rPr>
              <a:t>Rajashree</a:t>
            </a:r>
            <a:r>
              <a:rPr lang="en-US" sz="3000" dirty="0">
                <a:solidFill>
                  <a:schemeClr val="accent1">
                    <a:lumMod val="75000"/>
                  </a:schemeClr>
                </a:solidFill>
                <a:latin typeface="Times New Roman" panose="02020603050405020304" pitchFamily="18" charset="0"/>
                <a:cs typeface="Times New Roman" panose="02020603050405020304" pitchFamily="18" charset="0"/>
              </a:rPr>
              <a:t> T                                               Sivakumar Selvam</a:t>
            </a:r>
          </a:p>
          <a:p>
            <a:r>
              <a:rPr lang="en-US" sz="3000" dirty="0">
                <a:solidFill>
                  <a:schemeClr val="accent1">
                    <a:lumMod val="75000"/>
                  </a:schemeClr>
                </a:solidFill>
                <a:latin typeface="Times New Roman" panose="02020603050405020304" pitchFamily="18" charset="0"/>
                <a:cs typeface="Times New Roman" panose="02020603050405020304" pitchFamily="18" charset="0"/>
              </a:rPr>
              <a:t>AF0378030                            </a:t>
            </a:r>
            <a:r>
              <a:rPr lang="en-US" sz="3000" dirty="0">
                <a:latin typeface="Times New Roman" panose="02020603050405020304" pitchFamily="18" charset="0"/>
                <a:cs typeface="Times New Roman" panose="02020603050405020304" pitchFamily="18" charset="0"/>
              </a:rPr>
              <a:t>                             </a:t>
            </a:r>
          </a:p>
        </p:txBody>
      </p:sp>
      <p:pic>
        <p:nvPicPr>
          <p:cNvPr id="5" name="Picture 4" descr="A logo for a company&#10;&#10;Description automatically generated">
            <a:extLst>
              <a:ext uri="{FF2B5EF4-FFF2-40B4-BE49-F238E27FC236}">
                <a16:creationId xmlns:a16="http://schemas.microsoft.com/office/drawing/2014/main" id="{D6AD950B-C7DC-DCDF-698D-287B7CF11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00" y="692696"/>
            <a:ext cx="5087206" cy="1273696"/>
          </a:xfrm>
          <a:prstGeom prst="rect">
            <a:avLst/>
          </a:prstGeom>
        </p:spPr>
      </p:pic>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IN" sz="3600" b="1" dirty="0">
                <a:ln/>
                <a:solidFill>
                  <a:schemeClr val="accent4">
                    <a:lumMod val="75000"/>
                  </a:schemeClr>
                </a:solidFill>
                <a:latin typeface="Times New Roman" panose="02020603050405020304" pitchFamily="18" charset="0"/>
                <a:ea typeface="+mn-ea"/>
                <a:cs typeface="Times New Roman" panose="02020603050405020304" pitchFamily="18" charset="0"/>
              </a:rPr>
              <a:t> </a:t>
            </a:r>
            <a:r>
              <a:rPr lang="en-IN" sz="4000" b="1" dirty="0">
                <a:ln/>
                <a:solidFill>
                  <a:schemeClr val="accent4">
                    <a:lumMod val="75000"/>
                  </a:schemeClr>
                </a:solidFill>
                <a:latin typeface="Times New Roman" panose="02020603050405020304" pitchFamily="18" charset="0"/>
                <a:ea typeface="+mn-ea"/>
                <a:cs typeface="Times New Roman" panose="02020603050405020304" pitchFamily="18" charset="0"/>
              </a:rPr>
              <a:t>INTRODUCTION</a:t>
            </a:r>
            <a:br>
              <a:rPr lang="en-US" sz="3600" b="1" dirty="0">
                <a:ln/>
                <a:solidFill>
                  <a:schemeClr val="accent4"/>
                </a:solidFill>
                <a:latin typeface="Times New Roman" panose="02020603050405020304" pitchFamily="18" charset="0"/>
                <a:ea typeface="+mj-ea"/>
                <a:cs typeface="Times New Roman" panose="02020603050405020304" pitchFamily="18" charset="0"/>
              </a:rPr>
            </a:br>
            <a:endParaRPr lang="en-US" dirty="0"/>
          </a:p>
        </p:txBody>
      </p:sp>
      <p:sp>
        <p:nvSpPr>
          <p:cNvPr id="14" name="Content Placeholder 13"/>
          <p:cNvSpPr>
            <a:spLocks noGrp="1"/>
          </p:cNvSpPr>
          <p:nvPr>
            <p:ph idx="1"/>
          </p:nvPr>
        </p:nvSpPr>
        <p:spPr>
          <a:xfrm>
            <a:off x="1701924" y="1553411"/>
            <a:ext cx="9601200" cy="4495800"/>
          </a:xfrm>
        </p:spPr>
        <p:txBody>
          <a:bodyPr>
            <a:normAutofit fontScale="92500" lnSpcReduction="20000"/>
          </a:bodyPr>
          <a:lstStyle/>
          <a:p>
            <a:pPr marL="0" indent="0" algn="just">
              <a:lnSpc>
                <a:spcPct val="160000"/>
              </a:lnSpc>
              <a:buNone/>
            </a:pPr>
            <a:r>
              <a:rPr lang="en-US" dirty="0"/>
              <a:t>South Indian cuisine is rich and diverse, with flavors influenced by the five southern states of India: Tamil Nadu, Andhra Pradesh, Karnataka, Kerala, and Telangana. There are various flavor of dishes sweet, sour, spicy, bitter. The region offers a wide variety of vegetarian and non-vegetarian dishes with each state holding its own uniqueness and food habits. Some authentic and popular South Indian dishes that are sure to delight taste buds include Chakra Pongal, Sambar and </a:t>
            </a:r>
            <a:r>
              <a:rPr lang="en-US" dirty="0" err="1"/>
              <a:t>Vadai</a:t>
            </a:r>
            <a:r>
              <a:rPr lang="en-US" dirty="0"/>
              <a:t> from Tamil Nadu; </a:t>
            </a:r>
            <a:r>
              <a:rPr lang="en-US" dirty="0" err="1"/>
              <a:t>Rava</a:t>
            </a:r>
            <a:r>
              <a:rPr lang="en-US" dirty="0"/>
              <a:t> </a:t>
            </a:r>
            <a:r>
              <a:rPr lang="en-US" dirty="0" err="1"/>
              <a:t>Idli</a:t>
            </a:r>
            <a:r>
              <a:rPr lang="en-US" dirty="0"/>
              <a:t> and </a:t>
            </a:r>
            <a:r>
              <a:rPr lang="en-US" dirty="0" err="1"/>
              <a:t>vangi</a:t>
            </a:r>
            <a:r>
              <a:rPr lang="en-US" dirty="0"/>
              <a:t> bath from Karnataka; </a:t>
            </a:r>
            <a:r>
              <a:rPr lang="en-US" dirty="0" err="1"/>
              <a:t>Kadala</a:t>
            </a:r>
            <a:r>
              <a:rPr lang="en-US" dirty="0"/>
              <a:t> Curry and Appam from Kerala; and Kebabs and Biryanis from Andhra Pradesh. </a:t>
            </a:r>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332656"/>
            <a:ext cx="8458200" cy="886544"/>
          </a:xfrm>
        </p:spPr>
        <p:txBody>
          <a:bodyPr>
            <a:normAutofit/>
          </a:bodyPr>
          <a:lstStyle/>
          <a:p>
            <a:pPr algn="ctr"/>
            <a:r>
              <a:rPr lang="en-IN" sz="4000" b="1" dirty="0">
                <a:ln/>
                <a:solidFill>
                  <a:schemeClr val="accent4">
                    <a:lumMod val="75000"/>
                  </a:schemeClr>
                </a:solidFill>
                <a:latin typeface="Times New Roman" panose="02020603050405020304" pitchFamily="18" charset="0"/>
                <a:ea typeface="+mn-ea"/>
                <a:cs typeface="Times New Roman" panose="02020603050405020304" pitchFamily="18" charset="0"/>
              </a:rPr>
              <a:t>DESCRIPTION OF DATASETS</a:t>
            </a:r>
            <a:endParaRPr lang="en-US" sz="4000" dirty="0"/>
          </a:p>
        </p:txBody>
      </p:sp>
      <p:sp>
        <p:nvSpPr>
          <p:cNvPr id="4" name="Subtitle 3">
            <a:extLst>
              <a:ext uri="{FF2B5EF4-FFF2-40B4-BE49-F238E27FC236}">
                <a16:creationId xmlns:a16="http://schemas.microsoft.com/office/drawing/2014/main" id="{C3019249-8700-C3F8-3E86-7C8FAA3F5F3B}"/>
              </a:ext>
            </a:extLst>
          </p:cNvPr>
          <p:cNvSpPr>
            <a:spLocks noGrp="1"/>
          </p:cNvSpPr>
          <p:nvPr>
            <p:ph type="subTitle" idx="1"/>
          </p:nvPr>
        </p:nvSpPr>
        <p:spPr>
          <a:xfrm>
            <a:off x="1293812" y="1340768"/>
            <a:ext cx="8833047" cy="4824536"/>
          </a:xfrm>
        </p:spPr>
        <p:txBody>
          <a:bodyPr>
            <a:normAutofit lnSpcReduction="10000"/>
          </a:bodyPr>
          <a:lstStyle/>
          <a:p>
            <a:pPr>
              <a:lnSpc>
                <a:spcPct val="150000"/>
              </a:lnSpc>
            </a:pPr>
            <a:r>
              <a:rPr lang="en-US" dirty="0"/>
              <a:t>Name: Name of the </a:t>
            </a:r>
            <a:r>
              <a:rPr lang="en-US" dirty="0" err="1"/>
              <a:t>recepies</a:t>
            </a:r>
            <a:r>
              <a:rPr lang="en-US" dirty="0"/>
              <a:t>.</a:t>
            </a:r>
          </a:p>
          <a:p>
            <a:pPr>
              <a:lnSpc>
                <a:spcPct val="150000"/>
              </a:lnSpc>
            </a:pPr>
            <a:r>
              <a:rPr lang="en-US" dirty="0"/>
              <a:t>Ingredients : </a:t>
            </a:r>
            <a:r>
              <a:rPr lang="en-US" dirty="0" err="1"/>
              <a:t>Requriment</a:t>
            </a:r>
            <a:r>
              <a:rPr lang="en-US" dirty="0"/>
              <a:t> for the dish.</a:t>
            </a:r>
          </a:p>
          <a:p>
            <a:pPr>
              <a:lnSpc>
                <a:spcPct val="150000"/>
              </a:lnSpc>
            </a:pPr>
            <a:r>
              <a:rPr lang="en-US" dirty="0"/>
              <a:t>Diet : Describe weather dish is veg or non-veg,</a:t>
            </a:r>
          </a:p>
          <a:p>
            <a:pPr>
              <a:lnSpc>
                <a:spcPct val="150000"/>
              </a:lnSpc>
            </a:pPr>
            <a:r>
              <a:rPr lang="en-US" dirty="0" err="1"/>
              <a:t>Prep_time</a:t>
            </a:r>
            <a:r>
              <a:rPr lang="en-US" dirty="0"/>
              <a:t> : Time taken to prepare.</a:t>
            </a:r>
          </a:p>
          <a:p>
            <a:pPr>
              <a:lnSpc>
                <a:spcPct val="150000"/>
              </a:lnSpc>
            </a:pPr>
            <a:r>
              <a:rPr lang="en-US" dirty="0" err="1"/>
              <a:t>Cook_time</a:t>
            </a:r>
            <a:r>
              <a:rPr lang="en-US" dirty="0"/>
              <a:t> : Time taken to cook.</a:t>
            </a:r>
          </a:p>
          <a:p>
            <a:pPr>
              <a:lnSpc>
                <a:spcPct val="150000"/>
              </a:lnSpc>
            </a:pPr>
            <a:r>
              <a:rPr lang="en-US" dirty="0" err="1"/>
              <a:t>Flavor_profile</a:t>
            </a:r>
            <a:r>
              <a:rPr lang="en-US" dirty="0"/>
              <a:t> : Describe the flavor.</a:t>
            </a:r>
          </a:p>
          <a:p>
            <a:pPr>
              <a:lnSpc>
                <a:spcPct val="150000"/>
              </a:lnSpc>
            </a:pPr>
            <a:r>
              <a:rPr lang="en-US" dirty="0"/>
              <a:t>Course : Describe the types of course.</a:t>
            </a:r>
          </a:p>
          <a:p>
            <a:pPr>
              <a:lnSpc>
                <a:spcPct val="150000"/>
              </a:lnSpc>
            </a:pPr>
            <a:r>
              <a:rPr lang="en-US" dirty="0"/>
              <a:t>State : Indicate the State famous for.</a:t>
            </a:r>
          </a:p>
          <a:p>
            <a:pPr>
              <a:lnSpc>
                <a:spcPct val="150000"/>
              </a:lnSpc>
            </a:pPr>
            <a:r>
              <a:rPr lang="en-US" dirty="0"/>
              <a:t>Region : Indicate the region.</a:t>
            </a:r>
          </a:p>
          <a:p>
            <a:endParaRPr lang="en-IN" dirty="0"/>
          </a:p>
        </p:txBody>
      </p:sp>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ln/>
                <a:solidFill>
                  <a:schemeClr val="accent4">
                    <a:lumMod val="75000"/>
                  </a:schemeClr>
                </a:solidFill>
                <a:latin typeface="Times New Roman" panose="02020603050405020304" pitchFamily="18" charset="0"/>
                <a:ea typeface="+mn-ea"/>
                <a:cs typeface="Times New Roman" panose="02020603050405020304" pitchFamily="18" charset="0"/>
              </a:rPr>
              <a:t>HARDWARE AND SOFTWARE REQUIREMENTS</a:t>
            </a:r>
            <a:endParaRPr lang="en-US" dirty="0"/>
          </a:p>
        </p:txBody>
      </p:sp>
      <p:sp>
        <p:nvSpPr>
          <p:cNvPr id="8" name="Content Placeholder 7">
            <a:extLst>
              <a:ext uri="{FF2B5EF4-FFF2-40B4-BE49-F238E27FC236}">
                <a16:creationId xmlns:a16="http://schemas.microsoft.com/office/drawing/2014/main" id="{519B3CBA-3495-239D-ECA2-A7354A28429C}"/>
              </a:ext>
            </a:extLst>
          </p:cNvPr>
          <p:cNvSpPr>
            <a:spLocks noGrp="1"/>
          </p:cNvSpPr>
          <p:nvPr>
            <p:ph idx="1"/>
          </p:nvPr>
        </p:nvSpPr>
        <p:spPr/>
        <p:txBody>
          <a:bodyPr>
            <a:normAutofit lnSpcReduction="10000"/>
          </a:bodyPr>
          <a:lstStyle/>
          <a:p>
            <a:pPr marL="0" indent="0">
              <a:buNone/>
            </a:pPr>
            <a:r>
              <a:rPr lang="en-IN" b="1" dirty="0"/>
              <a:t>Hardware Requirements</a:t>
            </a:r>
            <a:r>
              <a:rPr lang="en-IN" dirty="0"/>
              <a:t>:</a:t>
            </a:r>
          </a:p>
          <a:p>
            <a:r>
              <a:rPr lang="en-IN" dirty="0"/>
              <a:t>Hard Disk : 512GB</a:t>
            </a:r>
          </a:p>
          <a:p>
            <a:r>
              <a:rPr lang="en-IN" dirty="0"/>
              <a:t>Ram : 8GB</a:t>
            </a:r>
          </a:p>
          <a:p>
            <a:r>
              <a:rPr lang="en-IN" dirty="0"/>
              <a:t>Input Devices : Keyboard.</a:t>
            </a:r>
          </a:p>
          <a:p>
            <a:pPr marL="0" indent="0">
              <a:buNone/>
            </a:pPr>
            <a:r>
              <a:rPr lang="en-IN" b="1" dirty="0"/>
              <a:t>Software Requirements:</a:t>
            </a:r>
          </a:p>
          <a:p>
            <a:r>
              <a:rPr lang="en-IN" dirty="0"/>
              <a:t>Operating System : Windows 64-bit</a:t>
            </a:r>
          </a:p>
          <a:p>
            <a:r>
              <a:rPr lang="en-IN" dirty="0"/>
              <a:t>Programming Language : Python</a:t>
            </a:r>
          </a:p>
          <a:p>
            <a:r>
              <a:rPr lang="en-IN" dirty="0"/>
              <a:t>Python Libraries : Pandas, </a:t>
            </a:r>
            <a:r>
              <a:rPr lang="en-IN" dirty="0" err="1"/>
              <a:t>Numpy</a:t>
            </a:r>
            <a:r>
              <a:rPr lang="en-IN" dirty="0"/>
              <a:t>, Matplotlib, Seaborn.</a:t>
            </a:r>
          </a:p>
          <a:p>
            <a:r>
              <a:rPr lang="en-IN" dirty="0"/>
              <a:t>IDE : </a:t>
            </a:r>
            <a:r>
              <a:rPr lang="en-IN" dirty="0" err="1"/>
              <a:t>Jupyter</a:t>
            </a:r>
            <a:r>
              <a:rPr lang="en-IN" dirty="0"/>
              <a:t> notebook</a:t>
            </a:r>
          </a:p>
        </p:txBody>
      </p:sp>
    </p:spTree>
    <p:extLst>
      <p:ext uri="{BB962C8B-B14F-4D97-AF65-F5344CB8AC3E}">
        <p14:creationId xmlns:p14="http://schemas.microsoft.com/office/powerpoint/2010/main" val="94268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ln/>
                <a:solidFill>
                  <a:schemeClr val="accent4">
                    <a:lumMod val="75000"/>
                  </a:schemeClr>
                </a:solidFill>
                <a:latin typeface="Times New Roman" panose="02020603050405020304" pitchFamily="18" charset="0"/>
                <a:ea typeface="+mn-ea"/>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850180C6-8E8E-8A86-D3E3-3D79E9B63FA8}"/>
              </a:ext>
            </a:extLst>
          </p:cNvPr>
          <p:cNvSpPr>
            <a:spLocks noGrp="1"/>
          </p:cNvSpPr>
          <p:nvPr>
            <p:ph idx="1"/>
          </p:nvPr>
        </p:nvSpPr>
        <p:spPr/>
        <p:txBody>
          <a:bodyPr/>
          <a:lstStyle/>
          <a:p>
            <a:pPr>
              <a:lnSpc>
                <a:spcPct val="150000"/>
              </a:lnSpc>
            </a:pPr>
            <a:r>
              <a:rPr lang="en-US" dirty="0"/>
              <a:t>Identifying Popular South Indian Dishes</a:t>
            </a:r>
          </a:p>
          <a:p>
            <a:pPr>
              <a:lnSpc>
                <a:spcPct val="150000"/>
              </a:lnSpc>
            </a:pPr>
            <a:r>
              <a:rPr lang="en-IN" dirty="0"/>
              <a:t>Seasonal Variations</a:t>
            </a:r>
            <a:endParaRPr lang="en-US" dirty="0"/>
          </a:p>
          <a:p>
            <a:pPr>
              <a:lnSpc>
                <a:spcPct val="150000"/>
              </a:lnSpc>
            </a:pPr>
            <a:r>
              <a:rPr lang="en-IN" dirty="0"/>
              <a:t>Ingredient Preferences</a:t>
            </a:r>
            <a:endParaRPr lang="en-US" dirty="0"/>
          </a:p>
          <a:p>
            <a:pPr>
              <a:lnSpc>
                <a:spcPct val="150000"/>
              </a:lnSpc>
            </a:pPr>
            <a:r>
              <a:rPr lang="en-IN" dirty="0"/>
              <a:t>Cultural Influences</a:t>
            </a:r>
            <a:endParaRPr lang="en-US" dirty="0"/>
          </a:p>
          <a:p>
            <a:pPr>
              <a:lnSpc>
                <a:spcPct val="150000"/>
              </a:lnSpc>
            </a:pPr>
            <a:r>
              <a:rPr lang="en-IN" dirty="0"/>
              <a:t>Health and Wellness Trends</a:t>
            </a:r>
          </a:p>
        </p:txBody>
      </p:sp>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5FD2-E4EB-6746-0196-814D89CB223B}"/>
              </a:ext>
            </a:extLst>
          </p:cNvPr>
          <p:cNvSpPr>
            <a:spLocks noGrp="1"/>
          </p:cNvSpPr>
          <p:nvPr>
            <p:ph type="title"/>
          </p:nvPr>
        </p:nvSpPr>
        <p:spPr/>
        <p:txBody>
          <a:bodyPr/>
          <a:lstStyle/>
          <a:p>
            <a:pPr algn="ctr"/>
            <a:r>
              <a:rPr lang="en-IN" sz="3600" b="1" dirty="0">
                <a:ln/>
                <a:solidFill>
                  <a:schemeClr val="accent4">
                    <a:lumMod val="75000"/>
                  </a:schemeClr>
                </a:solidFill>
                <a:latin typeface="Times New Roman" panose="02020603050405020304" pitchFamily="18" charset="0"/>
                <a:ea typeface="+mn-ea"/>
                <a:cs typeface="Times New Roman" panose="02020603050405020304" pitchFamily="18" charset="0"/>
              </a:rPr>
              <a:t>CONCLUTION</a:t>
            </a:r>
            <a:endParaRPr lang="en-IN" dirty="0"/>
          </a:p>
        </p:txBody>
      </p:sp>
      <p:sp>
        <p:nvSpPr>
          <p:cNvPr id="3" name="Content Placeholder 2">
            <a:extLst>
              <a:ext uri="{FF2B5EF4-FFF2-40B4-BE49-F238E27FC236}">
                <a16:creationId xmlns:a16="http://schemas.microsoft.com/office/drawing/2014/main" id="{AC68062C-39E4-1578-D268-DEC07B6EDBF0}"/>
              </a:ext>
            </a:extLst>
          </p:cNvPr>
          <p:cNvSpPr>
            <a:spLocks noGrp="1"/>
          </p:cNvSpPr>
          <p:nvPr>
            <p:ph idx="1"/>
          </p:nvPr>
        </p:nvSpPr>
        <p:spPr/>
        <p:txBody>
          <a:bodyPr>
            <a:normAutofit/>
          </a:bodyPr>
          <a:lstStyle/>
          <a:p>
            <a:pPr marL="0" indent="0">
              <a:lnSpc>
                <a:spcPct val="150000"/>
              </a:lnSpc>
              <a:buNone/>
            </a:pPr>
            <a:r>
              <a:rPr lang="en-US" sz="2200" dirty="0"/>
              <a:t>The data analysis of South Indian meals consumption patterns has provided valuable insights into the culinary habits, preferences, and trends within the region. Through a comprehensive examination of various factors such as dish popularity, seasonal variations, nutritional content, ingredient preferences, demographic differences, and cultural influences, several key findings have emerged. the data analysis underscores the rich culinary heritage of South Indian cuisine while also highlighting evolving consumer preferences and market dynamics.</a:t>
            </a:r>
            <a:endParaRPr lang="en-IN" sz="2200" dirty="0"/>
          </a:p>
        </p:txBody>
      </p:sp>
    </p:spTree>
    <p:extLst>
      <p:ext uri="{BB962C8B-B14F-4D97-AF65-F5344CB8AC3E}">
        <p14:creationId xmlns:p14="http://schemas.microsoft.com/office/powerpoint/2010/main" val="8050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1484784"/>
            <a:ext cx="9601200" cy="2376264"/>
          </a:xfrm>
        </p:spPr>
        <p:txBody>
          <a:bodyPr>
            <a:normAutofit/>
          </a:bodyPr>
          <a:lstStyle/>
          <a:p>
            <a:pPr algn="ctr"/>
            <a:r>
              <a:rPr lang="en-IN" sz="5000" b="1" dirty="0">
                <a:ln/>
                <a:solidFill>
                  <a:schemeClr val="accent4">
                    <a:lumMod val="75000"/>
                  </a:schemeClr>
                </a:solidFill>
                <a:latin typeface="Times New Roman" panose="02020603050405020304" pitchFamily="18" charset="0"/>
                <a:ea typeface="+mn-ea"/>
                <a:cs typeface="Times New Roman" panose="02020603050405020304" pitchFamily="18" charset="0"/>
              </a:rPr>
              <a:t>THANK YOU</a:t>
            </a:r>
            <a:endParaRPr lang="en-US" sz="5000" dirty="0"/>
          </a:p>
        </p:txBody>
      </p:sp>
    </p:spTree>
    <p:extLst>
      <p:ext uri="{BB962C8B-B14F-4D97-AF65-F5344CB8AC3E}">
        <p14:creationId xmlns:p14="http://schemas.microsoft.com/office/powerpoint/2010/main" val="13653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611</TotalTime>
  <Words>375</Words>
  <Application>Microsoft Office PowerPoint</Application>
  <PresentationFormat>Custom</PresentationFormat>
  <Paragraphs>36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Euphemia</vt:lpstr>
      <vt:lpstr>Times New Roman</vt:lpstr>
      <vt:lpstr>Serenity 16x9</vt:lpstr>
      <vt:lpstr>                   PROJECT PRESENTATION ON SOUTH INDIAN MEALS.   </vt:lpstr>
      <vt:lpstr> INTRODUCTION </vt:lpstr>
      <vt:lpstr>DESCRIPTION OF DATASETS</vt:lpstr>
      <vt:lpstr>HARDWARE AND SOFTWARE REQUIREMENTS</vt:lpstr>
      <vt:lpstr>OBJECTIVES</vt:lpstr>
      <vt:lpstr>CONCLUTION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Banu Priya</dc:creator>
  <cp:lastModifiedBy>Banu Priya</cp:lastModifiedBy>
  <cp:revision>3</cp:revision>
  <dcterms:created xsi:type="dcterms:W3CDTF">2024-06-04T16:32:06Z</dcterms:created>
  <dcterms:modified xsi:type="dcterms:W3CDTF">2024-06-10T14:46:59Z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