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3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 of reviews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4000"/>
                    </a:schemeClr>
                  </a:gs>
                  <a:gs pos="100000">
                    <a:schemeClr val="accent1"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hardEdge"/>
              </a:sp3d>
            </c:spPr>
            <c:extLst>
              <c:ext xmlns:c16="http://schemas.microsoft.com/office/drawing/2014/chart" uri="{C3380CC4-5D6E-409C-BE32-E72D297353CC}">
                <c16:uniqueId val="{00000005-2869-4A67-8743-ED089CDD8AC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4000"/>
                    </a:schemeClr>
                  </a:gs>
                  <a:gs pos="100000">
                    <a:schemeClr val="accent2"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hardEdge"/>
              </a:sp3d>
            </c:spPr>
            <c:extLst>
              <c:ext xmlns:c16="http://schemas.microsoft.com/office/drawing/2014/chart" uri="{C3380CC4-5D6E-409C-BE32-E72D297353CC}">
                <c16:uniqueId val="{00000006-2869-4A67-8743-ED089CDD8ACB}"/>
              </c:ext>
            </c:extLst>
          </c:dPt>
          <c:dPt>
            <c:idx val="2"/>
            <c:bubble3D val="0"/>
            <c:explosion val="41"/>
            <c:spPr>
              <a:gradFill rotWithShape="1">
                <a:gsLst>
                  <a:gs pos="0">
                    <a:schemeClr val="accent3">
                      <a:tint val="96000"/>
                      <a:lumMod val="104000"/>
                    </a:schemeClr>
                  </a:gs>
                  <a:gs pos="100000">
                    <a:schemeClr val="accent3">
                      <a:shade val="90000"/>
                      <a:lumMod val="9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st="38100" dir="5400000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hardEdge"/>
              </a:sp3d>
            </c:spPr>
            <c:extLst>
              <c:ext xmlns:c16="http://schemas.microsoft.com/office/drawing/2014/chart" uri="{C3380CC4-5D6E-409C-BE32-E72D297353CC}">
                <c16:uniqueId val="{00000004-2869-4A67-8743-ED089CDD8ACB}"/>
              </c:ext>
            </c:extLst>
          </c:dPt>
          <c:dLbls>
            <c:dLbl>
              <c:idx val="0"/>
              <c:layout>
                <c:manualLayout>
                  <c:x val="-9.0733290353425228E-2"/>
                  <c:y val="-6.488083070824465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869-4A67-8743-ED089CDD8ACB}"/>
                </c:ext>
              </c:extLst>
            </c:dLbl>
            <c:dLbl>
              <c:idx val="1"/>
              <c:layout>
                <c:manualLayout>
                  <c:x val="9.7069253187877735E-2"/>
                  <c:y val="-8.569576104453581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869-4A67-8743-ED089CDD8ACB}"/>
                </c:ext>
              </c:extLst>
            </c:dLbl>
            <c:dLbl>
              <c:idx val="2"/>
              <c:layout>
                <c:manualLayout>
                  <c:x val="4.3953233996624388E-2"/>
                  <c:y val="8.031744713625034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869-4A67-8743-ED089CDD8AC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Negative</c:v>
                </c:pt>
                <c:pt idx="2">
                  <c:v>Neutral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994</c:v>
                </c:pt>
                <c:pt idx="1">
                  <c:v>772</c:v>
                </c:pt>
                <c:pt idx="2">
                  <c:v>234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69-4A67-8743-ED089CDD8AC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Population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sample dataset of 2000 reviews were scrapped from Skytrax website</a:t>
          </a:r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Analysis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Positive 994</a:t>
          </a:r>
        </a:p>
        <a:p>
          <a:pPr>
            <a:lnSpc>
              <a:spcPct val="100000"/>
            </a:lnSpc>
          </a:pPr>
          <a:r>
            <a:rPr lang="en-US" dirty="0"/>
            <a:t>Negative 772</a:t>
          </a:r>
        </a:p>
        <a:p>
          <a:pPr>
            <a:lnSpc>
              <a:spcPct val="100000"/>
            </a:lnSpc>
          </a:pPr>
          <a:r>
            <a:rPr lang="en-US" dirty="0"/>
            <a:t>Neutral 234</a:t>
          </a:r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Insights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Although there are a majority of positive reviews, there is a notable number of negative reviews as well</a:t>
          </a:r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007868" y="826230"/>
          <a:ext cx="1080843" cy="108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4228" y="202619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Population</a:t>
          </a:r>
        </a:p>
      </dsp:txBody>
      <dsp:txXfrm>
        <a:off x="4228" y="2026193"/>
        <a:ext cx="3088125" cy="463218"/>
      </dsp:txXfrm>
    </dsp:sp>
    <dsp:sp modelId="{DD091D0A-5A25-4241-91F3-18D32B0BDD4F}">
      <dsp:nvSpPr>
        <dsp:cNvPr id="0" name=""/>
        <dsp:cNvSpPr/>
      </dsp:nvSpPr>
      <dsp:spPr>
        <a:xfrm>
          <a:off x="4228" y="2544816"/>
          <a:ext cx="3088125" cy="1051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 sample dataset of 2000 reviews were scrapped from Skytrax website</a:t>
          </a:r>
        </a:p>
      </dsp:txBody>
      <dsp:txXfrm>
        <a:off x="4228" y="2544816"/>
        <a:ext cx="3088125" cy="1051626"/>
      </dsp:txXfrm>
    </dsp:sp>
    <dsp:sp modelId="{210823F6-AC1A-46E3-9D99-A319DF497539}">
      <dsp:nvSpPr>
        <dsp:cNvPr id="0" name=""/>
        <dsp:cNvSpPr/>
      </dsp:nvSpPr>
      <dsp:spPr>
        <a:xfrm>
          <a:off x="4636415" y="826230"/>
          <a:ext cx="1080843" cy="108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632774" y="202619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Analysis</a:t>
          </a:r>
        </a:p>
      </dsp:txBody>
      <dsp:txXfrm>
        <a:off x="3632774" y="2026193"/>
        <a:ext cx="3088125" cy="463218"/>
      </dsp:txXfrm>
    </dsp:sp>
    <dsp:sp modelId="{7CD40649-A74C-4AD8-B9D0-2573A1955C91}">
      <dsp:nvSpPr>
        <dsp:cNvPr id="0" name=""/>
        <dsp:cNvSpPr/>
      </dsp:nvSpPr>
      <dsp:spPr>
        <a:xfrm>
          <a:off x="3632774" y="2544816"/>
          <a:ext cx="3088125" cy="1051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Positive 994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Negative 772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Neutral 234</a:t>
          </a:r>
        </a:p>
      </dsp:txBody>
      <dsp:txXfrm>
        <a:off x="3632774" y="2544816"/>
        <a:ext cx="3088125" cy="1051626"/>
      </dsp:txXfrm>
    </dsp:sp>
    <dsp:sp modelId="{B0A3ABD2-C471-4A21-8AEF-3843C86919E1}">
      <dsp:nvSpPr>
        <dsp:cNvPr id="0" name=""/>
        <dsp:cNvSpPr/>
      </dsp:nvSpPr>
      <dsp:spPr>
        <a:xfrm>
          <a:off x="8264962" y="826230"/>
          <a:ext cx="1080843" cy="108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261321" y="202619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Insights</a:t>
          </a:r>
        </a:p>
      </dsp:txBody>
      <dsp:txXfrm>
        <a:off x="7261321" y="2026193"/>
        <a:ext cx="3088125" cy="463218"/>
      </dsp:txXfrm>
    </dsp:sp>
    <dsp:sp modelId="{6418EBED-F111-425B-8EE2-06B8B2297A68}">
      <dsp:nvSpPr>
        <dsp:cNvPr id="0" name=""/>
        <dsp:cNvSpPr/>
      </dsp:nvSpPr>
      <dsp:spPr>
        <a:xfrm>
          <a:off x="7261321" y="2544816"/>
          <a:ext cx="3088125" cy="1051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Although there are a majority of positive reviews, there is a notable number of negative reviews as well</a:t>
          </a:r>
        </a:p>
      </dsp:txBody>
      <dsp:txXfrm>
        <a:off x="7261321" y="2544816"/>
        <a:ext cx="3088125" cy="1051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Customer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BRITISH AIRWAYS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13" y="43815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Sentiment Analysis of the customer feedbacks on British Airways Airlines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025997"/>
              </p:ext>
            </p:extLst>
          </p:nvPr>
        </p:nvGraphicFramePr>
        <p:xfrm>
          <a:off x="914400" y="2076449"/>
          <a:ext cx="10353675" cy="4422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0710-21A6-0D56-65E6-95325B11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Visual representation of Sentiments recorded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A7D4065-EDB4-753A-464C-1CFD79FACD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922823"/>
              </p:ext>
            </p:extLst>
          </p:nvPr>
        </p:nvGraphicFramePr>
        <p:xfrm>
          <a:off x="914400" y="2076450"/>
          <a:ext cx="10353675" cy="4383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005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B9B5-606A-3451-7686-72216E9A6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85" y="0"/>
            <a:ext cx="10353762" cy="1257300"/>
          </a:xfrm>
        </p:spPr>
        <p:txBody>
          <a:bodyPr/>
          <a:lstStyle/>
          <a:p>
            <a:r>
              <a:rPr lang="en-IN" dirty="0"/>
              <a:t>Word Cloud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91691A-C7E0-8A8A-1A7F-AC69ACCAB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922" y="1211361"/>
            <a:ext cx="10726993" cy="5465121"/>
          </a:xfrm>
        </p:spPr>
      </p:pic>
    </p:spTree>
    <p:extLst>
      <p:ext uri="{BB962C8B-B14F-4D97-AF65-F5344CB8AC3E}">
        <p14:creationId xmlns:p14="http://schemas.microsoft.com/office/powerpoint/2010/main" val="1816410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{06A5D818-079F-4B7D-93F2-8B1CBA78B5C2}tf11665031_win32</Template>
  <TotalTime>19</TotalTime>
  <Words>67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 Nova</vt:lpstr>
      <vt:lpstr>Arial Nova Light</vt:lpstr>
      <vt:lpstr>Wingdings 2</vt:lpstr>
      <vt:lpstr>SlateVTI</vt:lpstr>
      <vt:lpstr>Customer Sentiment Analysis</vt:lpstr>
      <vt:lpstr>Sentiment Analysis of the customer feedbacks on British Airways Airlines</vt:lpstr>
      <vt:lpstr>Visual representation of Sentiments recorded</vt:lpstr>
      <vt:lpstr>Word Cloud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Rajashree Rajagopal</dc:creator>
  <cp:lastModifiedBy>Rajashree Rajagopal</cp:lastModifiedBy>
  <cp:revision>1</cp:revision>
  <dcterms:created xsi:type="dcterms:W3CDTF">2025-03-23T05:57:41Z</dcterms:created>
  <dcterms:modified xsi:type="dcterms:W3CDTF">2025-03-23T06:16:47Z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