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51435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24" Type="http://schemas.openxmlformats.org/officeDocument/2006/relationships/slide" Target="slides/slide20.xml"/><Relationship Id="rId12" Type="http://schemas.openxmlformats.org/officeDocument/2006/relationships/slide" Target="slides/slide8.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 name="Shape 11"/>
        <p:cNvGrpSpPr/>
        <p:nvPr/>
      </p:nvGrpSpPr>
      <p:grpSpPr>
        <a:xfrm>
          <a:off x="0" y="0"/>
          <a:ext cx="0" cy="0"/>
          <a:chOff x="0" y="0"/>
          <a:chExt cx="0" cy="0"/>
        </a:xfrm>
      </p:grpSpPr>
      <p:sp>
        <p:nvSpPr>
          <p:cNvPr id="12" name="Google Shape;1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 name="Google Shape;1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 name="Google Shape;14;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 name="Google Shape;67;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a:t>This graph presents the number of fraudulent transactions distributed across the days of the week. Notably, there is a distinct spike in fraudulent activities on Saturdays. This pattern may suggest a decrease in vigilance, possibly due to reduced staffing levels over the weekend.</a:t>
            </a:r>
            <a:endParaRPr/>
          </a:p>
          <a:p>
            <a:pPr indent="0" lvl="0" marL="0" rtl="0" algn="l">
              <a:spcBef>
                <a:spcPts val="0"/>
              </a:spcBef>
              <a:spcAft>
                <a:spcPts val="0"/>
              </a:spcAft>
              <a:buNone/>
            </a:pPr>
            <a:r>
              <a:t/>
            </a:r>
            <a:endParaRPr/>
          </a:p>
        </p:txBody>
      </p:sp>
      <p:sp>
        <p:nvSpPr>
          <p:cNvPr id="68" name="Google Shape;68;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3" name="Google Shape;73;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a:solidFill>
                  <a:srgbClr val="0D0D0D"/>
                </a:solidFill>
                <a:highlight>
                  <a:srgbClr val="FFFFFF"/>
                </a:highlight>
              </a:rPr>
              <a:t>The pie chart illustrates the distribution among the eight distinct patterns as introduced by Grace. The proportions are relatively similar, suggesting a diverse mix of tactics employed by launderers. However, we can see that the 'Random' pattern emerges as the most prevalent. This may indicate the intrinsic challenges in detecting and capturing this particular method, as its unpredictable nature can effectively obscure the illicit flow of funds. </a:t>
            </a:r>
            <a:endParaRPr>
              <a:solidFill>
                <a:srgbClr val="0D0D0D"/>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US">
                <a:solidFill>
                  <a:srgbClr val="0D0D0D"/>
                </a:solidFill>
                <a:highlight>
                  <a:srgbClr val="FFFFFF"/>
                </a:highlight>
              </a:rPr>
              <a:t>Understanding this distribution is critical for developing robust anti-money laundering strategies that are as adaptive and sophisticated as the methods they aim to counter.</a:t>
            </a:r>
            <a:endParaRPr>
              <a:solidFill>
                <a:srgbClr val="0D0D0D"/>
              </a:solidFill>
              <a:highlight>
                <a:srgbClr val="FFFFFF"/>
              </a:highlight>
            </a:endParaRPr>
          </a:p>
          <a:p>
            <a:pPr indent="0" lvl="0" marL="0" rtl="0" algn="l">
              <a:spcBef>
                <a:spcPts val="0"/>
              </a:spcBef>
              <a:spcAft>
                <a:spcPts val="0"/>
              </a:spcAft>
              <a:buNone/>
            </a:pPr>
            <a:r>
              <a:t/>
            </a:r>
            <a:endParaRPr/>
          </a:p>
        </p:txBody>
      </p:sp>
      <p:sp>
        <p:nvSpPr>
          <p:cNvPr id="74" name="Google Shape;74;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 name="Google Shape;79;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 name="Google Shape;80;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 name="Google Shape;85;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 name="Google Shape;91;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 name="Google Shape;97;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 name="Google Shape;104;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 name="Google Shape;116;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2" name="Google Shape;122;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 name="Shape 17"/>
        <p:cNvGrpSpPr/>
        <p:nvPr/>
      </p:nvGrpSpPr>
      <p:grpSpPr>
        <a:xfrm>
          <a:off x="0" y="0"/>
          <a:ext cx="0" cy="0"/>
          <a:chOff x="0" y="0"/>
          <a:chExt cx="0" cy="0"/>
        </a:xfrm>
      </p:grpSpPr>
      <p:sp>
        <p:nvSpPr>
          <p:cNvPr id="18" name="Google Shape;1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 name="Google Shape;19;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 name="Google Shape;20;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 name="Shape 23"/>
        <p:cNvGrpSpPr/>
        <p:nvPr/>
      </p:nvGrpSpPr>
      <p:grpSpPr>
        <a:xfrm>
          <a:off x="0" y="0"/>
          <a:ext cx="0" cy="0"/>
          <a:chOff x="0" y="0"/>
          <a:chExt cx="0" cy="0"/>
        </a:xfrm>
      </p:grpSpPr>
      <p:sp>
        <p:nvSpPr>
          <p:cNvPr id="24" name="Google Shape;2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 name="Google Shape;25;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 name="Google Shape;26;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 name="Shape 29"/>
        <p:cNvGrpSpPr/>
        <p:nvPr/>
      </p:nvGrpSpPr>
      <p:grpSpPr>
        <a:xfrm>
          <a:off x="0" y="0"/>
          <a:ext cx="0" cy="0"/>
          <a:chOff x="0" y="0"/>
          <a:chExt cx="0" cy="0"/>
        </a:xfrm>
      </p:grpSpPr>
      <p:sp>
        <p:nvSpPr>
          <p:cNvPr id="30" name="Google Shape;3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 name="Google Shape;31;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 name="Google Shape;32;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 name="Shape 35"/>
        <p:cNvGrpSpPr/>
        <p:nvPr/>
      </p:nvGrpSpPr>
      <p:grpSpPr>
        <a:xfrm>
          <a:off x="0" y="0"/>
          <a:ext cx="0" cy="0"/>
          <a:chOff x="0" y="0"/>
          <a:chExt cx="0" cy="0"/>
        </a:xfrm>
      </p:grpSpPr>
      <p:sp>
        <p:nvSpPr>
          <p:cNvPr id="36" name="Google Shape;3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 name="Google Shape;37;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 name="Google Shape;38;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 name="Google Shape;43;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 name="Google Shape;44;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 name="Google Shape;49;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 name="Google Shape;50;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 name="Google Shape;55;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 name="Google Shape;56;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 name="Google Shape;61;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a:t>This is a plot showing the trends in money laundering activities, we use this graph to provide a visual representation of daily transaction. The dataset illustrates a clear upward trend in the magnitude of transactions, </a:t>
            </a:r>
            <a:r>
              <a:rPr lang="en-US">
                <a:solidFill>
                  <a:srgbClr val="0D0D0D"/>
                </a:solidFill>
                <a:highlight>
                  <a:srgbClr val="FFFFFF"/>
                </a:highlight>
              </a:rPr>
              <a:t>and hits its peak in November 2022</a:t>
            </a:r>
            <a:r>
              <a:rPr lang="en-US"/>
              <a:t>. Interestingly, each significant peak is followed by a considerable decline. </a:t>
            </a:r>
            <a:endParaRPr/>
          </a:p>
          <a:p>
            <a:pPr indent="0" lvl="0" marL="0" rtl="0" algn="l">
              <a:lnSpc>
                <a:spcPct val="115000"/>
              </a:lnSpc>
              <a:spcBef>
                <a:spcPts val="0"/>
              </a:spcBef>
              <a:spcAft>
                <a:spcPts val="0"/>
              </a:spcAft>
              <a:buClr>
                <a:schemeClr val="dk1"/>
              </a:buClr>
              <a:buSzPts val="1100"/>
              <a:buFont typeface="Arial"/>
              <a:buNone/>
            </a:pPr>
            <a:r>
              <a:rPr lang="en-US">
                <a:solidFill>
                  <a:srgbClr val="0D0D0D"/>
                </a:solidFill>
                <a:highlight>
                  <a:srgbClr val="FFFFFF"/>
                </a:highlight>
              </a:rPr>
              <a:t>The peaks observed may be tied to events that increase money laundering. After each peak, there's a decline, indicating that enforcement measures are likely taking effect, curbing these activities. This pattern suggests a reactive cycle between criminal activity and law enforcement response.</a:t>
            </a:r>
            <a:endParaRPr>
              <a:solidFill>
                <a:srgbClr val="0D0D0D"/>
              </a:solidFill>
              <a:highlight>
                <a:srgbClr val="FFFFFF"/>
              </a:highlight>
            </a:endParaRPr>
          </a:p>
          <a:p>
            <a:pPr indent="0" lvl="0" marL="0" rtl="0" algn="l">
              <a:spcBef>
                <a:spcPts val="0"/>
              </a:spcBef>
              <a:spcAft>
                <a:spcPts val="0"/>
              </a:spcAft>
              <a:buNone/>
            </a:pPr>
            <a:r>
              <a:t/>
            </a:r>
            <a:endParaRPr/>
          </a:p>
        </p:txBody>
      </p:sp>
      <p:sp>
        <p:nvSpPr>
          <p:cNvPr id="62" name="Google Shape;62;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 name="Shape 1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0.jp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 name="Shape 15"/>
        <p:cNvGrpSpPr/>
        <p:nvPr/>
      </p:nvGrpSpPr>
      <p:grpSpPr>
        <a:xfrm>
          <a:off x="0" y="0"/>
          <a:ext cx="0" cy="0"/>
          <a:chOff x="0" y="0"/>
          <a:chExt cx="0" cy="0"/>
        </a:xfrm>
      </p:grpSpPr>
      <p:pic>
        <p:nvPicPr>
          <p:cNvPr descr="/tmp/beautiful_ai_exports/dda22ae7-118a-4eed-9f00-fe492ecbaa4b.jpg" id="16" name="Google Shape;16;p3"/>
          <p:cNvPicPr preferRelativeResize="0"/>
          <p:nvPr/>
        </p:nvPicPr>
        <p:blipFill rotWithShape="1">
          <a:blip r:embed="rId3">
            <a:alphaModFix/>
          </a:blip>
          <a:srcRect b="0" l="0" r="0" t="0"/>
          <a:stretch/>
        </p:blipFill>
        <p:spPr>
          <a:xfrm>
            <a:off x="0" y="0"/>
            <a:ext cx="9144000" cy="5143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pic>
        <p:nvPicPr>
          <p:cNvPr descr="/tmp/beautiful_ai_exports/05cf9669-c6ed-4001-81aa-b7109b442848.jpg" id="70" name="Google Shape;70;p12"/>
          <p:cNvPicPr preferRelativeResize="0"/>
          <p:nvPr/>
        </p:nvPicPr>
        <p:blipFill rotWithShape="1">
          <a:blip r:embed="rId3">
            <a:alphaModFix/>
          </a:blip>
          <a:srcRect b="0" l="0" r="0" t="0"/>
          <a:stretch/>
        </p:blipFill>
        <p:spPr>
          <a:xfrm>
            <a:off x="0" y="0"/>
            <a:ext cx="9144000"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pic>
        <p:nvPicPr>
          <p:cNvPr descr="/tmp/beautiful_ai_exports/d12f4a9e-31c8-4b53-8939-40dcb75780df.jpg" id="76" name="Google Shape;76;p13"/>
          <p:cNvPicPr preferRelativeResize="0"/>
          <p:nvPr/>
        </p:nvPicPr>
        <p:blipFill rotWithShape="1">
          <a:blip r:embed="rId3">
            <a:alphaModFix/>
          </a:blip>
          <a:srcRect b="0" l="0" r="0" t="0"/>
          <a:stretch/>
        </p:blipFill>
        <p:spPr>
          <a:xfrm>
            <a:off x="0" y="0"/>
            <a:ext cx="9144000"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descr="/tmp/beautiful_ai_exports/74b6409a-169a-4b2c-8af4-b1b1d42a8023.jpg" id="82" name="Google Shape;82;p14"/>
          <p:cNvPicPr preferRelativeResize="0"/>
          <p:nvPr/>
        </p:nvPicPr>
        <p:blipFill rotWithShape="1">
          <a:blip r:embed="rId3">
            <a:alphaModFix/>
          </a:blip>
          <a:srcRect b="0" l="0" r="0" t="0"/>
          <a:stretch/>
        </p:blipFill>
        <p:spPr>
          <a:xfrm>
            <a:off x="0" y="0"/>
            <a:ext cx="9144000" cy="514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descr="/tmp/beautiful_ai_exports/c590062d-4aa0-4b07-a184-ed4184664b57.jpg" id="88" name="Google Shape;88;p15"/>
          <p:cNvPicPr preferRelativeResize="0"/>
          <p:nvPr/>
        </p:nvPicPr>
        <p:blipFill rotWithShape="1">
          <a:blip r:embed="rId3">
            <a:alphaModFix/>
          </a:blip>
          <a:srcRect b="0" l="0" r="0" t="0"/>
          <a:stretch/>
        </p:blipFill>
        <p:spPr>
          <a:xfrm>
            <a:off x="0" y="0"/>
            <a:ext cx="9144000" cy="514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descr="/tmp/beautiful_ai_exports/e26bf669-f35b-4524-bf83-52ef8632c956.jpg" id="94" name="Google Shape;94;p16"/>
          <p:cNvPicPr preferRelativeResize="0"/>
          <p:nvPr/>
        </p:nvPicPr>
        <p:blipFill rotWithShape="1">
          <a:blip r:embed="rId3">
            <a:alphaModFix/>
          </a:blip>
          <a:srcRect b="0" l="0" r="0" t="0"/>
          <a:stretch/>
        </p:blipFill>
        <p:spPr>
          <a:xfrm>
            <a:off x="0" y="0"/>
            <a:ext cx="9144000" cy="514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descr="/tmp/beautiful_ai_exports/dbdb1a32-df7b-42c7-b26d-9cbba6bc9b15.jpg" id="100" name="Google Shape;100;p17"/>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101" name="Google Shape;101;p17"/>
          <p:cNvPicPr preferRelativeResize="0"/>
          <p:nvPr/>
        </p:nvPicPr>
        <p:blipFill>
          <a:blip r:embed="rId4">
            <a:alphaModFix/>
          </a:blip>
          <a:stretch>
            <a:fillRect/>
          </a:stretch>
        </p:blipFill>
        <p:spPr>
          <a:xfrm>
            <a:off x="1380875" y="1173775"/>
            <a:ext cx="6723072" cy="39697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descr="/tmp/beautiful_ai_exports/69d852e4-f272-4439-ad3f-57a06149c9db.jpg" id="107" name="Google Shape;107;p18"/>
          <p:cNvPicPr preferRelativeResize="0"/>
          <p:nvPr/>
        </p:nvPicPr>
        <p:blipFill rotWithShape="1">
          <a:blip r:embed="rId3">
            <a:alphaModFix/>
          </a:blip>
          <a:srcRect b="0" l="0" r="0" t="0"/>
          <a:stretch/>
        </p:blipFill>
        <p:spPr>
          <a:xfrm>
            <a:off x="0" y="0"/>
            <a:ext cx="9144000" cy="5143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descr="/tmp/beautiful_ai_exports/0b5e21c5-6115-4df7-8759-70b572281613.jpg" id="113" name="Google Shape;113;p19"/>
          <p:cNvPicPr preferRelativeResize="0"/>
          <p:nvPr/>
        </p:nvPicPr>
        <p:blipFill rotWithShape="1">
          <a:blip r:embed="rId3">
            <a:alphaModFix/>
          </a:blip>
          <a:srcRect b="0" l="0" r="0" t="0"/>
          <a:stretch/>
        </p:blipFill>
        <p:spPr>
          <a:xfrm>
            <a:off x="0" y="0"/>
            <a:ext cx="9144000" cy="514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descr="/tmp/beautiful_ai_exports/fdf48e53-70c8-49c0-8668-2e6c08b6a9c4.jpg" id="119" name="Google Shape;119;p20"/>
          <p:cNvPicPr preferRelativeResize="0"/>
          <p:nvPr/>
        </p:nvPicPr>
        <p:blipFill rotWithShape="1">
          <a:blip r:embed="rId3">
            <a:alphaModFix/>
          </a:blip>
          <a:srcRect b="0" l="0" r="0" t="0"/>
          <a:stretch/>
        </p:blipFill>
        <p:spPr>
          <a:xfrm>
            <a:off x="0" y="0"/>
            <a:ext cx="9144000" cy="5143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descr="/tmp/beautiful_ai_exports/a462e38b-50c7-48f0-a4ab-658df8f41cae.jpg" id="125" name="Google Shape;125;p21"/>
          <p:cNvPicPr preferRelativeResize="0"/>
          <p:nvPr/>
        </p:nvPicPr>
        <p:blipFill rotWithShape="1">
          <a:blip r:embed="rId3">
            <a:alphaModFix/>
          </a:blip>
          <a:srcRect b="0" l="0" r="0" t="0"/>
          <a:stretch/>
        </p:blipFill>
        <p:spPr>
          <a:xfrm>
            <a:off x="0" y="0"/>
            <a:ext cx="914400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 name="Shape 21"/>
        <p:cNvGrpSpPr/>
        <p:nvPr/>
      </p:nvGrpSpPr>
      <p:grpSpPr>
        <a:xfrm>
          <a:off x="0" y="0"/>
          <a:ext cx="0" cy="0"/>
          <a:chOff x="0" y="0"/>
          <a:chExt cx="0" cy="0"/>
        </a:xfrm>
      </p:grpSpPr>
      <p:pic>
        <p:nvPicPr>
          <p:cNvPr descr="/tmp/beautiful_ai_exports/fbd7eeba-6c62-4da0-8b9f-c559c8b96c02.jpg" id="22" name="Google Shape;22;p4"/>
          <p:cNvPicPr preferRelativeResize="0"/>
          <p:nvPr/>
        </p:nvPicPr>
        <p:blipFill rotWithShape="1">
          <a:blip r:embed="rId3">
            <a:alphaModFix/>
          </a:blip>
          <a:srcRect b="0" l="0" r="0" t="0"/>
          <a:stretch/>
        </p:blipFill>
        <p:spPr>
          <a:xfrm>
            <a:off x="0" y="0"/>
            <a:ext cx="9144000" cy="51435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descr="/tmp/beautiful_ai_exports/bf2cab2e-bd6e-42b3-b44c-885cc29b414e.jpg" id="131" name="Google Shape;131;p22"/>
          <p:cNvPicPr preferRelativeResize="0"/>
          <p:nvPr/>
        </p:nvPicPr>
        <p:blipFill rotWithShape="1">
          <a:blip r:embed="rId3">
            <a:alphaModFix/>
          </a:blip>
          <a:srcRect b="0" l="0" r="0" t="0"/>
          <a:stretch/>
        </p:blipFill>
        <p:spPr>
          <a:xfrm>
            <a:off x="0" y="0"/>
            <a:ext cx="9144000"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pic>
        <p:nvPicPr>
          <p:cNvPr descr="/tmp/beautiful_ai_exports/bc70fb1b-4842-49a9-a917-0e85b5164033.jpg" id="28" name="Google Shape;28;p5"/>
          <p:cNvPicPr preferRelativeResize="0"/>
          <p:nvPr/>
        </p:nvPicPr>
        <p:blipFill rotWithShape="1">
          <a:blip r:embed="rId3">
            <a:alphaModFix/>
          </a:blip>
          <a:srcRect b="0" l="0" r="0" t="0"/>
          <a:stretch/>
        </p:blipFill>
        <p:spPr>
          <a:xfrm>
            <a:off x="0" y="0"/>
            <a:ext cx="9144000"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 name="Shape 33"/>
        <p:cNvGrpSpPr/>
        <p:nvPr/>
      </p:nvGrpSpPr>
      <p:grpSpPr>
        <a:xfrm>
          <a:off x="0" y="0"/>
          <a:ext cx="0" cy="0"/>
          <a:chOff x="0" y="0"/>
          <a:chExt cx="0" cy="0"/>
        </a:xfrm>
      </p:grpSpPr>
      <p:pic>
        <p:nvPicPr>
          <p:cNvPr descr="/tmp/beautiful_ai_exports/23bf67ec-6e0a-44d3-a8cb-657e34aebc6a.jpg" id="34" name="Google Shape;34;p6"/>
          <p:cNvPicPr preferRelativeResize="0"/>
          <p:nvPr/>
        </p:nvPicPr>
        <p:blipFill rotWithShape="1">
          <a:blip r:embed="rId3">
            <a:alphaModFix/>
          </a:blip>
          <a:srcRect b="0" l="0" r="0" t="0"/>
          <a:stretch/>
        </p:blipFill>
        <p:spPr>
          <a:xfrm>
            <a:off x="0" y="0"/>
            <a:ext cx="9144000"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 name="Shape 39"/>
        <p:cNvGrpSpPr/>
        <p:nvPr/>
      </p:nvGrpSpPr>
      <p:grpSpPr>
        <a:xfrm>
          <a:off x="0" y="0"/>
          <a:ext cx="0" cy="0"/>
          <a:chOff x="0" y="0"/>
          <a:chExt cx="0" cy="0"/>
        </a:xfrm>
      </p:grpSpPr>
      <p:pic>
        <p:nvPicPr>
          <p:cNvPr descr="/tmp/beautiful_ai_exports/0da430a5-2e1c-4d44-981b-f7e68ffd1f5c.jpg" id="40" name="Google Shape;40;p7"/>
          <p:cNvPicPr preferRelativeResize="0"/>
          <p:nvPr/>
        </p:nvPicPr>
        <p:blipFill rotWithShape="1">
          <a:blip r:embed="rId3">
            <a:alphaModFix/>
          </a:blip>
          <a:srcRect b="0" l="0" r="0" t="0"/>
          <a:stretch/>
        </p:blipFill>
        <p:spPr>
          <a:xfrm>
            <a:off x="0" y="0"/>
            <a:ext cx="9144000"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 name="Shape 45"/>
        <p:cNvGrpSpPr/>
        <p:nvPr/>
      </p:nvGrpSpPr>
      <p:grpSpPr>
        <a:xfrm>
          <a:off x="0" y="0"/>
          <a:ext cx="0" cy="0"/>
          <a:chOff x="0" y="0"/>
          <a:chExt cx="0" cy="0"/>
        </a:xfrm>
      </p:grpSpPr>
      <p:pic>
        <p:nvPicPr>
          <p:cNvPr descr="/tmp/beautiful_ai_exports/18aab9d1-f9d1-413a-8dc6-4212bc316041.jpg" id="46" name="Google Shape;46;p8"/>
          <p:cNvPicPr preferRelativeResize="0"/>
          <p:nvPr/>
        </p:nvPicPr>
        <p:blipFill rotWithShape="1">
          <a:blip r:embed="rId3">
            <a:alphaModFix/>
          </a:blip>
          <a:srcRect b="0" l="0" r="0" t="0"/>
          <a:stretch/>
        </p:blipFill>
        <p:spPr>
          <a:xfrm>
            <a:off x="0" y="0"/>
            <a:ext cx="9144000"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pic>
        <p:nvPicPr>
          <p:cNvPr descr="/tmp/beautiful_ai_exports/292d51f2-e2da-4df5-8256-e74c7c220985.jpg" id="52" name="Google Shape;52;p9"/>
          <p:cNvPicPr preferRelativeResize="0"/>
          <p:nvPr/>
        </p:nvPicPr>
        <p:blipFill rotWithShape="1">
          <a:blip r:embed="rId3">
            <a:alphaModFix/>
          </a:blip>
          <a:srcRect b="0" l="0" r="0" t="0"/>
          <a:stretch/>
        </p:blipFill>
        <p:spPr>
          <a:xfrm>
            <a:off x="0" y="0"/>
            <a:ext cx="9144000"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pic>
        <p:nvPicPr>
          <p:cNvPr descr="/tmp/beautiful_ai_exports/35cd2439-927e-42be-bf31-6a3e4d6b1bd8.jpg" id="58" name="Google Shape;58;p10"/>
          <p:cNvPicPr preferRelativeResize="0"/>
          <p:nvPr/>
        </p:nvPicPr>
        <p:blipFill rotWithShape="1">
          <a:blip r:embed="rId3">
            <a:alphaModFix/>
          </a:blip>
          <a:srcRect b="0" l="0" r="0" t="0"/>
          <a:stretch/>
        </p:blipFill>
        <p:spPr>
          <a:xfrm>
            <a:off x="0" y="0"/>
            <a:ext cx="9144000"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pic>
        <p:nvPicPr>
          <p:cNvPr descr="/tmp/beautiful_ai_exports/c70215ed-8f5a-451c-8aa3-bc3300195ef8.jpg" id="64" name="Google Shape;64;p11"/>
          <p:cNvPicPr preferRelativeResize="0"/>
          <p:nvPr/>
        </p:nvPicPr>
        <p:blipFill rotWithShape="1">
          <a:blip r:embed="rId3">
            <a:alphaModFix/>
          </a:blip>
          <a:srcRect b="0" l="0" r="0" t="0"/>
          <a:stretch/>
        </p:blipFill>
        <p:spPr>
          <a:xfrm>
            <a:off x="0" y="0"/>
            <a:ext cx="9144000"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