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305" y="1021080"/>
            <a:ext cx="9990455" cy="2387600"/>
          </a:xfrm>
        </p:spPr>
        <p:txBody>
          <a:bodyPr/>
          <a:lstStyle/>
          <a:p>
            <a:r>
              <a:rPr lang="en-US" dirty="0">
                <a:solidFill>
                  <a:schemeClr val="accent3">
                    <a:lumMod val="40000"/>
                    <a:lumOff val="60000"/>
                  </a:schemeClr>
                </a:solidFill>
                <a:latin typeface="Times New Roman" panose="02020603050405020304" charset="0"/>
                <a:cs typeface="Times New Roman" panose="02020603050405020304" charset="0"/>
              </a:rPr>
              <a:t>ETHEREUM DECENTRALIZED IDENTITY SMART CONTRACT</a:t>
            </a:r>
            <a:endParaRPr lang="en-US" dirty="0">
              <a:solidFill>
                <a:schemeClr val="accent3">
                  <a:lumMod val="40000"/>
                  <a:lumOff val="60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noAutofit/>
          </a:bodyPr>
          <a:lstStyle/>
          <a:p>
            <a:r>
              <a:rPr lang="en-US" dirty="0">
                <a:solidFill>
                  <a:schemeClr val="tx1"/>
                </a:solidFill>
                <a:latin typeface="Times New Roman" panose="02020603050405020304" charset="0"/>
                <a:cs typeface="Times New Roman" panose="02020603050405020304" charset="0"/>
              </a:rPr>
              <a:t>PRESENTED BY</a:t>
            </a:r>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     K.RAJASHREE            -  510520205010</a:t>
            </a:r>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     R.S.RHYTHEGA SRI   -  510520205011</a:t>
            </a:r>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     J.JANSHI                       -  510520205005</a:t>
            </a:r>
            <a:endParaRPr lang="en-US" dirty="0">
              <a:solidFill>
                <a:schemeClr val="tx1"/>
              </a:solidFill>
              <a:latin typeface="Times New Roman" panose="02020603050405020304" charset="0"/>
              <a:cs typeface="Times New Roman" panose="02020603050405020304" charset="0"/>
            </a:endParaRPr>
          </a:p>
          <a:p>
            <a:r>
              <a:rPr lang="en-US" dirty="0">
                <a:solidFill>
                  <a:schemeClr val="tx1"/>
                </a:solidFill>
                <a:latin typeface="Times New Roman" panose="02020603050405020304" charset="0"/>
                <a:cs typeface="Times New Roman" panose="02020603050405020304" charset="0"/>
              </a:rPr>
              <a:t>     J.SABITHA                    -  510520205012</a:t>
            </a:r>
            <a:endParaRPr lang="en-US"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 PERFORMANCE TESTING</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charset="0"/>
                <a:cs typeface="Times New Roman" panose="02020603050405020304" charset="0"/>
              </a:rPr>
              <a:t>1. User Adoption Rate: Measure the rate at which users are adopting and using the decentralized identity system. A high adoption rate is </a:t>
            </a:r>
            <a:r>
              <a:rPr lang="en-US" dirty="0" err="1">
                <a:latin typeface="Times New Roman" panose="02020603050405020304" charset="0"/>
                <a:cs typeface="Times New Roman" panose="02020603050405020304" charset="0"/>
              </a:rPr>
              <a:t>indicativeof</a:t>
            </a:r>
            <a:r>
              <a:rPr lang="en-US" dirty="0">
                <a:latin typeface="Times New Roman" panose="02020603050405020304" charset="0"/>
                <a:cs typeface="Times New Roman" panose="02020603050405020304" charset="0"/>
              </a:rPr>
              <a:t> successful implementation.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2. User Satisfaction Score: Collect user feedback and use surveys or feedback mechanisms to assess user satisfaction with the system. A high satisfaction score reflects a positive user experience.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3. Identity Verification Speed: Measure the time it takes for the system to verify </a:t>
            </a:r>
            <a:r>
              <a:rPr lang="en-US" dirty="0" err="1">
                <a:latin typeface="Times New Roman" panose="02020603050405020304" charset="0"/>
                <a:cs typeface="Times New Roman" panose="02020603050405020304" charset="0"/>
              </a:rPr>
              <a:t>useridentities</a:t>
            </a:r>
            <a:r>
              <a:rPr lang="en-US" dirty="0">
                <a:latin typeface="Times New Roman" panose="02020603050405020304" charset="0"/>
                <a:cs typeface="Times New Roman" panose="02020603050405020304" charset="0"/>
              </a:rPr>
              <a:t>. Faster verification can improve user experience.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4. Smart Contract Gas Efficiency: Monitor and optimize the gas consumption of smart contracts to reduce transaction costs and ensure cost-effectiveness. </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ADVANTAGES</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charset="0"/>
                <a:cs typeface="Times New Roman" panose="02020603050405020304" charset="0"/>
              </a:rPr>
              <a:t>1. Secure and Trustworthy Identity Management: Users can securely manage their identity information on blockchain. • The smart contract is resistant to unauthorized access and tampering, ensuring the integrity and confidentiality </a:t>
            </a:r>
            <a:r>
              <a:rPr lang="en-US" dirty="0" err="1">
                <a:latin typeface="Times New Roman" panose="02020603050405020304" charset="0"/>
                <a:cs typeface="Times New Roman" panose="02020603050405020304" charset="0"/>
              </a:rPr>
              <a:t>ofuser</a:t>
            </a:r>
            <a:r>
              <a:rPr lang="en-US" dirty="0">
                <a:latin typeface="Times New Roman" panose="02020603050405020304" charset="0"/>
                <a:cs typeface="Times New Roman" panose="02020603050405020304" charset="0"/>
              </a:rPr>
              <a:t> data.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2. Privacy-Respecting Solution: • Users have control over their data and can grant </a:t>
            </a:r>
            <a:r>
              <a:rPr lang="en-US" dirty="0" err="1">
                <a:latin typeface="Times New Roman" panose="02020603050405020304" charset="0"/>
                <a:cs typeface="Times New Roman" panose="02020603050405020304" charset="0"/>
              </a:rPr>
              <a:t>orrevoke</a:t>
            </a:r>
            <a:r>
              <a:rPr lang="en-US" dirty="0">
                <a:latin typeface="Times New Roman" panose="02020603050405020304" charset="0"/>
                <a:cs typeface="Times New Roman" panose="02020603050405020304" charset="0"/>
              </a:rPr>
              <a:t> access to third parties as per their consent.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Sensitive identity information is stored </a:t>
            </a:r>
            <a:r>
              <a:rPr lang="en-US" dirty="0" err="1">
                <a:latin typeface="Times New Roman" panose="02020603050405020304" charset="0"/>
                <a:cs typeface="Times New Roman" panose="02020603050405020304" charset="0"/>
              </a:rPr>
              <a:t>andtransmitted</a:t>
            </a:r>
            <a:r>
              <a:rPr lang="en-US" dirty="0">
                <a:latin typeface="Times New Roman" panose="02020603050405020304" charset="0"/>
                <a:cs typeface="Times New Roman" panose="02020603050405020304" charset="0"/>
              </a:rPr>
              <a:t> securely, preserving user privacy.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3. Interoperability and Standard Compliance: • The decentralized identity system complies with recognized standards like DID and Verifiable Credentials, allowing for interoperability with other identity systems and blockchain applications. </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 DISADVANTAGES</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1. Complexity: • Implementing a decentralized identity system can be complex and may require significant development and maintenance efforts.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2. Usability Challenges: • Managing identity through blockchain can be </a:t>
            </a:r>
            <a:r>
              <a:rPr lang="en-US" dirty="0" err="1">
                <a:latin typeface="Times New Roman" panose="02020603050405020304" charset="0"/>
                <a:cs typeface="Times New Roman" panose="02020603050405020304" charset="0"/>
              </a:rPr>
              <a:t>lessintuitive</a:t>
            </a:r>
            <a:r>
              <a:rPr lang="en-US" dirty="0">
                <a:latin typeface="Times New Roman" panose="02020603050405020304" charset="0"/>
                <a:cs typeface="Times New Roman" panose="02020603050405020304" charset="0"/>
              </a:rPr>
              <a:t> for some users, potentially leading to usability issues.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3. Data Loss Risks: • If users lose access to their private keys or there </a:t>
            </a:r>
            <a:r>
              <a:rPr lang="en-US" dirty="0" err="1">
                <a:latin typeface="Times New Roman" panose="02020603050405020304" charset="0"/>
                <a:cs typeface="Times New Roman" panose="02020603050405020304" charset="0"/>
              </a:rPr>
              <a:t>aresecurity</a:t>
            </a:r>
            <a:r>
              <a:rPr lang="en-US" dirty="0">
                <a:latin typeface="Times New Roman" panose="02020603050405020304" charset="0"/>
                <a:cs typeface="Times New Roman" panose="02020603050405020304" charset="0"/>
              </a:rPr>
              <a:t> breaches, there’s a risk of permanent data losses.</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 CONCLUSION</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In conclusion, the development and implementation of an Ethereum decentralized identity smart contract present a promising solution for enhancing security, privacy, and user control in identity management. By leveraging the blockchain's inherent trustworthiness and immutability, users gain the ability to securely manage their identity information and grant or revoke access as needed. This not only empowers individuals but also offers a robust defense against identity theft and fraud.</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013" y="283238"/>
            <a:ext cx="9905998" cy="1478570"/>
          </a:xfrm>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FUTURE SCOPE</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17905" y="1762125"/>
            <a:ext cx="11073130" cy="3542030"/>
          </a:xfrm>
        </p:spPr>
        <p:txBody>
          <a:bodyPr>
            <a:noAutofit/>
          </a:bodyPr>
          <a:lstStyle/>
          <a:p>
            <a:r>
              <a:rPr lang="en-US" dirty="0">
                <a:latin typeface="Times New Roman" panose="02020603050405020304" charset="0"/>
                <a:cs typeface="Times New Roman" panose="02020603050405020304" charset="0"/>
              </a:rPr>
              <a:t>❖ Global Identity Standards: The establishment of global standards for decentralized identity, including DID and Verifiable Credentials, will facilitate cross-platform and cross-border interoperability. These standards will be essential for a truly decentralized identity ecosystem.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Enhanced Privacy Solutions: Ongoing development of privacy-preserving technologies, such as zero-knowledge proofs and advanced encryption, will bolster the privacy and security of decentralized identity systems.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Blockchain and Layer 2 Evolution: The evolution of blockchain technology and Layer 2 scaling solutions will address scalability concerns, enabling decentralized identity systems to handle a growing number of users and  transactions efficiently.</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APPENDIX</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nl-NL" dirty="0">
                <a:latin typeface="Times New Roman" panose="02020603050405020304" charset="0"/>
                <a:cs typeface="Times New Roman" panose="02020603050405020304" charset="0"/>
              </a:rPr>
              <a:t>GITHUB LINK </a:t>
            </a:r>
            <a:endParaRPr lang="nl-NL" dirty="0">
              <a:latin typeface="Times New Roman" panose="02020603050405020304" charset="0"/>
              <a:cs typeface="Times New Roman" panose="02020603050405020304" charset="0"/>
            </a:endParaRPr>
          </a:p>
          <a:p>
            <a:r>
              <a:rPr lang="nl-NL" dirty="0">
                <a:latin typeface="Times New Roman" panose="02020603050405020304" charset="0"/>
                <a:cs typeface="Times New Roman" panose="02020603050405020304" charset="0"/>
              </a:rPr>
              <a:t>https://github.com/fazal-lab/Ethereum-Decentralised-IdentitySmart-Contract.git</a:t>
            </a:r>
            <a:endParaRPr lang="nl-NL" dirty="0">
              <a:latin typeface="Times New Roman" panose="02020603050405020304" charset="0"/>
              <a:cs typeface="Times New Roman" panose="02020603050405020304" charset="0"/>
            </a:endParaRPr>
          </a:p>
          <a:p>
            <a:r>
              <a:rPr lang="nl-NL" dirty="0">
                <a:latin typeface="Times New Roman" panose="02020603050405020304" charset="0"/>
                <a:cs typeface="Times New Roman" panose="02020603050405020304" charset="0"/>
              </a:rPr>
              <a:t> PROJECT DEMO LINK</a:t>
            </a:r>
            <a:endParaRPr lang="nl-NL" dirty="0">
              <a:latin typeface="Times New Roman" panose="02020603050405020304" charset="0"/>
              <a:cs typeface="Times New Roman" panose="02020603050405020304" charset="0"/>
            </a:endParaRPr>
          </a:p>
          <a:p>
            <a:r>
              <a:rPr lang="nl-NL" dirty="0">
                <a:latin typeface="Times New Roman" panose="02020603050405020304" charset="0"/>
                <a:cs typeface="Times New Roman" panose="02020603050405020304" charset="0"/>
              </a:rPr>
              <a:t>https://youtu.be/3t0e5JNYaU</a:t>
            </a:r>
            <a:endParaRPr 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3878"/>
            <a:ext cx="9905998" cy="1478570"/>
          </a:xfrm>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INTRODUCTION</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64235" y="1802130"/>
            <a:ext cx="10675620" cy="3542030"/>
          </a:xfrm>
        </p:spPr>
        <p:txBody>
          <a:bodyPr>
            <a:noAutofit/>
          </a:bodyPr>
          <a:lstStyle/>
          <a:p>
            <a:r>
              <a:rPr lang="en-US" dirty="0">
                <a:latin typeface="Times New Roman" panose="02020603050405020304" charset="0"/>
                <a:cs typeface="Times New Roman" panose="02020603050405020304" charset="0"/>
              </a:rPr>
              <a:t>The Ethereum blockchain's robust security features make it difficult for malicious actors to tamper with or steal personal identity information. Users have the ability to share only the specific information needed for a given interaction, </a:t>
            </a:r>
            <a:r>
              <a:rPr lang="en-US" dirty="0" err="1">
                <a:latin typeface="Times New Roman" panose="02020603050405020304" charset="0"/>
                <a:cs typeface="Times New Roman" panose="02020603050405020304" charset="0"/>
              </a:rPr>
              <a:t>reducingthe</a:t>
            </a:r>
            <a:r>
              <a:rPr lang="en-US" dirty="0">
                <a:latin typeface="Times New Roman" panose="02020603050405020304" charset="0"/>
                <a:cs typeface="Times New Roman" panose="02020603050405020304" charset="0"/>
              </a:rPr>
              <a:t> risk of oversharing personal data.</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Ethereum decentralized identity smart contracts are at the heart of this paradigm shift. These smart contracts are self-executing, code driven agreements that enable users to assert and manage their identities on the Ethereum blockchain. By leveraging Ethereum's decentralized and immutable ledger, individuals can securely store and control their personal information, authentication data, and access credentials.</a:t>
            </a:r>
            <a:endParaRPr lang="en-US" dirty="0"/>
          </a:p>
          <a:p>
            <a:endParaRPr lang="en-US" dirty="0"/>
          </a:p>
          <a:p>
            <a:pPr marL="0" indent="0">
              <a:buNone/>
            </a:pP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latin typeface="Times New Roman" panose="02020603050405020304" charset="0"/>
                <a:cs typeface="Times New Roman" panose="02020603050405020304" charset="0"/>
              </a:rPr>
              <a:t> </a:t>
            </a:r>
            <a:r>
              <a:rPr lang="en-US" dirty="0">
                <a:solidFill>
                  <a:schemeClr val="accent3">
                    <a:lumMod val="60000"/>
                    <a:lumOff val="40000"/>
                  </a:schemeClr>
                </a:solidFill>
                <a:latin typeface="Times New Roman" panose="02020603050405020304" charset="0"/>
                <a:cs typeface="Times New Roman" panose="02020603050405020304" charset="0"/>
              </a:rPr>
              <a:t>purpose</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charset="0"/>
                <a:cs typeface="Times New Roman" panose="02020603050405020304" charset="0"/>
              </a:rPr>
              <a:t>The purpose of Ethereum Decentralized Identity Smart Contracts is to provide a secure, user-centric, and privacy-preserving solution for managing digital identities in a decentralized manner. Ethereum decentralized identity smart contracts enable individuals to take full.</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Ethereum smart contracts eliminate the need for trust in third party identity providers or centralized institutions. Instead, users can trust the cryptographic integrity and transparency of the blockchain, reducing the risk of data breaches </a:t>
            </a:r>
            <a:r>
              <a:rPr lang="en-US" dirty="0" err="1">
                <a:latin typeface="Times New Roman" panose="02020603050405020304" charset="0"/>
                <a:cs typeface="Times New Roman" panose="02020603050405020304" charset="0"/>
              </a:rPr>
              <a:t>andidentity</a:t>
            </a:r>
            <a:r>
              <a:rPr lang="en-US" dirty="0">
                <a:latin typeface="Times New Roman" panose="02020603050405020304" charset="0"/>
                <a:cs typeface="Times New Roman" panose="02020603050405020304" charset="0"/>
              </a:rPr>
              <a:t>-related vulnerabilities.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latin typeface="Times New Roman" panose="02020603050405020304" charset="0"/>
                <a:cs typeface="Times New Roman" panose="02020603050405020304" charset="0"/>
              </a:rPr>
              <a:t> </a:t>
            </a:r>
            <a:r>
              <a:rPr lang="en-US" dirty="0">
                <a:solidFill>
                  <a:schemeClr val="accent3">
                    <a:lumMod val="60000"/>
                    <a:lumOff val="40000"/>
                  </a:schemeClr>
                </a:solidFill>
                <a:latin typeface="Times New Roman" panose="02020603050405020304" charset="0"/>
                <a:cs typeface="Times New Roman" panose="02020603050405020304" charset="0"/>
              </a:rPr>
              <a:t> LITERATURE SURVEY OF EXISTING </a:t>
            </a:r>
            <a:br>
              <a:rPr lang="en-US" dirty="0">
                <a:solidFill>
                  <a:schemeClr val="accent3">
                    <a:lumMod val="60000"/>
                    <a:lumOff val="40000"/>
                  </a:schemeClr>
                </a:solidFill>
                <a:latin typeface="Times New Roman" panose="02020603050405020304" charset="0"/>
                <a:cs typeface="Times New Roman" panose="02020603050405020304" charset="0"/>
              </a:rPr>
            </a:br>
            <a:r>
              <a:rPr lang="en-US" dirty="0">
                <a:solidFill>
                  <a:schemeClr val="accent3">
                    <a:lumMod val="60000"/>
                    <a:lumOff val="40000"/>
                  </a:schemeClr>
                </a:solidFill>
                <a:latin typeface="Times New Roman" panose="02020603050405020304" charset="0"/>
                <a:cs typeface="Times New Roman" panose="02020603050405020304" charset="0"/>
              </a:rPr>
              <a:t>  PROBLEMS :</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413" y="2249486"/>
            <a:ext cx="9905998" cy="4231995"/>
          </a:xfrm>
        </p:spPr>
        <p:txBody>
          <a:bodyPr>
            <a:noAutofit/>
          </a:bodyPr>
          <a:lstStyle/>
          <a:p>
            <a:r>
              <a:rPr lang="en-US" dirty="0">
                <a:latin typeface="Times New Roman" panose="02020603050405020304" charset="0"/>
                <a:cs typeface="Times New Roman" panose="02020603050405020304" charset="0"/>
              </a:rPr>
              <a:t>Complexity: Smart contracts, private keys, and </a:t>
            </a:r>
            <a:r>
              <a:rPr lang="en-US" dirty="0" err="1">
                <a:latin typeface="Times New Roman" panose="02020603050405020304" charset="0"/>
                <a:cs typeface="Times New Roman" panose="02020603050405020304" charset="0"/>
              </a:rPr>
              <a:t>blockchaininteractions</a:t>
            </a:r>
            <a:r>
              <a:rPr lang="en-US" dirty="0">
                <a:latin typeface="Times New Roman" panose="02020603050405020304" charset="0"/>
                <a:cs typeface="Times New Roman" panose="02020603050405020304" charset="0"/>
              </a:rPr>
              <a:t> can be complex for the average user. Managing one's own identity through a decentralized system may require a level of technical understanding that many individuals do not possess.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User </a:t>
            </a:r>
            <a:r>
              <a:rPr lang="en-US" dirty="0" err="1">
                <a:latin typeface="Times New Roman" panose="02020603050405020304" charset="0"/>
                <a:cs typeface="Times New Roman" panose="02020603050405020304" charset="0"/>
              </a:rPr>
              <a:t>Onboarding:New</a:t>
            </a:r>
            <a:r>
              <a:rPr lang="en-US" dirty="0">
                <a:latin typeface="Times New Roman" panose="02020603050405020304" charset="0"/>
                <a:cs typeface="Times New Roman" panose="02020603050405020304" charset="0"/>
              </a:rPr>
              <a:t> users often find it challenging to set </a:t>
            </a:r>
            <a:r>
              <a:rPr lang="en-US" dirty="0" err="1">
                <a:latin typeface="Times New Roman" panose="02020603050405020304" charset="0"/>
                <a:cs typeface="Times New Roman" panose="02020603050405020304" charset="0"/>
              </a:rPr>
              <a:t>upand</a:t>
            </a:r>
            <a:r>
              <a:rPr lang="en-US" dirty="0">
                <a:latin typeface="Times New Roman" panose="02020603050405020304" charset="0"/>
                <a:cs typeface="Times New Roman" panose="02020603050405020304" charset="0"/>
              </a:rPr>
              <a:t> interact with decentralized identity smart contracts. The process of creating and securing private keys, as well as understanding wallet interactions, can be intimidating.</a:t>
            </a:r>
            <a:endParaRPr lang="en-US" dirty="0">
              <a:latin typeface="Times New Roman" panose="02020603050405020304" charset="0"/>
              <a:cs typeface="Times New Roman" panose="02020603050405020304" charset="0"/>
            </a:endParaRPr>
          </a:p>
          <a:p>
            <a:pPr marL="0" indent="0">
              <a:buNone/>
            </a:pPr>
            <a:r>
              <a:rPr lang="en-US" dirty="0"/>
              <a:t> </a:t>
            </a:r>
            <a:endParaRPr lang="en-US" dirty="0"/>
          </a:p>
          <a:p>
            <a:pPr marL="0" indent="0">
              <a:buNone/>
            </a:pP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0868"/>
            <a:ext cx="9905998" cy="1478570"/>
          </a:xfrm>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 EXISTING PROBLEMS</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412" y="1725612"/>
            <a:ext cx="9905999" cy="3541714"/>
          </a:xfrm>
        </p:spPr>
        <p:txBody>
          <a:bodyPr>
            <a:noAutofit/>
          </a:bodyPr>
          <a:lstStyle/>
          <a:p>
            <a:r>
              <a:rPr lang="en-US" dirty="0">
                <a:latin typeface="Times New Roman" panose="02020603050405020304" charset="0"/>
                <a:cs typeface="Times New Roman" panose="02020603050405020304" charset="0"/>
              </a:rPr>
              <a:t>Recovery Mechanisms: While users have more control over their identity, the responsibility for safeguarding private keys also rests with them. If a user loses their private key, recovery mechanisms are limited, and there's a risk of permanent data loss.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User Education: There's a need for comprehensive user education to ensure that individuals understand the implications of decentralized identity management. Many users are unfamiliar with the </a:t>
            </a:r>
            <a:r>
              <a:rPr lang="en-US" dirty="0" err="1">
                <a:latin typeface="Times New Roman" panose="02020603050405020304" charset="0"/>
                <a:cs typeface="Times New Roman" panose="02020603050405020304" charset="0"/>
              </a:rPr>
              <a:t>conceptsof</a:t>
            </a:r>
            <a:r>
              <a:rPr lang="en-US" dirty="0">
                <a:latin typeface="Times New Roman" panose="02020603050405020304" charset="0"/>
                <a:cs typeface="Times New Roman" panose="02020603050405020304" charset="0"/>
              </a:rPr>
              <a:t> public and private keys, which are central to decentralized identity systems.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Integration Challenges: Interacting with existing online services, especially those that rely on traditional identity authentication methods.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4668"/>
            <a:ext cx="9905998" cy="1478570"/>
          </a:xfrm>
        </p:spPr>
        <p:txBody>
          <a:bodyPr/>
          <a:lstStyle/>
          <a:p>
            <a:r>
              <a:rPr lang="en-US" dirty="0">
                <a:latin typeface="Times New Roman" panose="02020603050405020304" charset="0"/>
                <a:cs typeface="Times New Roman" panose="02020603050405020304" charset="0"/>
              </a:rPr>
              <a:t> </a:t>
            </a:r>
            <a:r>
              <a:rPr lang="en-US" dirty="0">
                <a:solidFill>
                  <a:schemeClr val="accent3">
                    <a:lumMod val="60000"/>
                    <a:lumOff val="40000"/>
                  </a:schemeClr>
                </a:solidFill>
                <a:latin typeface="Times New Roman" panose="02020603050405020304" charset="0"/>
                <a:cs typeface="Times New Roman" panose="02020603050405020304" charset="0"/>
              </a:rPr>
              <a:t>REFERENCES</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12862" y="1773237"/>
            <a:ext cx="9905999" cy="3541714"/>
          </a:xfrm>
        </p:spPr>
        <p:txBody>
          <a:bodyPr>
            <a:noAutofit/>
          </a:bodyPr>
          <a:lstStyle/>
          <a:p>
            <a:r>
              <a:rPr lang="en-US" dirty="0">
                <a:latin typeface="Times New Roman" panose="02020603050405020304" charset="0"/>
                <a:cs typeface="Times New Roman" panose="02020603050405020304" charset="0"/>
              </a:rPr>
              <a:t>W3C Decentralized Identifiers (DIDs):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Website: W3C DID Specification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The World Wide Web Consortium (W3C) provides standards and specifications for Decentralized Identifiers (DIDs), which are fundamental to blockchain-based identity solutions.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Verifiable Credentials Data Model: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Website: W3C Verifiable Credentials Data Model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The W3C's Verifiable Credentials Data Model standardizes the format for issuing and verifying credentials on the web. </a:t>
            </a: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latin typeface="Times New Roman" panose="02020603050405020304" charset="0"/>
                <a:cs typeface="Times New Roman" panose="02020603050405020304" charset="0"/>
              </a:rPr>
              <a:t> </a:t>
            </a:r>
            <a:r>
              <a:rPr lang="en-US" dirty="0">
                <a:solidFill>
                  <a:schemeClr val="accent3">
                    <a:lumMod val="60000"/>
                    <a:lumOff val="40000"/>
                  </a:schemeClr>
                </a:solidFill>
                <a:latin typeface="Times New Roman" panose="02020603050405020304" charset="0"/>
                <a:cs typeface="Times New Roman" panose="02020603050405020304" charset="0"/>
              </a:rPr>
              <a:t>PROBLEM STATEMENT DEFINITION</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charset="0"/>
                <a:cs typeface="Times New Roman" panose="02020603050405020304" charset="0"/>
              </a:rPr>
              <a:t>1. User-Friendly Onboarding: The current onboarding process for Ethereum decentralized identity solutions can be complex, requiring users to manage private keys and cryptographic </a:t>
            </a:r>
            <a:r>
              <a:rPr lang="en-US" dirty="0" err="1">
                <a:latin typeface="Times New Roman" panose="02020603050405020304" charset="0"/>
                <a:cs typeface="Times New Roman" panose="02020603050405020304" charset="0"/>
              </a:rPr>
              <a:t>operations.Simplifying</a:t>
            </a:r>
            <a:r>
              <a:rPr lang="en-US" dirty="0">
                <a:latin typeface="Times New Roman" panose="02020603050405020304" charset="0"/>
                <a:cs typeface="Times New Roman" panose="02020603050405020304" charset="0"/>
              </a:rPr>
              <a:t> the user experience while maintaining security is a crucial challenge.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2. Privacy and Data Minimization: Ensuring that users have control over their identity data and can selectively disclose information for specific interactions is a complex problem. Striking a </a:t>
            </a:r>
            <a:r>
              <a:rPr lang="en-US" dirty="0" err="1">
                <a:latin typeface="Times New Roman" panose="02020603050405020304" charset="0"/>
                <a:cs typeface="Times New Roman" panose="02020603050405020304" charset="0"/>
              </a:rPr>
              <a:t>balancebetween</a:t>
            </a:r>
            <a:r>
              <a:rPr lang="en-US" dirty="0">
                <a:latin typeface="Times New Roman" panose="02020603050405020304" charset="0"/>
                <a:cs typeface="Times New Roman" panose="02020603050405020304" charset="0"/>
              </a:rPr>
              <a:t> data minimization and usability is essential. </a:t>
            </a:r>
            <a:endParaRPr lang="en-US"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1417955"/>
            <a:ext cx="10204450" cy="3542030"/>
          </a:xfrm>
        </p:spPr>
        <p:txBody>
          <a:bodyPr>
            <a:noAutofit/>
          </a:bodyPr>
          <a:lstStyle/>
          <a:p>
            <a:r>
              <a:rPr lang="en-US" dirty="0">
                <a:latin typeface="Times New Roman" panose="02020603050405020304" charset="0"/>
                <a:cs typeface="Times New Roman" panose="02020603050405020304" charset="0"/>
              </a:rPr>
              <a:t>Interoperability: Different Ethereum-based identity projects may use varying standards and smart contract implementations, making it challenging to achieve seamless interoperability </a:t>
            </a:r>
            <a:r>
              <a:rPr lang="en-US" dirty="0" err="1">
                <a:latin typeface="Times New Roman" panose="02020603050405020304" charset="0"/>
                <a:cs typeface="Times New Roman" panose="02020603050405020304" charset="0"/>
              </a:rPr>
              <a:t>betweenapplications</a:t>
            </a:r>
            <a:r>
              <a:rPr lang="en-US" dirty="0">
                <a:latin typeface="Times New Roman" panose="02020603050405020304" charset="0"/>
                <a:cs typeface="Times New Roman" panose="02020603050405020304" charset="0"/>
              </a:rPr>
              <a:t> and services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Revocation and Recovery: Implementing robust mechanisms for identity revocation and recovery without compromising security is an ongoing challenge. Users must be able to regain control of their identity in case of key loss or compromise.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Scalability and Performance: Ethereum's scalability limitations can impact the efficiency of identity-related transactions and may hinder the development of high-performance decentralized identity solutions. </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Times New Roman" panose="02020603050405020304" charset="0"/>
                <a:cs typeface="Times New Roman" panose="02020603050405020304" charset="0"/>
              </a:rPr>
              <a:t> PROJECT PLANNING AND SCHEDULE</a:t>
            </a:r>
            <a:endParaRPr lang="en-US" dirty="0">
              <a:solidFill>
                <a:schemeClr val="accent3">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charset="0"/>
                <a:cs typeface="Times New Roman" panose="02020603050405020304" charset="0"/>
              </a:rPr>
              <a:t>Design and Architecture or System Architecture: Plan the overall architecture of the decentralized identity system, including smart </a:t>
            </a:r>
            <a:r>
              <a:rPr lang="en-US" dirty="0" err="1">
                <a:latin typeface="Times New Roman" panose="02020603050405020304" charset="0"/>
                <a:cs typeface="Times New Roman" panose="02020603050405020304" charset="0"/>
              </a:rPr>
              <a:t>contractstructure</a:t>
            </a:r>
            <a:r>
              <a:rPr lang="en-US" dirty="0">
                <a:latin typeface="Times New Roman" panose="02020603050405020304" charset="0"/>
                <a:cs typeface="Times New Roman" panose="02020603050405020304" charset="0"/>
              </a:rPr>
              <a:t>, databases, and user interfaces.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Development: • Smart Contract Development: Code the Ethereum smart contract according to the design specifications.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Frontend Development: If there is a user interface, </a:t>
            </a:r>
            <a:r>
              <a:rPr lang="en-US" dirty="0" err="1">
                <a:latin typeface="Times New Roman" panose="02020603050405020304" charset="0"/>
                <a:cs typeface="Times New Roman" panose="02020603050405020304" charset="0"/>
              </a:rPr>
              <a:t>developthe</a:t>
            </a:r>
            <a:r>
              <a:rPr lang="en-US" dirty="0">
                <a:latin typeface="Times New Roman" panose="02020603050405020304" charset="0"/>
                <a:cs typeface="Times New Roman" panose="02020603050405020304" charset="0"/>
              </a:rPr>
              <a:t> frontend to interact with the smart contract. • Testing: Conduct comprehensive testing, including unit testing, integration testing, and security testing</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8205</Words>
  <Application>WPS Presentation</Application>
  <PresentationFormat>Widescreen</PresentationFormat>
  <Paragraphs>102</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Trebuchet MS</vt:lpstr>
      <vt:lpstr>Times New Roman</vt:lpstr>
      <vt:lpstr>Microsoft YaHei</vt:lpstr>
      <vt:lpstr>Arial Unicode MS</vt:lpstr>
      <vt:lpstr>Tw Cen MT</vt:lpstr>
      <vt:lpstr>Calibri</vt:lpstr>
      <vt:lpstr>Circuit</vt:lpstr>
      <vt:lpstr>ETHEREUM DECENTRALIZED IDENTITY SMART CONTRACT</vt:lpstr>
      <vt:lpstr>INTRODUCTION</vt:lpstr>
      <vt:lpstr> purpose</vt:lpstr>
      <vt:lpstr>  LITERATURE SURVEY OF EXISTING    PROBLEMS :</vt:lpstr>
      <vt:lpstr> EXISTING PROBLEMS</vt:lpstr>
      <vt:lpstr> REFERENCES</vt:lpstr>
      <vt:lpstr> PROBLEM STATEMENT DEFINITION</vt:lpstr>
      <vt:lpstr>PowerPoint 演示文稿</vt:lpstr>
      <vt:lpstr> PROJECT PLANNING AND SCHEDULE</vt:lpstr>
      <vt:lpstr> PERFORMANCE TESTING</vt:lpstr>
      <vt:lpstr>ADVANTAGES</vt:lpstr>
      <vt:lpstr> DISADVANTAGES</vt:lpstr>
      <vt:lpstr> CONCLUSION</vt:lpstr>
      <vt:lpstr>FUTURE SCOPE</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DECENTRALIZED IDENTITY SMART CONTRACT</dc:title>
  <dc:creator>Admin</dc:creator>
  <cp:lastModifiedBy>USER</cp:lastModifiedBy>
  <cp:revision>12</cp:revision>
  <dcterms:created xsi:type="dcterms:W3CDTF">2023-11-03T15:59:00Z</dcterms:created>
  <dcterms:modified xsi:type="dcterms:W3CDTF">2023-11-04T14:50:07Z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2CAEC996ADC94B75AA44570A56D8E662_12</vt:lpwstr>
  </property>
  <property fmtid="{D5CDD505-2E9C-101B-9397-08002B2CF9AE}" pid="3" name="KSOProductBuildVer">
    <vt:lpwstr>1033-12.2.0.13201</vt:lpwstr>
  </property>
</Properties>
</file>