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Average" pitchFamily="2" charset="77"/>
      <p:regular r:id="rId19"/>
    </p:embeddedFont>
    <p:embeddedFont>
      <p:font typeface="Oswald" pitchFamily="2" charset="7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65CAB-3394-4C31-9496-835093899B5E}">
  <a:tblStyle styleId="{3B765CAB-3394-4C31-9496-835093899B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a0679389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a0679389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31506fa9a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31506fa9a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8be7b275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8be7b275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8be7b275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8be7b275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➢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Generate synthetic data(The goal of creating synthetic datasets is to generate data that mimics the statistical properties of real-world data) so that we might have more dataset so that the model will be able to get more meaning insights from the dataset. 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571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➢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Further research can be carried out integrating weighted average of each model to give the final prediction.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31506fa9a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31506fa9a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31506fa9a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31506fa9a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generate synthetic data using (GAN) - The goal of creating synthetic datasets is to generate data that mimics the statistical properties of real-world data. 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model will be able to get more meaning insights from the dataset.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the dataset consists of very simple patterns, then it is possible that a model can easily fit to the data and achieve perfect accuracy.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)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8e66045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8e66045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31506fa9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31506fa9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31506fa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31506fa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31506fa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31506fa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Our expert based system is going to look like.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31506fa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31506fa9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31506fa9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31506fa9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79512b8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79512b8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31506f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31506fa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31506fa9a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31506fa9a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4419-9226-0_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doi.org/10.1016/j.cmpb.2018.10.007" TargetMode="External"/><Relationship Id="rId4" Type="http://schemas.openxmlformats.org/officeDocument/2006/relationships/hyperlink" Target="https://doi.org/10.1016/s0140-6736(95)91804-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/>
              <a:t>Application of Machine Learning Algorithms in Presumptive Diagnosis of Urinary System Diseases</a:t>
            </a:r>
            <a:endParaRPr sz="4280"/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1"/>
          </p:nvPr>
        </p:nvSpPr>
        <p:spPr>
          <a:xfrm>
            <a:off x="374675" y="3539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29" dirty="0"/>
              <a:t>Presented by:</a:t>
            </a:r>
            <a:endParaRPr sz="1629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29" dirty="0" err="1"/>
              <a:t>Rajashree</a:t>
            </a:r>
            <a:r>
              <a:rPr lang="en" sz="1629" dirty="0"/>
              <a:t> </a:t>
            </a:r>
            <a:r>
              <a:rPr lang="en" sz="1629" dirty="0" err="1"/>
              <a:t>Dahal</a:t>
            </a:r>
            <a:endParaRPr sz="1629" dirty="0"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8" name="Google Shape;208;p35"/>
          <p:cNvSpPr txBox="1"/>
          <p:nvPr/>
        </p:nvSpPr>
        <p:spPr>
          <a:xfrm>
            <a:off x="311700" y="354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 -ANN 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25" y="1376700"/>
            <a:ext cx="3110824" cy="35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51" y="1376693"/>
            <a:ext cx="3110826" cy="365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3109175" y="857475"/>
            <a:ext cx="285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Partial Dependence plots</a:t>
            </a:r>
            <a:endParaRPr sz="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311700" y="33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Results– SVM Classifier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00" y="846800"/>
            <a:ext cx="2953324" cy="21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125" y="3123750"/>
            <a:ext cx="2604300" cy="1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749" y="3123749"/>
            <a:ext cx="2818674" cy="1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2675" y="1188263"/>
            <a:ext cx="5238225" cy="16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sldNum" idx="12"/>
          </p:nvPr>
        </p:nvSpPr>
        <p:spPr>
          <a:xfrm>
            <a:off x="8456858" y="4795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3958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 -Decision Tree Classifier 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1551604"/>
            <a:ext cx="3078850" cy="210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612" y="1484779"/>
            <a:ext cx="3017837" cy="218927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0" y="1032675"/>
            <a:ext cx="45261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 Size =0.7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829" y="2571750"/>
            <a:ext cx="2861171" cy="232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 rotWithShape="1">
          <a:blip r:embed="rId6">
            <a:alphaModFix/>
          </a:blip>
          <a:srcRect l="2958" r="20401" b="17416"/>
          <a:stretch/>
        </p:blipFill>
        <p:spPr>
          <a:xfrm>
            <a:off x="2455150" y="3707275"/>
            <a:ext cx="3791300" cy="13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3950" y="809910"/>
            <a:ext cx="2861176" cy="172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sldNum" idx="12"/>
          </p:nvPr>
        </p:nvSpPr>
        <p:spPr>
          <a:xfrm>
            <a:off x="8495833" y="478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0463"/>
            <a:ext cx="2920912" cy="21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 rotWithShape="1">
          <a:blip r:embed="rId4">
            <a:alphaModFix/>
          </a:blip>
          <a:srcRect t="-18436" b="-1669"/>
          <a:stretch/>
        </p:blipFill>
        <p:spPr>
          <a:xfrm>
            <a:off x="2971875" y="1130000"/>
            <a:ext cx="3047925" cy="26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3646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 -Logistic Regression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5">
            <a:alphaModFix/>
          </a:blip>
          <a:srcRect r="14434" b="-21124"/>
          <a:stretch/>
        </p:blipFill>
        <p:spPr>
          <a:xfrm>
            <a:off x="2442725" y="3775525"/>
            <a:ext cx="3577075" cy="13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0775" y="912687"/>
            <a:ext cx="3073225" cy="189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 rotWithShape="1">
          <a:blip r:embed="rId7">
            <a:alphaModFix/>
          </a:blip>
          <a:srcRect l="1050" r="-1050"/>
          <a:stretch/>
        </p:blipFill>
        <p:spPr>
          <a:xfrm>
            <a:off x="6070764" y="2805625"/>
            <a:ext cx="3047937" cy="207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/>
        </p:nvSpPr>
        <p:spPr>
          <a:xfrm>
            <a:off x="0" y="1032675"/>
            <a:ext cx="45261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 Size =0.8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1" name="Google Shape;251;p3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 the algorithms that we used performed well with 100% accuracy.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571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is a probability of getting overfitting as our dataset is small.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571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further work one can work on generate synthetic data using GAN so that we might have more dataset.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571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Further research can be carried out integrating weighted average of each model to give the final prediction.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372400" y="292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266300" y="1132275"/>
            <a:ext cx="8520600" cy="3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➢"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Czerniak, J. M., &amp; Zarzycki, H. (2003). Application of rough sets in the presumptive diagnosis of urinary system diseases. In </a:t>
            </a:r>
            <a:r>
              <a:rPr lang="en" sz="17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Springer eBooks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(pp. 41–51). Springer Nature.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https://doi.org/10.1007/978-1-4419-9226-0_5</a:t>
            </a:r>
            <a:endParaRPr sz="17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85725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➢"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Baxt, W. G. (1995). Application of artificial neural networks to clinical medicine. </a:t>
            </a:r>
            <a:r>
              <a:rPr lang="en" sz="17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Lancet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sz="17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346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(8983), 1135–1138.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https://doi.org/10.1016/s0140-6736(95)91804-3</a:t>
            </a:r>
            <a:endParaRPr sz="17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85725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85725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➢"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Ozkan, I. A., Koklu, M., &amp; Sert, I. U. (2018). Diagnosis of urinary tract infection based on artificial intelligence methods. </a:t>
            </a:r>
            <a:r>
              <a:rPr lang="en" sz="17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Computer Methods and Programs in Biomedicine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sz="17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166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51–59. </a:t>
            </a:r>
            <a:r>
              <a:rPr lang="en" sz="17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https://doi.org/10.1016/j.cmpb.2018.10.007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References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Outline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Objective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Introduction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Dataset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Literature Review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Methodology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11700" y="350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Objective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Problem Statement</a:t>
            </a:r>
            <a:endParaRPr sz="2000" b="1"/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Our goal is to predict whether the patient has inflammation or nephritis or both or none.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Objectives</a:t>
            </a:r>
            <a:endParaRPr sz="2000" b="1"/>
          </a:p>
          <a:p>
            <a:pPr marL="51435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expert system was developed to assist healthcare professionals in diagnosing and treating patients.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51435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Trained the dataset on multiple machine learning algorithms and compared the performance metrics such as precision, recall, f1 score and confusion matrix.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311700" y="15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208050" y="774425"/>
            <a:ext cx="8813100" cy="3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expert system that we had come up with will have 4 consequences for the given 6 features. The table below shows the output consequences.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Acute Inflammation of urinary bladder is characterized by sudden occurence of pains in the abdomen region and the urination.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Acute nephritis of renal pelvis begins with sudden fever, nausea and vomiting.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150" y="2751438"/>
            <a:ext cx="3801174" cy="176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3460450" y="2792025"/>
            <a:ext cx="1748700" cy="1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n=normal temperature(36</a:t>
            </a:r>
            <a:r>
              <a:rPr lang="en" sz="1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-37</a:t>
            </a:r>
            <a:r>
              <a:rPr lang="en" sz="1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C,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p=subfebrile temperature(37</a:t>
            </a:r>
            <a:r>
              <a:rPr lang="en" sz="1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-38</a:t>
            </a:r>
            <a:r>
              <a:rPr lang="en" sz="1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C,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g=febrile state(38</a:t>
            </a:r>
            <a:r>
              <a:rPr lang="en" sz="1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-40</a:t>
            </a:r>
            <a:r>
              <a:rPr lang="en" sz="1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C,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w=high fever(above 40</a:t>
            </a:r>
            <a:r>
              <a:rPr lang="en" sz="1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C,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50" y="2621950"/>
            <a:ext cx="2990852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311700" y="173375"/>
            <a:ext cx="85206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Dataset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127150" y="1178950"/>
            <a:ext cx="4149600" cy="3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Acute Inflammation Dataset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dataset includes information on 120 patients.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Each patient is described by six clinical features and two diseases.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Temperature – continuous.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Other features – categorical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575" y="1348225"/>
            <a:ext cx="4658575" cy="23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311700" y="28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Literature Review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48" name="Google Shape;148;p31"/>
          <p:cNvGraphicFramePr/>
          <p:nvPr/>
        </p:nvGraphicFramePr>
        <p:xfrm>
          <a:off x="240612" y="772600"/>
          <a:ext cx="8662800" cy="4062473"/>
        </p:xfrm>
        <a:graphic>
          <a:graphicData uri="http://schemas.openxmlformats.org/drawingml/2006/table">
            <a:tbl>
              <a:tblPr>
                <a:noFill/>
                <a:tableStyleId>{3B765CAB-3394-4C31-9496-835093899B5E}</a:tableStyleId>
              </a:tblPr>
              <a:tblGrid>
                <a:gridCol w="12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Authors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Findings/Limitations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Czerniak, J. M., &amp; Zarzycki, H. (2003)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Application of rough sets in the presumptive diagnosis of urinary system diseases.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Introduces an expert model system which performs presumptive diagnosis on acute Nephritis and acute Inflammation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(Baxt, 1995)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(Saritas, 2012)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Application of artificial neural networks to clinical medicine,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Prediction of Breast Cancer Using Artificial Neural Networks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AI implemented in the field of medicine for several purposes, including the categorization and diagnosis of illnesses, the suggestion of treatments.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Ozkan et al. (2018)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Diagnosis of urinary tract infection based on artificial intelligence methods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Implemented classification task to diagnosis UTI with Decision Tree, SVMs.  Random Forest and ANN .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9" name="Google Shape;14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/>
        </p:nvSpPr>
        <p:spPr>
          <a:xfrm>
            <a:off x="311700" y="17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Methodology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311700" y="745425"/>
            <a:ext cx="8206800" cy="125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7" name="Google Shape;157;p32"/>
          <p:cNvSpPr/>
          <p:nvPr/>
        </p:nvSpPr>
        <p:spPr>
          <a:xfrm>
            <a:off x="701550" y="1100925"/>
            <a:ext cx="11124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Finding out Possible Use Cases</a:t>
            </a:r>
            <a:endParaRPr sz="1200"/>
          </a:p>
        </p:txBody>
      </p:sp>
      <p:sp>
        <p:nvSpPr>
          <p:cNvPr id="158" name="Google Shape;158;p32"/>
          <p:cNvSpPr/>
          <p:nvPr/>
        </p:nvSpPr>
        <p:spPr>
          <a:xfrm>
            <a:off x="2362650" y="1100925"/>
            <a:ext cx="11799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Correlation Analysis</a:t>
            </a:r>
            <a:endParaRPr sz="1200"/>
          </a:p>
        </p:txBody>
      </p:sp>
      <p:sp>
        <p:nvSpPr>
          <p:cNvPr id="159" name="Google Shape;159;p32"/>
          <p:cNvSpPr/>
          <p:nvPr/>
        </p:nvSpPr>
        <p:spPr>
          <a:xfrm>
            <a:off x="4206750" y="1003250"/>
            <a:ext cx="1330200" cy="819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Implementation of machine learning algorithms</a:t>
            </a:r>
            <a:endParaRPr sz="1200"/>
          </a:p>
        </p:txBody>
      </p:sp>
      <p:sp>
        <p:nvSpPr>
          <p:cNvPr id="160" name="Google Shape;160;p32"/>
          <p:cNvSpPr/>
          <p:nvPr/>
        </p:nvSpPr>
        <p:spPr>
          <a:xfrm>
            <a:off x="1813948" y="1361600"/>
            <a:ext cx="548700" cy="1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3542550" y="1361600"/>
            <a:ext cx="664200" cy="1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6201150" y="1077500"/>
            <a:ext cx="1179900" cy="670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Experimental result</a:t>
            </a:r>
            <a:endParaRPr sz="1200"/>
          </a:p>
        </p:txBody>
      </p:sp>
      <p:sp>
        <p:nvSpPr>
          <p:cNvPr id="163" name="Google Shape;163;p32"/>
          <p:cNvSpPr/>
          <p:nvPr/>
        </p:nvSpPr>
        <p:spPr>
          <a:xfrm>
            <a:off x="5536950" y="1361600"/>
            <a:ext cx="664200" cy="1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4" name="Google Shape;164;p32"/>
          <p:cNvGraphicFramePr/>
          <p:nvPr/>
        </p:nvGraphicFramePr>
        <p:xfrm>
          <a:off x="2418413" y="2221375"/>
          <a:ext cx="4002200" cy="2562645"/>
        </p:xfrm>
        <a:graphic>
          <a:graphicData uri="http://schemas.openxmlformats.org/drawingml/2006/table">
            <a:tbl>
              <a:tblPr>
                <a:noFill/>
                <a:tableStyleId>{3B765CAB-3394-4C31-9496-835093899B5E}</a:tableStyleId>
              </a:tblPr>
              <a:tblGrid>
                <a:gridCol w="11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Inflammation        (d1)</a:t>
                      </a:r>
                      <a:endParaRPr sz="1200"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Nephritis(d2)</a:t>
                      </a:r>
                      <a:endParaRPr sz="1200"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Condition/ Output for ML models</a:t>
                      </a:r>
                      <a:endParaRPr sz="1200"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None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OnlyInflammation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OnlyNephritis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bothNephritisAndInflammation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5" name="Google Shape;165;p32"/>
          <p:cNvSpPr/>
          <p:nvPr/>
        </p:nvSpPr>
        <p:spPr>
          <a:xfrm>
            <a:off x="2040899" y="3196275"/>
            <a:ext cx="377400" cy="1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700" y="3717687"/>
            <a:ext cx="2294451" cy="106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/>
          <p:nvPr/>
        </p:nvSpPr>
        <p:spPr>
          <a:xfrm>
            <a:off x="6420748" y="3196275"/>
            <a:ext cx="548700" cy="1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2"/>
          <p:cNvSpPr txBox="1"/>
          <p:nvPr/>
        </p:nvSpPr>
        <p:spPr>
          <a:xfrm>
            <a:off x="474600" y="2939625"/>
            <a:ext cx="15663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 Case Implementation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6969450" y="3047313"/>
            <a:ext cx="17025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Pre-processed data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5" name="Google Shape;175;p33"/>
          <p:cNvSpPr txBox="1"/>
          <p:nvPr/>
        </p:nvSpPr>
        <p:spPr>
          <a:xfrm>
            <a:off x="311700" y="12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 -</a:t>
            </a: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Correlation Analysis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963" y="956675"/>
            <a:ext cx="4910075" cy="370655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33"/>
          <p:cNvSpPr/>
          <p:nvPr/>
        </p:nvSpPr>
        <p:spPr>
          <a:xfrm>
            <a:off x="4895263" y="1553200"/>
            <a:ext cx="136200" cy="14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4863313" y="1031300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863313" y="2256275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4863313" y="2017200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5103788" y="1752200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5103788" y="2256275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5103788" y="1031300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5103788" y="1248125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5063413" y="1524250"/>
            <a:ext cx="247800" cy="2019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5303888" y="1277775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5303888" y="1031300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5303888" y="2017200"/>
            <a:ext cx="200100" cy="2019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3"/>
          <p:cNvSpPr/>
          <p:nvPr/>
        </p:nvSpPr>
        <p:spPr>
          <a:xfrm>
            <a:off x="5503988" y="1524250"/>
            <a:ext cx="279900" cy="201900"/>
          </a:xfrm>
          <a:prstGeom prst="ellipse">
            <a:avLst/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326413" y="973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4800" b="1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438" y="1120501"/>
            <a:ext cx="2628226" cy="20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437" y="3139725"/>
            <a:ext cx="2628225" cy="186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413" y="1244025"/>
            <a:ext cx="3232664" cy="28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4058700"/>
            <a:ext cx="4260951" cy="9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4494425" y="685800"/>
            <a:ext cx="4845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Training and Validation Loss and Accuracy</a:t>
            </a:r>
            <a:endParaRPr sz="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431000" y="643500"/>
            <a:ext cx="422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Baseline Settings</a:t>
            </a:r>
            <a:endParaRPr sz="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311700" y="354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 -ANN 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Macintosh PowerPoint</Application>
  <PresentationFormat>On-screen Show (16:9)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Oswald</vt:lpstr>
      <vt:lpstr>Average</vt:lpstr>
      <vt:lpstr>Arial</vt:lpstr>
      <vt:lpstr>Simple Light</vt:lpstr>
      <vt:lpstr>Slate</vt:lpstr>
      <vt:lpstr>Application of Machine Learning Algorithms in Presumptive Diagnosis of Urinary System Diseases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 Algorithms in Presumptive Diagnosis of Urinary System Diseases</dc:title>
  <cp:lastModifiedBy>Rajashree Dahal</cp:lastModifiedBy>
  <cp:revision>2</cp:revision>
  <dcterms:modified xsi:type="dcterms:W3CDTF">2023-10-21T03:32:19Z</dcterms:modified>
</cp:coreProperties>
</file>