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3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860E9-B263-4BC5-8EC7-96CA4B0E29A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944F-6AB0-4B98-8FCD-883AA6EA8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944F-6AB0-4B98-8FCD-883AA6EA832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0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944F-6AB0-4B98-8FCD-883AA6EA832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77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3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8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0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525512" cy="555330"/>
          </a:xfrm>
        </p:spPr>
        <p:txBody>
          <a:bodyPr>
            <a:noAutofit/>
          </a:bodyPr>
          <a:lstStyle>
            <a:lvl1pPr>
              <a:defRPr sz="2400" b="1">
                <a:latin typeface="Aptos Narrow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3450"/>
            <a:ext cx="7886700" cy="4351338"/>
          </a:xfrm>
        </p:spPr>
        <p:txBody>
          <a:bodyPr/>
          <a:lstStyle>
            <a:lvl1pPr>
              <a:defRPr>
                <a:latin typeface="Aptos Narrow" panose="020B0004020202020204" pitchFamily="34" charset="0"/>
              </a:defRPr>
            </a:lvl1pPr>
            <a:lvl2pPr>
              <a:defRPr sz="1800">
                <a:latin typeface="Aptos Narrow" panose="020B0004020202020204" pitchFamily="34" charset="0"/>
              </a:defRPr>
            </a:lvl2pPr>
            <a:lvl3pPr>
              <a:defRPr sz="1800">
                <a:latin typeface="Aptos Narrow" panose="020B0004020202020204" pitchFamily="34" charset="0"/>
              </a:defRPr>
            </a:lvl3pPr>
            <a:lvl4pPr>
              <a:defRPr>
                <a:latin typeface="Aptos Narrow" panose="020B0004020202020204" pitchFamily="34" charset="0"/>
              </a:defRPr>
            </a:lvl4pPr>
            <a:lvl5pPr>
              <a:defRPr>
                <a:latin typeface="Aptos Narrow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7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 b="1">
                <a:latin typeface="Aptos Narrow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3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5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633C-8A3D-4129-B6D0-294DFE371B4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2879-AA2F-4897-BE72-5603E9F26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1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E24A-518B-5F83-5E2A-D43F4A97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04" y="2796639"/>
            <a:ext cx="8735096" cy="56070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hnschrift SemiBold Condensed" panose="020B0502040204020203" pitchFamily="34" charset="0"/>
              </a:rPr>
              <a:t>Unveiling sales insights for </a:t>
            </a:r>
            <a:r>
              <a:rPr lang="en-IN" sz="2400" dirty="0" err="1">
                <a:latin typeface="Bahnschrift SemiBold Condensed" panose="020B0502040204020203" pitchFamily="34" charset="0"/>
              </a:rPr>
              <a:t>TechieWorld</a:t>
            </a:r>
            <a:r>
              <a:rPr lang="en-IN" sz="2400" dirty="0">
                <a:latin typeface="Bahnschrift SemiBold Condensed" panose="020B0502040204020203" pitchFamily="34" charset="0"/>
              </a:rPr>
              <a:t> Superstore’s strategic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0E81D-471D-844E-B207-1A0BABB01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387" y="3429000"/>
            <a:ext cx="6410461" cy="1324131"/>
          </a:xfrm>
        </p:spPr>
        <p:txBody>
          <a:bodyPr>
            <a:normAutofit/>
          </a:bodyPr>
          <a:lstStyle/>
          <a:p>
            <a:r>
              <a:rPr lang="en-IN" sz="1800" dirty="0"/>
              <a:t>Rajashree Hajare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D93CE7-3DEB-1613-9637-E8023517CF10}"/>
              </a:ext>
            </a:extLst>
          </p:cNvPr>
          <p:cNvGrpSpPr/>
          <p:nvPr/>
        </p:nvGrpSpPr>
        <p:grpSpPr>
          <a:xfrm>
            <a:off x="3101260" y="977788"/>
            <a:ext cx="2440746" cy="1655763"/>
            <a:chOff x="3101260" y="977788"/>
            <a:chExt cx="2440746" cy="16557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CAE7B0-2F88-DDD0-DA37-85EA99DE8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b="13516"/>
            <a:stretch/>
          </p:blipFill>
          <p:spPr>
            <a:xfrm>
              <a:off x="3151231" y="977788"/>
              <a:ext cx="2390775" cy="16557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01DA93-5DBF-3ECD-C41F-8D953BB2B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433976">
              <a:off x="3101260" y="1921450"/>
              <a:ext cx="451189" cy="3660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ACEDA4-3CC9-9612-E3B5-B7CD8356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1231" y="1358721"/>
              <a:ext cx="498705" cy="552051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789EFD-BC10-BEBF-CAB6-66B35C1F6045}"/>
              </a:ext>
            </a:extLst>
          </p:cNvPr>
          <p:cNvCxnSpPr/>
          <p:nvPr/>
        </p:nvCxnSpPr>
        <p:spPr>
          <a:xfrm>
            <a:off x="664872" y="3357340"/>
            <a:ext cx="81201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8CD5F7-98B6-44B0-091D-6F32A5980C48}"/>
              </a:ext>
            </a:extLst>
          </p:cNvPr>
          <p:cNvSpPr txBox="1">
            <a:spLocks/>
          </p:cNvSpPr>
          <p:nvPr/>
        </p:nvSpPr>
        <p:spPr>
          <a:xfrm>
            <a:off x="0" y="557631"/>
            <a:ext cx="3525512" cy="55533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ptos Narrow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518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8CD5F7-98B6-44B0-091D-6F32A5980C48}"/>
              </a:ext>
            </a:extLst>
          </p:cNvPr>
          <p:cNvSpPr txBox="1">
            <a:spLocks/>
          </p:cNvSpPr>
          <p:nvPr/>
        </p:nvSpPr>
        <p:spPr>
          <a:xfrm>
            <a:off x="1882195" y="2686781"/>
            <a:ext cx="6614383" cy="5553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ptos Narrow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IN" sz="3600" b="0" i="1" dirty="0"/>
              <a:t>Thank you for the attention… </a:t>
            </a:r>
          </a:p>
        </p:txBody>
      </p:sp>
    </p:spTree>
    <p:extLst>
      <p:ext uri="{BB962C8B-B14F-4D97-AF65-F5344CB8AC3E}">
        <p14:creationId xmlns:p14="http://schemas.microsoft.com/office/powerpoint/2010/main" val="88716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1A4CA0-003A-4172-2E27-D8F15D62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6512"/>
            <a:ext cx="3525512" cy="555330"/>
          </a:xfrm>
          <a:solidFill>
            <a:schemeClr val="bg2"/>
          </a:solidFill>
        </p:spPr>
        <p:txBody>
          <a:bodyPr/>
          <a:lstStyle/>
          <a:p>
            <a:r>
              <a:rPr lang="en-IN" dirty="0"/>
              <a:t>Project Outline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277044-21D6-A0B5-7AF7-9F05EBD5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67" y="1560356"/>
            <a:ext cx="5533892" cy="4351338"/>
          </a:xfrm>
        </p:spPr>
        <p:txBody>
          <a:bodyPr>
            <a:normAutofit/>
          </a:bodyPr>
          <a:lstStyle/>
          <a:p>
            <a:pPr algn="just"/>
            <a:r>
              <a:rPr lang="en-IN" sz="1600" b="1" dirty="0" err="1"/>
              <a:t>TechieWorld</a:t>
            </a:r>
            <a:r>
              <a:rPr lang="en-IN" sz="1600" b="1" dirty="0"/>
              <a:t> Superstore </a:t>
            </a:r>
            <a:r>
              <a:rPr lang="en-IN" sz="1600" dirty="0"/>
              <a:t>is an imaginary company providing office essentials to  people of     United States </a:t>
            </a:r>
          </a:p>
          <a:p>
            <a:pPr algn="just"/>
            <a:r>
              <a:rPr lang="en-IN" sz="1600" dirty="0"/>
              <a:t>The company began in 2010 and since then it has been aggressively advertising  to reach its target sales </a:t>
            </a:r>
          </a:p>
          <a:p>
            <a:pPr algn="just"/>
            <a:r>
              <a:rPr lang="en-IN" sz="1600" dirty="0"/>
              <a:t>However, there has been not significant rise in the profit. </a:t>
            </a:r>
          </a:p>
          <a:p>
            <a:pPr marL="0" indent="0" algn="just">
              <a:buNone/>
            </a:pPr>
            <a:endParaRPr lang="en-IN" sz="1600" b="1" dirty="0"/>
          </a:p>
          <a:p>
            <a:pPr marL="0" indent="0" algn="just">
              <a:buNone/>
            </a:pPr>
            <a:endParaRPr lang="en-IN" sz="1600" b="1" dirty="0"/>
          </a:p>
          <a:p>
            <a:pPr algn="just"/>
            <a:r>
              <a:rPr lang="en-IN" sz="1600" b="1" dirty="0"/>
              <a:t>Situation</a:t>
            </a:r>
            <a:r>
              <a:rPr lang="en-IN" sz="1600" dirty="0"/>
              <a:t>:  </a:t>
            </a:r>
            <a:r>
              <a:rPr lang="en-IN" sz="1600" dirty="0" err="1"/>
              <a:t>TechieWorld</a:t>
            </a:r>
            <a:r>
              <a:rPr lang="en-IN" sz="1600" dirty="0"/>
              <a:t> team comes to our company’s  data analyst team for support in expand their business. </a:t>
            </a:r>
          </a:p>
          <a:p>
            <a:pPr algn="just"/>
            <a:endParaRPr lang="en-IN" sz="1600" dirty="0"/>
          </a:p>
          <a:p>
            <a:pPr marL="0" indent="0" algn="just">
              <a:buNone/>
            </a:pPr>
            <a:endParaRPr lang="en-IN" sz="1600" dirty="0"/>
          </a:p>
          <a:p>
            <a:pPr algn="just"/>
            <a:r>
              <a:rPr lang="en-IN" sz="1600" b="1" dirty="0"/>
              <a:t>Problem statement</a:t>
            </a:r>
            <a:r>
              <a:rPr lang="en-IN" sz="1600" dirty="0"/>
              <a:t>:  Dive deep into </a:t>
            </a:r>
            <a:r>
              <a:rPr lang="en-GB" sz="1600" dirty="0"/>
              <a:t>4-year sales history dataset and share the insights to help expand their </a:t>
            </a:r>
            <a:r>
              <a:rPr lang="en-GB" sz="1600"/>
              <a:t>business strategically.</a:t>
            </a:r>
            <a:endParaRPr lang="en-IN" sz="1600" dirty="0"/>
          </a:p>
          <a:p>
            <a:pPr marL="0" indent="0" algn="just">
              <a:buNone/>
            </a:pPr>
            <a:endParaRPr lang="en-IN" sz="2000" dirty="0"/>
          </a:p>
          <a:p>
            <a:pPr algn="just"/>
            <a:endParaRPr lang="en-IN" sz="2000" dirty="0"/>
          </a:p>
          <a:p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8E1AE-D03F-235D-E23F-443CC32A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2" t="11837" r="54565" b="20638"/>
          <a:stretch/>
        </p:blipFill>
        <p:spPr>
          <a:xfrm>
            <a:off x="6284891" y="2032503"/>
            <a:ext cx="2524259" cy="21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5656-A75D-1FDC-3F86-F5F776C6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46277"/>
            <a:ext cx="3817787" cy="55533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IN" dirty="0"/>
              <a:t>How the original data looked…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E7E507C-F456-9D24-CEF5-F8DA7139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55" y="4900905"/>
            <a:ext cx="8616718" cy="17935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IN" sz="1600" b="1" dirty="0"/>
              <a:t>Shape  : </a:t>
            </a:r>
            <a:r>
              <a:rPr lang="en-IN" sz="1600" dirty="0"/>
              <a:t>9994 rows 26 columns</a:t>
            </a:r>
          </a:p>
          <a:p>
            <a:pPr algn="just"/>
            <a:r>
              <a:rPr lang="en-IN" sz="1600" b="1" dirty="0"/>
              <a:t>Data types</a:t>
            </a:r>
            <a:r>
              <a:rPr lang="en-IN" sz="1600" dirty="0"/>
              <a:t>:  object / string  - 23 columns </a:t>
            </a:r>
          </a:p>
          <a:p>
            <a:pPr marL="0" indent="0" algn="just">
              <a:buNone/>
            </a:pPr>
            <a:r>
              <a:rPr lang="en-IN" sz="1600" dirty="0"/>
              <a:t>                                 integer                - 3 columns</a:t>
            </a:r>
          </a:p>
          <a:p>
            <a:pPr algn="just"/>
            <a:r>
              <a:rPr lang="en-IN" sz="1600" dirty="0"/>
              <a:t>Relatively </a:t>
            </a:r>
            <a:r>
              <a:rPr lang="en-IN" sz="1600" b="1" dirty="0"/>
              <a:t>clean data</a:t>
            </a:r>
            <a:r>
              <a:rPr lang="en-IN" sz="1600" dirty="0"/>
              <a:t> with very few blanks </a:t>
            </a:r>
          </a:p>
          <a:p>
            <a:pPr algn="just"/>
            <a:r>
              <a:rPr lang="en-IN" sz="1600" dirty="0"/>
              <a:t>The most </a:t>
            </a:r>
            <a:r>
              <a:rPr lang="en-IN" sz="1600" b="1" dirty="0"/>
              <a:t>challenging part  </a:t>
            </a:r>
            <a:r>
              <a:rPr lang="en-IN" sz="1600" dirty="0"/>
              <a:t>is the </a:t>
            </a:r>
            <a:r>
              <a:rPr lang="en-IN" sz="1600" dirty="0" err="1"/>
              <a:t>product_name</a:t>
            </a:r>
            <a:r>
              <a:rPr lang="en-IN" sz="1600" dirty="0"/>
              <a:t> with &gt;1000 possible options</a:t>
            </a:r>
          </a:p>
          <a:p>
            <a:pPr marL="0" indent="0" algn="just">
              <a:buNone/>
            </a:pPr>
            <a:endParaRPr lang="en-IN" sz="1600" dirty="0"/>
          </a:p>
          <a:p>
            <a:pPr algn="just"/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ED53D-61DB-3362-5E7F-EADAF2B33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72"/>
          <a:stretch/>
        </p:blipFill>
        <p:spPr>
          <a:xfrm>
            <a:off x="318202" y="1245108"/>
            <a:ext cx="7657769" cy="35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5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0D56-7832-CB4D-1209-FF7093E7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750"/>
            <a:ext cx="3525512" cy="555330"/>
          </a:xfrm>
          <a:solidFill>
            <a:schemeClr val="bg2"/>
          </a:solidFill>
        </p:spPr>
        <p:txBody>
          <a:bodyPr/>
          <a:lstStyle/>
          <a:p>
            <a:r>
              <a:rPr lang="en-IN" dirty="0"/>
              <a:t>Data wrangling steps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A4B9C3E-96B4-8716-1609-303D1741A4EA}"/>
              </a:ext>
            </a:extLst>
          </p:cNvPr>
          <p:cNvSpPr txBox="1">
            <a:spLocks/>
          </p:cNvSpPr>
          <p:nvPr/>
        </p:nvSpPr>
        <p:spPr>
          <a:xfrm>
            <a:off x="261366" y="1560356"/>
            <a:ext cx="87691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600" b="1" dirty="0"/>
              <a:t>Structuring data :    </a:t>
            </a:r>
            <a:r>
              <a:rPr lang="en-IN" sz="1600" dirty="0"/>
              <a:t>column rename</a:t>
            </a:r>
          </a:p>
          <a:p>
            <a:pPr marL="0" indent="0" algn="just">
              <a:buNone/>
            </a:pPr>
            <a:r>
              <a:rPr lang="en-IN" sz="1600" dirty="0"/>
              <a:t>                                                column rearrangement</a:t>
            </a:r>
          </a:p>
          <a:p>
            <a:pPr marL="0" indent="0" algn="just">
              <a:buNone/>
            </a:pPr>
            <a:r>
              <a:rPr lang="en-IN" sz="1600" dirty="0"/>
              <a:t>		changing </a:t>
            </a:r>
            <a:r>
              <a:rPr lang="en-IN" sz="1600" dirty="0" err="1"/>
              <a:t>order_date</a:t>
            </a:r>
            <a:r>
              <a:rPr lang="en-IN" sz="1600" dirty="0"/>
              <a:t> and </a:t>
            </a:r>
            <a:r>
              <a:rPr lang="en-IN" sz="1600" dirty="0" err="1"/>
              <a:t>shipment_date</a:t>
            </a:r>
            <a:r>
              <a:rPr lang="en-IN" sz="1600" dirty="0"/>
              <a:t> using Datetime</a:t>
            </a:r>
          </a:p>
          <a:p>
            <a:pPr marL="0" indent="0" algn="just">
              <a:buNone/>
            </a:pPr>
            <a:r>
              <a:rPr lang="en-IN" sz="1600" dirty="0"/>
              <a:t>		</a:t>
            </a:r>
          </a:p>
          <a:p>
            <a:pPr algn="just"/>
            <a:r>
              <a:rPr lang="en-IN" sz="1600" b="1" dirty="0"/>
              <a:t>Cleaning data </a:t>
            </a:r>
            <a:r>
              <a:rPr lang="en-IN" sz="1600" dirty="0"/>
              <a:t>:          remove </a:t>
            </a:r>
            <a:r>
              <a:rPr lang="en-IN" sz="1600" dirty="0" err="1"/>
              <a:t>NaN</a:t>
            </a:r>
            <a:r>
              <a:rPr lang="en-IN" sz="1600" dirty="0"/>
              <a:t>/ missing data </a:t>
            </a:r>
          </a:p>
          <a:p>
            <a:pPr marL="0" indent="0" algn="just">
              <a:buNone/>
            </a:pPr>
            <a:r>
              <a:rPr lang="en-IN" sz="1600" dirty="0"/>
              <a:t>                                                 removing unwanted columns</a:t>
            </a:r>
          </a:p>
          <a:p>
            <a:pPr marL="0" indent="0" algn="just">
              <a:buNone/>
            </a:pPr>
            <a:r>
              <a:rPr lang="en-IN" sz="1600" dirty="0"/>
              <a:t>                                                  export cleaned data file to csv</a:t>
            </a:r>
          </a:p>
          <a:p>
            <a:pPr marL="0" indent="0" algn="just">
              <a:buNone/>
            </a:pPr>
            <a:endParaRPr lang="en-IN" sz="1600" dirty="0"/>
          </a:p>
          <a:p>
            <a:pPr algn="just"/>
            <a:r>
              <a:rPr lang="en-IN" sz="1600" b="1" dirty="0"/>
              <a:t>Data verification </a:t>
            </a:r>
            <a:r>
              <a:rPr lang="en-IN" sz="1600" dirty="0"/>
              <a:t>:     confirmed and verified data using google sheets </a:t>
            </a:r>
          </a:p>
          <a:p>
            <a:pPr marL="0" indent="0" algn="just">
              <a:buNone/>
            </a:pPr>
            <a:r>
              <a:rPr lang="en-IN" sz="1600" dirty="0"/>
              <a:t>                                         </a:t>
            </a:r>
            <a:endParaRPr lang="en-IN" sz="2000" dirty="0"/>
          </a:p>
          <a:p>
            <a:pPr algn="just"/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606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A418-6703-4569-152A-9A9259FB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8686"/>
            <a:ext cx="5239446" cy="555330"/>
          </a:xfrm>
          <a:solidFill>
            <a:schemeClr val="bg2"/>
          </a:solidFill>
        </p:spPr>
        <p:txBody>
          <a:bodyPr/>
          <a:lstStyle/>
          <a:p>
            <a:r>
              <a:rPr lang="en-IN" dirty="0"/>
              <a:t>Findings:  Annual Performance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B8D3A-1A46-CCDA-7113-0370E5EC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863" y="1305454"/>
            <a:ext cx="3666727" cy="5222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CCA779-33EB-8857-F0F3-815A362E3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10" y="1305453"/>
            <a:ext cx="5075035" cy="3306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0591CF3A-51BD-F171-053C-57AE445E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10" y="4734044"/>
            <a:ext cx="5075035" cy="1793571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1600" b="1" dirty="0"/>
              <a:t>Over the 4-years</a:t>
            </a:r>
            <a:r>
              <a:rPr lang="en-IN" sz="1600" dirty="0"/>
              <a:t>, there is a stead rise in profit and Net Sales </a:t>
            </a:r>
          </a:p>
          <a:p>
            <a:pPr algn="just"/>
            <a:r>
              <a:rPr lang="en-IN" sz="1600" dirty="0"/>
              <a:t>Net Sales shows sudden rise post 2012 but the </a:t>
            </a:r>
            <a:r>
              <a:rPr lang="en-IN" sz="1600" u="sng" dirty="0"/>
              <a:t>rise does not seem to correspond </a:t>
            </a:r>
            <a:r>
              <a:rPr lang="en-IN" sz="1600" dirty="0"/>
              <a:t>with profits</a:t>
            </a:r>
          </a:p>
          <a:p>
            <a:pPr algn="just"/>
            <a:r>
              <a:rPr lang="en-IN" sz="1600" b="1" dirty="0"/>
              <a:t>Quarterly variations </a:t>
            </a:r>
            <a:r>
              <a:rPr lang="en-IN" sz="1600" dirty="0"/>
              <a:t>in Net Sales, Discount and Number of orders place is similar</a:t>
            </a:r>
          </a:p>
          <a:p>
            <a:pPr algn="just"/>
            <a:r>
              <a:rPr lang="en-IN" sz="1600" dirty="0"/>
              <a:t>Q4 – shows highest rise in all 3 categories which is mainly due to festival and/or holiday season. Such </a:t>
            </a:r>
            <a:r>
              <a:rPr lang="en-IN" sz="1600" u="sng" dirty="0"/>
              <a:t>seasonality demands for more staff</a:t>
            </a:r>
            <a:r>
              <a:rPr lang="en-IN" sz="1600" dirty="0"/>
              <a:t> for handling orders and shipment process.</a:t>
            </a:r>
          </a:p>
          <a:p>
            <a:pPr marL="0" indent="0" algn="just">
              <a:buNone/>
            </a:pPr>
            <a:endParaRPr lang="en-IN" sz="1600" dirty="0"/>
          </a:p>
          <a:p>
            <a:pPr algn="just"/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927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A418-6703-4569-152A-9A9259FB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011"/>
            <a:ext cx="3525512" cy="555330"/>
          </a:xfrm>
          <a:solidFill>
            <a:schemeClr val="bg2"/>
          </a:solidFill>
        </p:spPr>
        <p:txBody>
          <a:bodyPr/>
          <a:lstStyle/>
          <a:p>
            <a:r>
              <a:rPr lang="en-IN" dirty="0"/>
              <a:t>Product Performance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FC1D1-F7D4-E8AF-4C83-1F334650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7" y="1350230"/>
            <a:ext cx="4905723" cy="5144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BEF83F-09AA-37D7-8974-1A862420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865" y="1808425"/>
            <a:ext cx="3624228" cy="422762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endParaRPr lang="en-IN" sz="1600" b="1" dirty="0"/>
          </a:p>
          <a:p>
            <a:pPr algn="just"/>
            <a:r>
              <a:rPr lang="en-GB" sz="1600" b="1" dirty="0"/>
              <a:t>Technology category </a:t>
            </a:r>
            <a:r>
              <a:rPr lang="en-GB" sz="1600" dirty="0"/>
              <a:t>is the most successful segment, making it strategically important </a:t>
            </a:r>
          </a:p>
          <a:p>
            <a:pPr marL="0" indent="0" algn="just">
              <a:buNone/>
            </a:pPr>
            <a:r>
              <a:rPr lang="en-GB" sz="1600" dirty="0"/>
              <a:t>        - highest sales growth and efficacy</a:t>
            </a:r>
          </a:p>
          <a:p>
            <a:pPr marL="360363" indent="-360363" algn="just">
              <a:buNone/>
            </a:pPr>
            <a:r>
              <a:rPr lang="en-GB" sz="1600" b="1" dirty="0"/>
              <a:t>        - </a:t>
            </a:r>
            <a:r>
              <a:rPr lang="en-GB" sz="1600" dirty="0"/>
              <a:t>steady demand, implying focus on more advertisement</a:t>
            </a:r>
          </a:p>
          <a:p>
            <a:pPr algn="just"/>
            <a:r>
              <a:rPr lang="en-IN" sz="1600" b="1" dirty="0"/>
              <a:t>Office supplies </a:t>
            </a:r>
            <a:r>
              <a:rPr lang="en-IN" sz="1600" dirty="0"/>
              <a:t>seems to do fairly well in terms of sales but profit is limited</a:t>
            </a:r>
          </a:p>
          <a:p>
            <a:pPr marL="541338" indent="-541338" algn="just">
              <a:buNone/>
            </a:pPr>
            <a:r>
              <a:rPr lang="en-IN" sz="1600" dirty="0"/>
              <a:t>          - bulk purchases should be targeted more allowing  shipment cost to be reduced</a:t>
            </a:r>
          </a:p>
          <a:p>
            <a:pPr algn="just"/>
            <a:r>
              <a:rPr lang="en-IN" sz="1600" b="1" dirty="0"/>
              <a:t>Furniture</a:t>
            </a:r>
            <a:r>
              <a:rPr lang="en-IN" sz="1600" dirty="0"/>
              <a:t> showed lowest profit and business strategy needs to re-evaluated </a:t>
            </a:r>
          </a:p>
          <a:p>
            <a:pPr algn="just"/>
            <a:endParaRPr lang="en-IN" sz="1600" dirty="0"/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574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A418-6703-4569-152A-9A9259FB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631"/>
            <a:ext cx="3525512" cy="555330"/>
          </a:xfrm>
          <a:solidFill>
            <a:schemeClr val="bg2"/>
          </a:solidFill>
        </p:spPr>
        <p:txBody>
          <a:bodyPr/>
          <a:lstStyle/>
          <a:p>
            <a:r>
              <a:rPr lang="en-IN" dirty="0"/>
              <a:t>Customer Segmentation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079EF-8ABD-24AA-1307-AA69D962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279" y="1403573"/>
            <a:ext cx="4204906" cy="2160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33AD4C-2C99-F87C-5D30-BD0BF0D6E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" y="1403573"/>
            <a:ext cx="4665441" cy="4963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2832C3C9-62EB-FF80-A7A0-74CAF75D0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279" y="3657598"/>
            <a:ext cx="4204906" cy="27098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GB" sz="1600" dirty="0"/>
              <a:t>Focus</a:t>
            </a:r>
            <a:r>
              <a:rPr lang="en-GB" sz="1600" b="1" dirty="0"/>
              <a:t> </a:t>
            </a:r>
            <a:r>
              <a:rPr lang="en-GB" sz="1600" dirty="0"/>
              <a:t>is on type of customers, their preferences, recency and loyalty</a:t>
            </a:r>
          </a:p>
          <a:p>
            <a:pPr algn="just"/>
            <a:r>
              <a:rPr lang="en-GB" sz="1600" dirty="0"/>
              <a:t>In 4 years, there is rise in orders and customers but fall in average order value, indicating supply chain efficiency is critical  for success</a:t>
            </a:r>
          </a:p>
          <a:p>
            <a:pPr algn="just"/>
            <a:r>
              <a:rPr lang="en-GB" sz="1600" dirty="0"/>
              <a:t>Fall in rate of new customers indicate:</a:t>
            </a:r>
          </a:p>
          <a:p>
            <a:pPr marL="0" indent="0" algn="just">
              <a:buNone/>
            </a:pPr>
            <a:r>
              <a:rPr lang="en-GB" sz="1600" dirty="0"/>
              <a:t>          - re-evaluation of market trends</a:t>
            </a:r>
          </a:p>
          <a:p>
            <a:pPr marL="0" indent="0" algn="just">
              <a:buNone/>
            </a:pPr>
            <a:r>
              <a:rPr lang="en-GB" sz="1600" dirty="0"/>
              <a:t>          - update existing product lists </a:t>
            </a:r>
          </a:p>
          <a:p>
            <a:pPr marL="0" indent="0" algn="just">
              <a:buNone/>
            </a:pPr>
            <a:r>
              <a:rPr lang="en-GB" sz="1600" dirty="0"/>
              <a:t>          - revise marketing strategies</a:t>
            </a:r>
          </a:p>
          <a:p>
            <a:pPr algn="just"/>
            <a:endParaRPr lang="en-GB" sz="1600" dirty="0"/>
          </a:p>
          <a:p>
            <a:pPr algn="just"/>
            <a:endParaRPr lang="en-GB" sz="16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282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206BF1-AA89-602E-E087-B92E66F42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607680"/>
            <a:ext cx="4458534" cy="3277541"/>
          </a:xfr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75A0098-E616-6D72-F995-5B44551504A0}"/>
              </a:ext>
            </a:extLst>
          </p:cNvPr>
          <p:cNvSpPr txBox="1">
            <a:spLocks/>
          </p:cNvSpPr>
          <p:nvPr/>
        </p:nvSpPr>
        <p:spPr>
          <a:xfrm>
            <a:off x="0" y="557631"/>
            <a:ext cx="4391790" cy="55533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ptos Narrow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IN" dirty="0"/>
              <a:t>Sales &amp; profits variations across customers and products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D89C74-06DE-8BCD-9ABC-5D93DF5E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2" y="1599718"/>
            <a:ext cx="4284998" cy="3285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74260D6-23C5-6D57-58D7-173A9240FD69}"/>
              </a:ext>
            </a:extLst>
          </p:cNvPr>
          <p:cNvSpPr txBox="1">
            <a:spLocks/>
          </p:cNvSpPr>
          <p:nvPr/>
        </p:nvSpPr>
        <p:spPr>
          <a:xfrm>
            <a:off x="186882" y="4999163"/>
            <a:ext cx="8843652" cy="180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/>
              <a:t>Majority customers contribute &lt;5000$ Net sales and &lt; 1500 $ profit </a:t>
            </a:r>
          </a:p>
          <a:p>
            <a:pPr algn="just"/>
            <a:r>
              <a:rPr lang="en-GB" sz="1600" dirty="0"/>
              <a:t>In terms of profit</a:t>
            </a:r>
            <a:r>
              <a:rPr lang="en-GB" sz="1600" b="1" dirty="0"/>
              <a:t>: </a:t>
            </a:r>
            <a:r>
              <a:rPr lang="en-GB" sz="1600" dirty="0"/>
              <a:t>Furniture : </a:t>
            </a:r>
            <a:r>
              <a:rPr lang="en-GB" sz="1600" b="1" dirty="0"/>
              <a:t>under - performing</a:t>
            </a:r>
            <a:r>
              <a:rPr lang="en-GB" sz="1600" dirty="0"/>
              <a:t>: Tables*  &amp; bookcases; </a:t>
            </a:r>
            <a:r>
              <a:rPr lang="en-GB" sz="1600" b="1" dirty="0"/>
              <a:t>Major contributors </a:t>
            </a:r>
            <a:r>
              <a:rPr lang="en-GB" sz="1600" dirty="0"/>
              <a:t>: Chairs , furnishings</a:t>
            </a:r>
          </a:p>
          <a:p>
            <a:pPr marL="0" indent="0" algn="just">
              <a:buNone/>
            </a:pPr>
            <a:r>
              <a:rPr lang="en-GB" sz="1600" dirty="0"/>
              <a:t>                                            Office supplies: </a:t>
            </a:r>
            <a:r>
              <a:rPr lang="en-GB" sz="1600" b="1" dirty="0"/>
              <a:t>under - performing </a:t>
            </a:r>
            <a:r>
              <a:rPr lang="en-GB" sz="1600" dirty="0"/>
              <a:t>: supplies; </a:t>
            </a:r>
            <a:r>
              <a:rPr lang="en-GB" sz="1600" b="1" dirty="0"/>
              <a:t>Major contributors </a:t>
            </a:r>
            <a:r>
              <a:rPr lang="en-GB" sz="1600" dirty="0"/>
              <a:t>: Copiers </a:t>
            </a:r>
          </a:p>
          <a:p>
            <a:pPr marL="0" indent="0" algn="just">
              <a:buNone/>
            </a:pPr>
            <a:r>
              <a:rPr lang="en-GB" sz="1600" dirty="0"/>
              <a:t>                                            Technology : </a:t>
            </a:r>
            <a:r>
              <a:rPr lang="en-GB" sz="1600" b="1" dirty="0"/>
              <a:t>under - performing </a:t>
            </a:r>
            <a:r>
              <a:rPr lang="en-GB" sz="1600" dirty="0"/>
              <a:t>: machines*; </a:t>
            </a:r>
            <a:r>
              <a:rPr lang="en-GB" sz="1600" b="1" dirty="0"/>
              <a:t>Major contributors </a:t>
            </a:r>
            <a:r>
              <a:rPr lang="en-GB" sz="1600" dirty="0"/>
              <a:t>:  Phones, Accessories </a:t>
            </a:r>
          </a:p>
          <a:p>
            <a:pPr marL="0" indent="0" algn="just">
              <a:buNone/>
            </a:pPr>
            <a:r>
              <a:rPr lang="en-IN" sz="2000" dirty="0"/>
              <a:t>* </a:t>
            </a:r>
            <a:r>
              <a:rPr lang="en-IN" sz="1500" i="1" dirty="0"/>
              <a:t>Sales seems to be moderate and therefore cost needs to be re-evaluated</a:t>
            </a:r>
            <a:r>
              <a:rPr lang="en-IN" sz="1700" dirty="0"/>
              <a:t>             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407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8CD5F7-98B6-44B0-091D-6F32A5980C48}"/>
              </a:ext>
            </a:extLst>
          </p:cNvPr>
          <p:cNvSpPr txBox="1">
            <a:spLocks/>
          </p:cNvSpPr>
          <p:nvPr/>
        </p:nvSpPr>
        <p:spPr>
          <a:xfrm>
            <a:off x="0" y="557631"/>
            <a:ext cx="3917904" cy="55533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ptos Narrow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IN" dirty="0"/>
              <a:t>Major obstacles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362334E8-F181-87F1-3F0E-20C292F0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59" y="1267794"/>
            <a:ext cx="8756882" cy="422762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endParaRPr lang="en-IN" sz="1600" b="1" dirty="0"/>
          </a:p>
          <a:p>
            <a:pPr algn="just"/>
            <a:r>
              <a:rPr lang="en-GB" sz="1600" dirty="0"/>
              <a:t>Topic selection and finalization of data set available </a:t>
            </a:r>
          </a:p>
          <a:p>
            <a:pPr algn="just"/>
            <a:r>
              <a:rPr lang="en-IN" sz="1600" dirty="0"/>
              <a:t>Coding… </a:t>
            </a:r>
          </a:p>
          <a:p>
            <a:pPr marL="0" indent="0" algn="just">
              <a:buNone/>
            </a:pPr>
            <a:r>
              <a:rPr lang="en-IN" sz="1600" dirty="0"/>
              <a:t>               -  defining functions,</a:t>
            </a:r>
          </a:p>
          <a:p>
            <a:pPr marL="0" indent="0" algn="just">
              <a:buNone/>
            </a:pPr>
            <a:r>
              <a:rPr lang="en-IN" sz="1600" dirty="0"/>
              <a:t>               -  use map or apply  , </a:t>
            </a:r>
          </a:p>
          <a:p>
            <a:pPr marL="0" indent="0" algn="just">
              <a:buNone/>
            </a:pPr>
            <a:r>
              <a:rPr lang="en-IN" sz="1600" dirty="0"/>
              <a:t>                - merge or </a:t>
            </a:r>
            <a:r>
              <a:rPr lang="en-IN" sz="1600" dirty="0" err="1"/>
              <a:t>concat</a:t>
            </a:r>
            <a:r>
              <a:rPr lang="en-IN" sz="1600" dirty="0"/>
              <a:t> or pivot …. </a:t>
            </a:r>
          </a:p>
          <a:p>
            <a:pPr marL="0" indent="0" algn="just">
              <a:buNone/>
            </a:pPr>
            <a:r>
              <a:rPr lang="en-IN" sz="1600" dirty="0"/>
              <a:t>                - should I  reindex particular column or not  </a:t>
            </a:r>
          </a:p>
          <a:p>
            <a:pPr marL="0" indent="0" algn="just">
              <a:buNone/>
            </a:pPr>
            <a:r>
              <a:rPr lang="en-IN" sz="1600" dirty="0"/>
              <a:t>               -  using visualization tools </a:t>
            </a:r>
          </a:p>
          <a:p>
            <a:pPr algn="just"/>
            <a:r>
              <a:rPr lang="en-IN" sz="1600" dirty="0"/>
              <a:t>Following up with online help available   </a:t>
            </a:r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endParaRPr lang="en-IN" sz="1600" dirty="0"/>
          </a:p>
          <a:p>
            <a:pPr algn="just"/>
            <a:endParaRPr lang="en-IN" sz="1600" dirty="0"/>
          </a:p>
          <a:p>
            <a:pPr marL="0" indent="0" algn="just">
              <a:buNone/>
            </a:pPr>
            <a:endParaRPr lang="en-IN" sz="1600" dirty="0"/>
          </a:p>
          <a:p>
            <a:pPr marL="0" indent="0" algn="just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070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1714</TotalTime>
  <Words>562</Words>
  <Application>Microsoft Office PowerPoint</Application>
  <PresentationFormat>On-screen Show (4:3)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Narrow</vt:lpstr>
      <vt:lpstr>Arial</vt:lpstr>
      <vt:lpstr>Bahnschrift SemiBold Condensed</vt:lpstr>
      <vt:lpstr>Calibri</vt:lpstr>
      <vt:lpstr>Calibri Light</vt:lpstr>
      <vt:lpstr>Office Theme</vt:lpstr>
      <vt:lpstr>Unveiling sales insights for TechieWorld Superstore’s strategic decisions</vt:lpstr>
      <vt:lpstr>Project Outline </vt:lpstr>
      <vt:lpstr>How the original data looked…</vt:lpstr>
      <vt:lpstr>Data wrangling steps</vt:lpstr>
      <vt:lpstr>Findings:  Annual Performance </vt:lpstr>
      <vt:lpstr>Product Performance </vt:lpstr>
      <vt:lpstr>Customer Segmentation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of Superstore</dc:title>
  <dc:creator>rajashree hajare</dc:creator>
  <cp:lastModifiedBy>rajashree hajare</cp:lastModifiedBy>
  <cp:revision>11</cp:revision>
  <dcterms:created xsi:type="dcterms:W3CDTF">2024-05-22T05:02:48Z</dcterms:created>
  <dcterms:modified xsi:type="dcterms:W3CDTF">2024-05-23T09:41:07Z</dcterms:modified>
</cp:coreProperties>
</file>