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802" autoAdjust="0"/>
    <p:restoredTop sz="91817" autoAdjust="0"/>
  </p:normalViewPr>
  <p:slideViewPr>
    <p:cSldViewPr snapToGrid="0">
      <p:cViewPr>
        <p:scale>
          <a:sx n="100" d="100"/>
          <a:sy n="100" d="100"/>
        </p:scale>
        <p:origin x="30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4424-FD32-DD80-3025-786B1498E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FB5A0-9095-7B6D-460D-8458367A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7F05-9A9F-719D-6417-74EC9F18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1D6D-431C-44F0-81F3-9D8F82C4319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2D3F-09B0-BD70-2ABD-4F703777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E4A3C-28A7-006D-2B58-A57D200A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F4F-7986-4B4C-8E44-A1F05EC11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5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41EE-039F-5059-F33F-FD04CD1B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C2AEA-BC37-D53F-0F02-A7A28D37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8756-3593-1D60-6849-DE28F9FF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1D6D-431C-44F0-81F3-9D8F82C4319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86EC-7C61-9F7A-B243-62790CE3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17D0-1729-CEB0-1B5B-3CF5CF5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F4F-7986-4B4C-8E44-A1F05EC11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08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413F5-53FE-F045-FB5F-BAD9CAB2D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C67E-E4CA-C587-D831-A74C65498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32A8-36F8-C2F7-D63B-F43D25C6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1D6D-431C-44F0-81F3-9D8F82C4319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1B1B-23E6-9DD0-3BDD-ABE7DC27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9374-186A-E985-5131-BAEBBB9D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F4F-7986-4B4C-8E44-A1F05EC11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04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ED1D-4A07-9BC4-2103-C5D78FB5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DC01-27BB-DAC2-7260-7D80B6CA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6687-8C4E-5D50-BD98-37FB66E7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1D6D-431C-44F0-81F3-9D8F82C4319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AEF9-0D18-AC73-F839-308FC02B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9451-8877-8C4A-0E2F-6B7EC83D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F4F-7986-4B4C-8E44-A1F05EC11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1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072B-32DB-DCE9-818E-FC7C0D1D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9D09-6E03-BFE3-CF24-C4EE07DE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7381-33E9-C113-56A6-8B819D17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1D6D-431C-44F0-81F3-9D8F82C4319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9E618-2538-963C-058F-01408D2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619B-D861-761E-DD37-A2BAAF1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F4F-7986-4B4C-8E44-A1F05EC11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7936-01C8-2A1A-AD30-76CBCDCF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B19F-1E93-4F9F-B395-C30B47D08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7188E-6C03-1E05-E97A-0D00DB63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1A472-C796-8FF6-DF18-16506C78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1D6D-431C-44F0-81F3-9D8F82C4319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91936-DC21-87DF-E034-ACB0D778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DE591-4CEF-1988-B506-17346AC7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F4F-7986-4B4C-8E44-A1F05EC11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5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20B2-D43F-43EC-3C47-B16E89B6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517BA-F026-2A5C-9662-0C6C8BD7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6A3CC-3489-E0CC-B548-8B4A73B0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697B6-A321-BDD1-1875-37F082D36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EC6C6-C6C1-DECD-A84E-DEA081370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F9FC0-F0F5-54EF-C97D-19E8719F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1D6D-431C-44F0-81F3-9D8F82C4319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44AB9-D3AC-DEF4-69D8-234A0BC1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ED635-07AC-221C-510A-F4DAB358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F4F-7986-4B4C-8E44-A1F05EC11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1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C4A0-5863-2588-1240-E059EB5A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3E1F-810D-53FB-0838-0C343CFF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1D6D-431C-44F0-81F3-9D8F82C4319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74DE2-C2BA-0ED8-337B-EFC4C457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DA88A-77CA-C369-E991-0C1D9BCA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F4F-7986-4B4C-8E44-A1F05EC11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34D4E-2A47-87C2-39E0-CA51E1D9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1D6D-431C-44F0-81F3-9D8F82C4319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28521-6A70-47A3-0F95-BF4B0046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717C-1937-C261-B92B-948B3E5C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F4F-7986-4B4C-8E44-A1F05EC11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40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D6DD-97E7-8222-6E8D-639F3909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BFF9-2194-6228-CBFA-A31351BC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01CC1-2026-DFC1-EBA4-C9A812429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FDF48-7EDE-006C-92AC-E68EDC0D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1D6D-431C-44F0-81F3-9D8F82C4319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F966D-21B8-66DC-C7B3-0814ACC4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37E8D-4300-3E18-B64F-6D5FFB96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F4F-7986-4B4C-8E44-A1F05EC11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62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5F4D-89F0-50A0-DA4C-40990186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68363-8665-5B91-C69F-47BD0C524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8002C-1D50-21F4-C3FE-B6C69E7FB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FF1BD-3F69-2FA5-8790-FB0B4BE5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1D6D-431C-44F0-81F3-9D8F82C4319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E48EC-557E-960C-CEE4-6F2823D2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614F-D8F3-74FE-1B10-B8A4DFA2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9F4F-7986-4B4C-8E44-A1F05EC11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9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F8E26-61F8-3006-1680-5349D134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E673F-88CE-93DF-D7A0-13F441FA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DA64-923B-E9BB-53C5-D5927F45D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E1D6D-431C-44F0-81F3-9D8F82C43198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FC290-FABF-E90C-43A3-3D61A753D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683E-D822-AEDF-2409-82A17F9EB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9F4F-7986-4B4C-8E44-A1F05EC11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4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3060EE-D043-CBAC-3C4A-C6523ED52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64584"/>
              </p:ext>
            </p:extLst>
          </p:nvPr>
        </p:nvGraphicFramePr>
        <p:xfrm>
          <a:off x="5311" y="88374"/>
          <a:ext cx="2607260" cy="157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70">
                  <a:extLst>
                    <a:ext uri="{9D8B030D-6E8A-4147-A177-3AD203B41FA5}">
                      <a16:colId xmlns:a16="http://schemas.microsoft.com/office/drawing/2014/main" val="234108520"/>
                    </a:ext>
                  </a:extLst>
                </a:gridCol>
                <a:gridCol w="1103090">
                  <a:extLst>
                    <a:ext uri="{9D8B030D-6E8A-4147-A177-3AD203B41FA5}">
                      <a16:colId xmlns:a16="http://schemas.microsoft.com/office/drawing/2014/main" val="4276967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Cars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6673"/>
                  </a:ext>
                </a:extLst>
              </a:tr>
              <a:tr h="265956">
                <a:tc>
                  <a:txBody>
                    <a:bodyPr/>
                    <a:lstStyle/>
                    <a:p>
                      <a:r>
                        <a:rPr lang="en-GB" sz="1100" b="1" dirty="0" err="1">
                          <a:solidFill>
                            <a:srgbClr val="FF0000"/>
                          </a:solidFill>
                          <a:latin typeface="+mj-lt"/>
                        </a:rPr>
                        <a:t>car_id</a:t>
                      </a:r>
                      <a:r>
                        <a:rPr lang="en-GB" sz="1100" b="1" dirty="0">
                          <a:solidFill>
                            <a:srgbClr val="FF0000"/>
                          </a:solidFill>
                          <a:latin typeface="+mj-lt"/>
                        </a:rPr>
                        <a:t> (PK)</a:t>
                      </a:r>
                      <a:endParaRPr lang="en-IN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dirty="0">
                          <a:solidFill>
                            <a:srgbClr val="FF0000"/>
                          </a:solidFill>
                          <a:latin typeface="+mj-lt"/>
                        </a:rPr>
                        <a:t>VARCHAR(10)</a:t>
                      </a:r>
                      <a:endParaRPr lang="en-IN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55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veh_id_no</a:t>
                      </a: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(VIN)</a:t>
                      </a:r>
                      <a:endParaRPr lang="en-IN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j-lt"/>
                        </a:rPr>
                        <a:t>VARCHAR(20)</a:t>
                      </a:r>
                      <a:endParaRPr lang="en-IN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81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manufacturer_model</a:t>
                      </a:r>
                      <a:endParaRPr lang="en-IN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j-lt"/>
                        </a:rPr>
                        <a:t>VARCHAR(10)</a:t>
                      </a:r>
                      <a:endParaRPr lang="en-IN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0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</a:t>
                      </a: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ear_</a:t>
                      </a:r>
                      <a:endParaRPr lang="en-IN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  <a:latin typeface="+mj-lt"/>
                        </a:rPr>
                        <a:t>INT(5)</a:t>
                      </a:r>
                      <a:endParaRPr lang="en-IN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9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j-lt"/>
                        </a:rPr>
                        <a:t>colour</a:t>
                      </a:r>
                      <a:endParaRPr lang="en-IN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+mj-lt"/>
                        </a:rPr>
                        <a:t>CHAR(10)</a:t>
                      </a:r>
                      <a:endParaRPr lang="en-IN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928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E2B0DD-2199-A51F-A6FB-FF38620D2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65119"/>
              </p:ext>
            </p:extLst>
          </p:nvPr>
        </p:nvGraphicFramePr>
        <p:xfrm>
          <a:off x="8604542" y="88374"/>
          <a:ext cx="292797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93">
                  <a:extLst>
                    <a:ext uri="{9D8B030D-6E8A-4147-A177-3AD203B41FA5}">
                      <a16:colId xmlns:a16="http://schemas.microsoft.com/office/drawing/2014/main" val="234108520"/>
                    </a:ext>
                  </a:extLst>
                </a:gridCol>
                <a:gridCol w="1344385">
                  <a:extLst>
                    <a:ext uri="{9D8B030D-6E8A-4147-A177-3AD203B41FA5}">
                      <a16:colId xmlns:a16="http://schemas.microsoft.com/office/drawing/2014/main" val="4276967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Customers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b="1" i="0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customer_name</a:t>
                      </a:r>
                      <a:r>
                        <a:rPr lang="en-GB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en-IN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VARCHAR(40)</a:t>
                      </a:r>
                      <a:endParaRPr lang="en-IN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endParaRPr lang="en-IN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0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VARCHAR(10)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 err="1"/>
                        <a:t>phone_num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INT(10)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9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email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VARCHAR(20)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9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address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VARCHAR(30)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82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city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VARCHAR(15)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7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state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CHAR(2)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85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CHAR(3)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26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dirty="0" err="1"/>
                        <a:t>Postal_code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VARCHAR(6)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45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03F5F5-60E0-E327-A016-CBE90BD5B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21539"/>
              </p:ext>
            </p:extLst>
          </p:nvPr>
        </p:nvGraphicFramePr>
        <p:xfrm>
          <a:off x="8604542" y="3323205"/>
          <a:ext cx="2927978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62">
                  <a:extLst>
                    <a:ext uri="{9D8B030D-6E8A-4147-A177-3AD203B41FA5}">
                      <a16:colId xmlns:a16="http://schemas.microsoft.com/office/drawing/2014/main" val="234108520"/>
                    </a:ext>
                  </a:extLst>
                </a:gridCol>
                <a:gridCol w="1346716">
                  <a:extLst>
                    <a:ext uri="{9D8B030D-6E8A-4147-A177-3AD203B41FA5}">
                      <a16:colId xmlns:a16="http://schemas.microsoft.com/office/drawing/2014/main" val="42769677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dirty="0"/>
                        <a:t>Salesperson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66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GB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staff_id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VARCHAR(15)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8117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GB" sz="1200" b="1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staff_name</a:t>
                      </a:r>
                      <a:endParaRPr lang="en-IN" sz="12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VARCHAR(20)</a:t>
                      </a:r>
                      <a:endParaRPr lang="en-IN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031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GB" sz="1200" dirty="0" err="1"/>
                        <a:t>company_store_place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CHAR(20)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928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5C2164-5949-466F-1C73-5AFFAA114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50669"/>
              </p:ext>
            </p:extLst>
          </p:nvPr>
        </p:nvGraphicFramePr>
        <p:xfrm>
          <a:off x="3738627" y="219003"/>
          <a:ext cx="2689387" cy="2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2">
                  <a:extLst>
                    <a:ext uri="{9D8B030D-6E8A-4147-A177-3AD203B41FA5}">
                      <a16:colId xmlns:a16="http://schemas.microsoft.com/office/drawing/2014/main" val="234108520"/>
                    </a:ext>
                  </a:extLst>
                </a:gridCol>
                <a:gridCol w="1160565">
                  <a:extLst>
                    <a:ext uri="{9D8B030D-6E8A-4147-A177-3AD203B41FA5}">
                      <a16:colId xmlns:a16="http://schemas.microsoft.com/office/drawing/2014/main" val="42769677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dirty="0"/>
                        <a:t>Invoices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66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GB" sz="1200" dirty="0" err="1"/>
                        <a:t>invoice_id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VARCHAR(20)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593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GB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invoice_number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VARCHAR(20)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8117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GB" sz="1200" b="1" i="0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customer_name</a:t>
                      </a:r>
                      <a:endParaRPr lang="en-GB" sz="1200" b="1" i="0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(Foreign key)</a:t>
                      </a:r>
                      <a:endParaRPr lang="en-IN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VARCHAR(40)</a:t>
                      </a:r>
                      <a:endParaRPr lang="en-IN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031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GB" sz="1200" b="1" dirty="0" err="1">
                          <a:solidFill>
                            <a:srgbClr val="FF0000"/>
                          </a:solidFill>
                        </a:rPr>
                        <a:t>Car_id</a:t>
                      </a: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IN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en-IN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332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date_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928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staff_name</a:t>
                      </a:r>
                      <a:endParaRPr lang="en-IN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VARCHAR(20)</a:t>
                      </a:r>
                      <a:endParaRPr lang="en-IN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666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12495"/>
                  </a:ext>
                </a:extLst>
              </a:tr>
            </a:tbl>
          </a:graphicData>
        </a:graphic>
      </p:graphicFrame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2E913E-318A-D2D4-3C5E-09A04119CB65}"/>
              </a:ext>
            </a:extLst>
          </p:cNvPr>
          <p:cNvCxnSpPr>
            <a:cxnSpLocks/>
          </p:cNvCxnSpPr>
          <p:nvPr/>
        </p:nvCxnSpPr>
        <p:spPr>
          <a:xfrm>
            <a:off x="2612570" y="549729"/>
            <a:ext cx="1126057" cy="111524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EE9BAE1-6A98-90B5-81DA-F377F5719C7D}"/>
              </a:ext>
            </a:extLst>
          </p:cNvPr>
          <p:cNvCxnSpPr>
            <a:cxnSpLocks/>
          </p:cNvCxnSpPr>
          <p:nvPr/>
        </p:nvCxnSpPr>
        <p:spPr>
          <a:xfrm>
            <a:off x="6428013" y="2313759"/>
            <a:ext cx="2117273" cy="17683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8DB94C3-6C3D-B648-0B19-C04B54DDCAA1}"/>
              </a:ext>
            </a:extLst>
          </p:cNvPr>
          <p:cNvCxnSpPr/>
          <p:nvPr/>
        </p:nvCxnSpPr>
        <p:spPr>
          <a:xfrm flipV="1">
            <a:off x="6457641" y="598714"/>
            <a:ext cx="2146901" cy="751115"/>
          </a:xfrm>
          <a:prstGeom prst="bentConnector3">
            <a:avLst/>
          </a:prstGeom>
          <a:ln w="12700">
            <a:solidFill>
              <a:schemeClr val="accent6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0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20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166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rajashree hajare</dc:creator>
  <cp:lastModifiedBy>rajashree hajare</cp:lastModifiedBy>
  <cp:revision>4</cp:revision>
  <dcterms:created xsi:type="dcterms:W3CDTF">2024-05-27T13:10:51Z</dcterms:created>
  <dcterms:modified xsi:type="dcterms:W3CDTF">2024-05-27T14:05:23Z</dcterms:modified>
</cp:coreProperties>
</file>