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7" r:id="rId9"/>
    <p:sldId id="260" r:id="rId10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73" d="100"/>
          <a:sy n="73" d="100"/>
        </p:scale>
        <p:origin x="152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Title of your Project</a:t>
            </a:r>
            <a:endParaRPr lang="en-US" dirty="0">
              <a:solidFill>
                <a:srgbClr val="000000"/>
              </a:solidFill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Electricity Billing System </a:t>
            </a: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Group members with Student ID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Shreyas Revankar-21107065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Swapnil Rathod- 21107064 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Ankit Purohit-21107020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Meghraj Padwal- 21107025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Project Guide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Ms.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Poonam Pangarkar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Output Screenshots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 anchor="t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The project is java based application that helps maintaining the bills and the payments. 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This system is made to keep the records about the bills of the customers.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The customers can keep record of their own accounts and print a detailed statement for the same.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The system automates the conventional process of paying electricity bill by visiting the place.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31" y="2203249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Times New Roman"/>
              </a:rPr>
              <a:t>It keeps the complete information of the customers</a:t>
            </a:r>
            <a:endParaRPr lang="en-US" sz="2400"/>
          </a:p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Times New Roman"/>
              </a:rPr>
              <a:t>It keeps the information of consuming unit of energy of current month.</a:t>
            </a:r>
            <a:endParaRPr lang="en-IN" sz="2400"/>
          </a:p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Times New Roman"/>
              </a:rPr>
              <a:t>The system calculates previous month’s bill, current month’s bill, tax amount, reading details, concession automatically.</a:t>
            </a:r>
            <a:endParaRPr lang="en-IN" sz="2400"/>
          </a:p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Times New Roman"/>
              </a:rPr>
              <a:t>The system has multiple electricity board payment option.</a:t>
            </a:r>
            <a:endParaRPr lang="en-IN" sz="2400">
              <a:cs typeface="Times New Roman"/>
            </a:endParaRPr>
          </a:p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Times New Roman"/>
              </a:rPr>
              <a:t>The customer can view bill report, Payment report and Balance details through online.</a:t>
            </a:r>
            <a:endParaRPr lang="en-IN" sz="2400"/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endParaRPr lang="en-IN" altLang="en-US" sz="2400" dirty="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</a:t>
            </a: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. 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Feature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The system excludes the need of maintaining paper electricity bill as all the electricity bill records are managed electronically.</a:t>
            </a:r>
            <a:endParaRPr lang="en-US" sz="2400">
              <a:latin typeface="Times New Roman"/>
            </a:endParaRPr>
          </a:p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The system excludes manual bill calculation.</a:t>
            </a:r>
            <a:endParaRPr lang="en-IN" sz="2400">
              <a:latin typeface="Times New Roman"/>
            </a:endParaRPr>
          </a:p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Users don’t have visit the office for bill payment.</a:t>
            </a:r>
            <a:endParaRPr lang="en-IN" sz="2400">
              <a:latin typeface="Times New Roman"/>
            </a:endParaRPr>
          </a:p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There is no need of delivery boy for delivering bills to users place.</a:t>
            </a:r>
            <a:endParaRPr lang="en-IN" sz="2400">
              <a:latin typeface="Times New Roman"/>
            </a:endParaRPr>
          </a:p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Thus, it saves human efforts and resources.</a:t>
            </a:r>
            <a:endParaRPr lang="en-IN" sz="2400">
              <a:latin typeface="Times New Roman"/>
              <a:cs typeface="Arial"/>
            </a:endParaRPr>
          </a:p>
          <a:p>
            <a:pPr marL="452120" indent="-342900">
              <a:lnSpc>
                <a:spcPct val="93000"/>
              </a:lnSpc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Due to growth in the number of customers handling of data and bills is done efficiently by automation of services.</a:t>
            </a:r>
            <a:endParaRPr lang="en-IN" sz="2400">
              <a:latin typeface="Times New Roman"/>
              <a:cs typeface="Arial"/>
            </a:endParaRPr>
          </a:p>
          <a:p>
            <a:pPr marL="109220" indent="0">
              <a:lnSpc>
                <a:spcPct val="93000"/>
              </a:lnSpc>
              <a:defRPr/>
            </a:pPr>
            <a:br>
              <a:rPr lang="en-US" dirty="0"/>
            </a:br>
            <a:endParaRPr lang="en-US" sz="2400">
              <a:latin typeface="Times New Roman"/>
            </a:endParaRPr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endParaRPr lang="en-IN" sz="2400" dirty="0">
              <a:latin typeface="Times New Roman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</a:t>
            </a: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. 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Block Diagram/ Flow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A1A41F9-E7A3-8201-474C-777F8F48486D}"/>
              </a:ext>
            </a:extLst>
          </p:cNvPr>
          <p:cNvSpPr/>
          <p:nvPr/>
        </p:nvSpPr>
        <p:spPr>
          <a:xfrm>
            <a:off x="4878158" y="1746430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523B8-C3FB-E00A-A0D2-4C6B11A7F67E}"/>
              </a:ext>
            </a:extLst>
          </p:cNvPr>
          <p:cNvSpPr/>
          <p:nvPr/>
        </p:nvSpPr>
        <p:spPr>
          <a:xfrm>
            <a:off x="3656055" y="2309650"/>
            <a:ext cx="2751885" cy="52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Login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99AD-C15D-6088-8925-C8470F35E7A2}"/>
              </a:ext>
            </a:extLst>
          </p:cNvPr>
          <p:cNvSpPr/>
          <p:nvPr/>
        </p:nvSpPr>
        <p:spPr>
          <a:xfrm>
            <a:off x="1854706" y="4996521"/>
            <a:ext cx="2798554" cy="49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DAD64-5E52-AC22-14A5-41D1D88A9594}"/>
              </a:ext>
            </a:extLst>
          </p:cNvPr>
          <p:cNvSpPr/>
          <p:nvPr/>
        </p:nvSpPr>
        <p:spPr>
          <a:xfrm>
            <a:off x="1854820" y="3940690"/>
            <a:ext cx="2798554" cy="49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27B69F-CD69-D58A-2623-BF7660165D8D}"/>
              </a:ext>
            </a:extLst>
          </p:cNvPr>
          <p:cNvSpPr/>
          <p:nvPr/>
        </p:nvSpPr>
        <p:spPr>
          <a:xfrm>
            <a:off x="1854932" y="3428404"/>
            <a:ext cx="2798554" cy="49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ea typeface="+mn-lt"/>
                <a:cs typeface="+mn-lt"/>
              </a:rPr>
              <a:t>Customer ID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60C4F38-2CEF-BB78-7F09-C2BDEA411336}"/>
              </a:ext>
            </a:extLst>
          </p:cNvPr>
          <p:cNvSpPr/>
          <p:nvPr/>
        </p:nvSpPr>
        <p:spPr>
          <a:xfrm>
            <a:off x="3107850" y="4432971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0D38FE-5936-EA56-42B9-AFDF3CF6EB41}"/>
              </a:ext>
            </a:extLst>
          </p:cNvPr>
          <p:cNvSpPr/>
          <p:nvPr/>
        </p:nvSpPr>
        <p:spPr>
          <a:xfrm>
            <a:off x="3655638" y="1379741"/>
            <a:ext cx="2720772" cy="49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Start</a:t>
            </a:r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85451BA-53E2-03DC-6B5C-8EF9DA58583F}"/>
              </a:ext>
            </a:extLst>
          </p:cNvPr>
          <p:cNvSpPr/>
          <p:nvPr/>
        </p:nvSpPr>
        <p:spPr>
          <a:xfrm>
            <a:off x="4039412" y="2849149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1E01F57-8D3A-92C3-7E6D-5D5D45ABCD28}"/>
              </a:ext>
            </a:extLst>
          </p:cNvPr>
          <p:cNvSpPr/>
          <p:nvPr/>
        </p:nvSpPr>
        <p:spPr>
          <a:xfrm>
            <a:off x="5483669" y="2849403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D493065-8CBD-555A-6365-066CA6DA1B14}"/>
              </a:ext>
            </a:extLst>
          </p:cNvPr>
          <p:cNvSpPr/>
          <p:nvPr/>
        </p:nvSpPr>
        <p:spPr>
          <a:xfrm flipV="1">
            <a:off x="5980664" y="2834004"/>
            <a:ext cx="333180" cy="69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A07D7-BC33-0458-8418-E9662A8CD387}"/>
              </a:ext>
            </a:extLst>
          </p:cNvPr>
          <p:cNvSpPr/>
          <p:nvPr/>
        </p:nvSpPr>
        <p:spPr>
          <a:xfrm>
            <a:off x="5348713" y="3443883"/>
            <a:ext cx="2814110" cy="46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Clear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0C28E-B989-0D7B-BB7B-539CAF4B3C5D}"/>
              </a:ext>
            </a:extLst>
          </p:cNvPr>
          <p:cNvSpPr/>
          <p:nvPr/>
        </p:nvSpPr>
        <p:spPr>
          <a:xfrm>
            <a:off x="3174163" y="5866325"/>
            <a:ext cx="2814110" cy="46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Customer 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D137F-E310-689F-FDF2-F27D1735A529}"/>
              </a:ext>
            </a:extLst>
          </p:cNvPr>
          <p:cNvSpPr/>
          <p:nvPr/>
        </p:nvSpPr>
        <p:spPr>
          <a:xfrm>
            <a:off x="301358" y="5866452"/>
            <a:ext cx="2814110" cy="46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Customer ID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568879-CA7C-D59F-89B6-41FFECC70943}"/>
              </a:ext>
            </a:extLst>
          </p:cNvPr>
          <p:cNvSpPr/>
          <p:nvPr/>
        </p:nvSpPr>
        <p:spPr>
          <a:xfrm>
            <a:off x="3173812" y="6378994"/>
            <a:ext cx="2814110" cy="46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Units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070F-AD5F-1497-883E-970E8D02D8AB}"/>
              </a:ext>
            </a:extLst>
          </p:cNvPr>
          <p:cNvSpPr/>
          <p:nvPr/>
        </p:nvSpPr>
        <p:spPr>
          <a:xfrm>
            <a:off x="301007" y="6379121"/>
            <a:ext cx="2814110" cy="46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Month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A47038-BDE2-DD89-F99E-7DA20E87F695}"/>
              </a:ext>
            </a:extLst>
          </p:cNvPr>
          <p:cNvSpPr/>
          <p:nvPr/>
        </p:nvSpPr>
        <p:spPr>
          <a:xfrm>
            <a:off x="2311951" y="5494366"/>
            <a:ext cx="153862" cy="37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9A8F42-25A9-0C7F-9857-822F998305C4}"/>
              </a:ext>
            </a:extLst>
          </p:cNvPr>
          <p:cNvSpPr/>
          <p:nvPr/>
        </p:nvSpPr>
        <p:spPr>
          <a:xfrm>
            <a:off x="4035685" y="5494620"/>
            <a:ext cx="153862" cy="37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F4554-33FE-51DF-1AFE-FAA84ADF69A3}"/>
              </a:ext>
            </a:extLst>
          </p:cNvPr>
          <p:cNvSpPr/>
          <p:nvPr/>
        </p:nvSpPr>
        <p:spPr>
          <a:xfrm>
            <a:off x="6761429" y="6099240"/>
            <a:ext cx="2814110" cy="46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Calculation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3164F370-A512-08CE-7205-ADDD942FCE3A}"/>
              </a:ext>
            </a:extLst>
          </p:cNvPr>
          <p:cNvSpPr/>
          <p:nvPr/>
        </p:nvSpPr>
        <p:spPr>
          <a:xfrm rot="-5400000">
            <a:off x="6197822" y="5970231"/>
            <a:ext cx="333180" cy="785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A5BB84-FC4C-B8B8-95E8-142F39C97C3F}"/>
              </a:ext>
            </a:extLst>
          </p:cNvPr>
          <p:cNvSpPr/>
          <p:nvPr/>
        </p:nvSpPr>
        <p:spPr>
          <a:xfrm>
            <a:off x="6715291" y="4950065"/>
            <a:ext cx="2798554" cy="4977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cs typeface="Arial"/>
              </a:rPr>
              <a:t>Print Report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EF0A32F2-7A72-9479-42B4-C82CB99046E7}"/>
              </a:ext>
            </a:extLst>
          </p:cNvPr>
          <p:cNvSpPr/>
          <p:nvPr/>
        </p:nvSpPr>
        <p:spPr>
          <a:xfrm rot="10800000">
            <a:off x="7999363" y="5457788"/>
            <a:ext cx="317623" cy="661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33895B-B572-114E-8949-25BC4AF64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1384290"/>
            <a:ext cx="6998369" cy="5155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F33AE7-CB6A-B544-B143-CBCBBBA945F4}"/>
              </a:ext>
            </a:extLst>
          </p:cNvPr>
          <p:cNvSpPr txBox="1"/>
          <p:nvPr/>
        </p:nvSpPr>
        <p:spPr>
          <a:xfrm>
            <a:off x="2517859" y="3595255"/>
            <a:ext cx="5055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20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DejaVu Sans"/>
              </a:rPr>
              <a:t>5. Output of Project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F4B-91C3-A142-A536-F533BB68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1AD7B5-2B00-754F-9792-FF534D832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" y="1990224"/>
            <a:ext cx="6848606" cy="4546934"/>
          </a:xfrm>
        </p:spPr>
      </p:pic>
    </p:spTree>
    <p:extLst>
      <p:ext uri="{BB962C8B-B14F-4D97-AF65-F5344CB8AC3E}">
        <p14:creationId xmlns:p14="http://schemas.microsoft.com/office/powerpoint/2010/main" val="22110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300</Words>
  <Application>Microsoft Office PowerPoint</Application>
  <PresentationFormat>Custom</PresentationFormat>
  <Paragraphs>57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Output of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21107025.meghraj.padwal@gmail.com</cp:lastModifiedBy>
  <cp:revision>278</cp:revision>
  <cp:lastPrinted>2022-08-20T08:09:49Z</cp:lastPrinted>
  <dcterms:created xsi:type="dcterms:W3CDTF">2017-10-25T08:22:14Z</dcterms:created>
  <dcterms:modified xsi:type="dcterms:W3CDTF">2022-10-16T10:56:06Z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