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sldIdLst>
    <p:sldId id="256" r:id="rId2"/>
    <p:sldId id="257" r:id="rId3"/>
    <p:sldId id="289" r:id="rId4"/>
    <p:sldId id="258" r:id="rId5"/>
    <p:sldId id="259" r:id="rId6"/>
    <p:sldId id="260" r:id="rId7"/>
    <p:sldId id="261" r:id="rId8"/>
    <p:sldId id="262" r:id="rId9"/>
    <p:sldId id="263" r:id="rId10"/>
    <p:sldId id="264" r:id="rId11"/>
    <p:sldId id="267" r:id="rId12"/>
    <p:sldId id="277" r:id="rId13"/>
    <p:sldId id="278" r:id="rId14"/>
    <p:sldId id="279" r:id="rId15"/>
    <p:sldId id="283" r:id="rId16"/>
    <p:sldId id="280" r:id="rId17"/>
    <p:sldId id="265" r:id="rId18"/>
    <p:sldId id="268" r:id="rId19"/>
    <p:sldId id="269" r:id="rId20"/>
    <p:sldId id="270" r:id="rId21"/>
    <p:sldId id="272" r:id="rId22"/>
    <p:sldId id="282" r:id="rId23"/>
    <p:sldId id="281" r:id="rId24"/>
    <p:sldId id="271" r:id="rId25"/>
    <p:sldId id="284" r:id="rId26"/>
    <p:sldId id="288" r:id="rId27"/>
    <p:sldId id="285" r:id="rId28"/>
    <p:sldId id="286" r:id="rId29"/>
    <p:sldId id="273" r:id="rId30"/>
    <p:sldId id="274" r:id="rId31"/>
    <p:sldId id="275" r:id="rId32"/>
    <p:sldId id="276"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5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F4EF2BC-2D83-45E8-B519-8C85AF709BD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7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6991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6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EF2BC-2D83-45E8-B519-8C85AF709BD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55046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33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EF2BC-2D83-45E8-B519-8C85AF709BD2}"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333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EF2BC-2D83-45E8-B519-8C85AF709BD2}"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78019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EF2BC-2D83-45E8-B519-8C85AF709BD2}"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1189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4200686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13634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742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4EF2BC-2D83-45E8-B519-8C85AF709BD2}" type="datetimeFigureOut">
              <a:rPr lang="en-US" smtClean="0"/>
              <a:t>12/8/2021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CF746B-0310-4D3C-8960-963FF55F65F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988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13224" y="1105351"/>
            <a:ext cx="6353967" cy="3023981"/>
          </a:xfrm>
        </p:spPr>
        <p:txBody>
          <a:bodyPr anchor="b">
            <a:normAutofit/>
          </a:bodyPr>
          <a:lstStyle/>
          <a:p>
            <a:pPr algn="l"/>
            <a:r>
              <a:rPr lang="en-US" sz="4800">
                <a:solidFill>
                  <a:srgbClr val="FFFFFF"/>
                </a:solidFill>
              </a:rPr>
              <a:t>CAR PRICE PREDICTION	</a:t>
            </a:r>
            <a:br>
              <a:rPr lang="en-US" sz="4800">
                <a:solidFill>
                  <a:srgbClr val="FFFFFF"/>
                </a:solidFill>
              </a:rPr>
            </a:br>
            <a:br>
              <a:rPr lang="en-US" sz="4800">
                <a:solidFill>
                  <a:srgbClr val="FFFFFF"/>
                </a:solidFill>
              </a:rPr>
            </a:br>
            <a:r>
              <a:rPr lang="en-US" sz="4800">
                <a:solidFill>
                  <a:srgbClr val="FFFFFF"/>
                </a:solidFill>
              </a:rPr>
              <a:t>	</a:t>
            </a:r>
          </a:p>
        </p:txBody>
      </p:sp>
      <p:sp>
        <p:nvSpPr>
          <p:cNvPr id="3" name="Subtitle 2"/>
          <p:cNvSpPr>
            <a:spLocks noGrp="1"/>
          </p:cNvSpPr>
          <p:nvPr>
            <p:ph type="subTitle" idx="1"/>
          </p:nvPr>
        </p:nvSpPr>
        <p:spPr>
          <a:xfrm>
            <a:off x="4713224" y="4297556"/>
            <a:ext cx="6353968" cy="1433391"/>
          </a:xfrm>
        </p:spPr>
        <p:txBody>
          <a:bodyPr anchor="t">
            <a:normAutofit/>
          </a:bodyPr>
          <a:lstStyle/>
          <a:p>
            <a:r>
              <a:rPr lang="en-US" dirty="0">
                <a:solidFill>
                  <a:srgbClr val="FFFFFF"/>
                </a:solidFill>
              </a:rPr>
              <a:t>Prepared by</a:t>
            </a:r>
          </a:p>
          <a:p>
            <a:r>
              <a:rPr lang="en-US" dirty="0">
                <a:solidFill>
                  <a:srgbClr val="FFFFFF"/>
                </a:solidFill>
              </a:rPr>
              <a:t>Rajashri Sadafule Darveshi</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416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41623" y="644433"/>
            <a:ext cx="4098132" cy="5253855"/>
          </a:xfrm>
          <a:prstGeom prst="rect">
            <a:avLst/>
          </a:prstGeom>
        </p:spPr>
      </p:pic>
      <p:pic>
        <p:nvPicPr>
          <p:cNvPr id="5" name="Picture 4"/>
          <p:cNvPicPr>
            <a:picLocks noChangeAspect="1"/>
          </p:cNvPicPr>
          <p:nvPr/>
        </p:nvPicPr>
        <p:blipFill>
          <a:blip r:embed="rId3"/>
          <a:stretch>
            <a:fillRect/>
          </a:stretch>
        </p:blipFill>
        <p:spPr>
          <a:xfrm>
            <a:off x="7682752" y="487679"/>
            <a:ext cx="4155504" cy="5410609"/>
          </a:xfrm>
          <a:prstGeom prst="rect">
            <a:avLst/>
          </a:prstGeom>
        </p:spPr>
      </p:pic>
      <p:sp>
        <p:nvSpPr>
          <p:cNvPr id="8" name="TextBox 7"/>
          <p:cNvSpPr txBox="1"/>
          <p:nvPr/>
        </p:nvSpPr>
        <p:spPr>
          <a:xfrm>
            <a:off x="5039755" y="644434"/>
            <a:ext cx="2642995" cy="1754326"/>
          </a:xfrm>
          <a:prstGeom prst="rect">
            <a:avLst/>
          </a:prstGeom>
          <a:noFill/>
        </p:spPr>
        <p:txBody>
          <a:bodyPr wrap="square" rtlCol="0">
            <a:spAutoFit/>
          </a:bodyPr>
          <a:lstStyle/>
          <a:p>
            <a:r>
              <a:rPr lang="en-US" dirty="0"/>
              <a:t>Average price of car according to city in which it was listed. Bhopal has the most expensive cars and Kochi has the least expensive cars.</a:t>
            </a:r>
          </a:p>
        </p:txBody>
      </p:sp>
      <p:sp>
        <p:nvSpPr>
          <p:cNvPr id="9" name="TextBox 8"/>
          <p:cNvSpPr txBox="1"/>
          <p:nvPr/>
        </p:nvSpPr>
        <p:spPr>
          <a:xfrm>
            <a:off x="4911635" y="4180112"/>
            <a:ext cx="2771118" cy="1754326"/>
          </a:xfrm>
          <a:prstGeom prst="rect">
            <a:avLst/>
          </a:prstGeom>
          <a:noFill/>
        </p:spPr>
        <p:txBody>
          <a:bodyPr wrap="square" rtlCol="0">
            <a:spAutoFit/>
          </a:bodyPr>
          <a:lstStyle/>
          <a:p>
            <a:r>
              <a:rPr lang="en-US" dirty="0"/>
              <a:t>Average mileage of car (in km) according to city in which it was listed. </a:t>
            </a:r>
            <a:r>
              <a:rPr lang="en-US" dirty="0" err="1"/>
              <a:t>Ludhiiana</a:t>
            </a:r>
            <a:r>
              <a:rPr lang="en-US" dirty="0"/>
              <a:t> has the most driven cars and Mysore has the least driven cars.</a:t>
            </a:r>
          </a:p>
        </p:txBody>
      </p:sp>
    </p:spTree>
    <p:extLst>
      <p:ext uri="{BB962C8B-B14F-4D97-AF65-F5344CB8AC3E}">
        <p14:creationId xmlns:p14="http://schemas.microsoft.com/office/powerpoint/2010/main" val="220511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EDA</a:t>
            </a:r>
            <a:br>
              <a:rPr lang="en-US" dirty="0"/>
            </a:br>
            <a:br>
              <a:rPr lang="en-US" dirty="0"/>
            </a:br>
            <a:endParaRPr lang="en-US" dirty="0"/>
          </a:p>
        </p:txBody>
      </p:sp>
      <p:sp>
        <p:nvSpPr>
          <p:cNvPr id="6" name="TextBox 5"/>
          <p:cNvSpPr txBox="1"/>
          <p:nvPr/>
        </p:nvSpPr>
        <p:spPr>
          <a:xfrm>
            <a:off x="5567307" y="1264058"/>
            <a:ext cx="6367951" cy="646331"/>
          </a:xfrm>
          <a:prstGeom prst="rect">
            <a:avLst/>
          </a:prstGeom>
          <a:noFill/>
        </p:spPr>
        <p:txBody>
          <a:bodyPr wrap="square" rtlCol="0">
            <a:spAutoFit/>
          </a:bodyPr>
          <a:lstStyle/>
          <a:p>
            <a:r>
              <a:rPr lang="en-GB" dirty="0"/>
              <a:t> Looking at distribution of selling price of car, which is our target variable. We can observe that the distribution is right skewed</a:t>
            </a:r>
            <a:endParaRPr lang="en-US" dirty="0"/>
          </a:p>
        </p:txBody>
      </p:sp>
      <p:sp>
        <p:nvSpPr>
          <p:cNvPr id="7" name="TextBox 6"/>
          <p:cNvSpPr txBox="1"/>
          <p:nvPr/>
        </p:nvSpPr>
        <p:spPr>
          <a:xfrm>
            <a:off x="4912660" y="4670612"/>
            <a:ext cx="6042211" cy="1200329"/>
          </a:xfrm>
          <a:prstGeom prst="rect">
            <a:avLst/>
          </a:prstGeom>
          <a:noFill/>
        </p:spPr>
        <p:txBody>
          <a:bodyPr wrap="square" rtlCol="0">
            <a:spAutoFit/>
          </a:bodyPr>
          <a:lstStyle/>
          <a:p>
            <a:br>
              <a:rPr lang="en-US" dirty="0"/>
            </a:br>
            <a:r>
              <a:rPr lang="en-US" dirty="0"/>
              <a:t>As expected cars which have automatic transmission are on average priced above </a:t>
            </a:r>
            <a:r>
              <a:rPr lang="en-US" dirty="0" err="1"/>
              <a:t>Rs</a:t>
            </a:r>
            <a:r>
              <a:rPr lang="en-US" dirty="0"/>
              <a:t>. 800,000 and cars which have manual transmission are on average price around </a:t>
            </a:r>
            <a:r>
              <a:rPr lang="en-US" dirty="0" err="1"/>
              <a:t>Rs</a:t>
            </a:r>
            <a:r>
              <a:rPr lang="en-US" dirty="0"/>
              <a:t>. 500,000</a:t>
            </a:r>
          </a:p>
        </p:txBody>
      </p:sp>
      <p:pic>
        <p:nvPicPr>
          <p:cNvPr id="3074" name="Picture 2">
            <a:extLst>
              <a:ext uri="{FF2B5EF4-FFF2-40B4-BE49-F238E27FC236}">
                <a16:creationId xmlns:a16="http://schemas.microsoft.com/office/drawing/2014/main" id="{29FAE03B-9BA3-4307-8492-F48FB2C1E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61" y="4105275"/>
            <a:ext cx="3629025" cy="2752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C79E6C3-2778-47DA-8ADD-0EEBDC3B7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1" y="1185035"/>
            <a:ext cx="4961838" cy="253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58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19879C-4853-4F20-B46C-5091B0CB81CD}"/>
              </a:ext>
            </a:extLst>
          </p:cNvPr>
          <p:cNvSpPr txBox="1"/>
          <p:nvPr/>
        </p:nvSpPr>
        <p:spPr>
          <a:xfrm>
            <a:off x="1202348" y="413211"/>
            <a:ext cx="6097464" cy="523220"/>
          </a:xfrm>
          <a:prstGeom prst="rect">
            <a:avLst/>
          </a:prstGeom>
          <a:noFill/>
        </p:spPr>
        <p:txBody>
          <a:bodyPr wrap="square">
            <a:spAutoFit/>
          </a:bodyPr>
          <a:lstStyle/>
          <a:p>
            <a:r>
              <a:rPr lang="en-IN" sz="2800" dirty="0"/>
              <a:t>EDA</a:t>
            </a:r>
            <a:endParaRPr lang="LID4096" dirty="0"/>
          </a:p>
        </p:txBody>
      </p:sp>
      <p:pic>
        <p:nvPicPr>
          <p:cNvPr id="6" name="Picture 5">
            <a:extLst>
              <a:ext uri="{FF2B5EF4-FFF2-40B4-BE49-F238E27FC236}">
                <a16:creationId xmlns:a16="http://schemas.microsoft.com/office/drawing/2014/main" id="{360A1575-C353-4007-A7A3-A546EE63FF76}"/>
              </a:ext>
            </a:extLst>
          </p:cNvPr>
          <p:cNvPicPr>
            <a:picLocks noChangeAspect="1"/>
          </p:cNvPicPr>
          <p:nvPr/>
        </p:nvPicPr>
        <p:blipFill>
          <a:blip r:embed="rId2"/>
          <a:stretch>
            <a:fillRect/>
          </a:stretch>
        </p:blipFill>
        <p:spPr>
          <a:xfrm>
            <a:off x="1095741" y="1143732"/>
            <a:ext cx="3705225" cy="2495550"/>
          </a:xfrm>
          <a:prstGeom prst="rect">
            <a:avLst/>
          </a:prstGeom>
        </p:spPr>
      </p:pic>
      <p:pic>
        <p:nvPicPr>
          <p:cNvPr id="4098" name="Picture 2">
            <a:extLst>
              <a:ext uri="{FF2B5EF4-FFF2-40B4-BE49-F238E27FC236}">
                <a16:creationId xmlns:a16="http://schemas.microsoft.com/office/drawing/2014/main" id="{856716B5-8A72-415D-88B0-CD4E081AB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535" y="1143732"/>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AD21F2A-458A-492C-9CC1-0973A56F5616}"/>
              </a:ext>
            </a:extLst>
          </p:cNvPr>
          <p:cNvSpPr txBox="1"/>
          <p:nvPr/>
        </p:nvSpPr>
        <p:spPr>
          <a:xfrm>
            <a:off x="7075610" y="4018057"/>
            <a:ext cx="6097464" cy="369332"/>
          </a:xfrm>
          <a:prstGeom prst="rect">
            <a:avLst/>
          </a:prstGeom>
          <a:noFill/>
        </p:spPr>
        <p:txBody>
          <a:bodyPr wrap="square">
            <a:spAutoFit/>
          </a:bodyPr>
          <a:lstStyle/>
          <a:p>
            <a:r>
              <a:rPr lang="LID4096"/>
              <a:t>Most of the year range from 2012-2020</a:t>
            </a:r>
            <a:endParaRPr lang="LID4096" dirty="0"/>
          </a:p>
        </p:txBody>
      </p:sp>
      <p:sp>
        <p:nvSpPr>
          <p:cNvPr id="11" name="TextBox 10">
            <a:extLst>
              <a:ext uri="{FF2B5EF4-FFF2-40B4-BE49-F238E27FC236}">
                <a16:creationId xmlns:a16="http://schemas.microsoft.com/office/drawing/2014/main" id="{EDB84BB7-8C3B-48EC-BC27-E5B5B057D618}"/>
              </a:ext>
            </a:extLst>
          </p:cNvPr>
          <p:cNvSpPr txBox="1"/>
          <p:nvPr/>
        </p:nvSpPr>
        <p:spPr>
          <a:xfrm>
            <a:off x="857250" y="4018057"/>
            <a:ext cx="6585438" cy="369332"/>
          </a:xfrm>
          <a:prstGeom prst="rect">
            <a:avLst/>
          </a:prstGeom>
          <a:noFill/>
        </p:spPr>
        <p:txBody>
          <a:bodyPr wrap="square">
            <a:spAutoFit/>
          </a:bodyPr>
          <a:lstStyle/>
          <a:p>
            <a:r>
              <a:rPr lang="LID4096" dirty="0"/>
              <a:t>Most of the mileage of cars is less that 200,000 km</a:t>
            </a:r>
          </a:p>
        </p:txBody>
      </p:sp>
    </p:spTree>
    <p:extLst>
      <p:ext uri="{BB962C8B-B14F-4D97-AF65-F5344CB8AC3E}">
        <p14:creationId xmlns:p14="http://schemas.microsoft.com/office/powerpoint/2010/main" val="265447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4"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1AE8298-383D-41B2-86D2-A56A92803ECB}"/>
              </a:ext>
            </a:extLst>
          </p:cNvPr>
          <p:cNvSpPr txBox="1">
            <a:spLocks/>
          </p:cNvSpPr>
          <p:nvPr/>
        </p:nvSpPr>
        <p:spPr>
          <a:xfrm>
            <a:off x="1024128" y="585216"/>
            <a:ext cx="5867061"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spcAft>
                <a:spcPts val="600"/>
              </a:spcAft>
            </a:pPr>
            <a:r>
              <a:rPr lang="en-US" sz="3500" cap="all" spc="100">
                <a:solidFill>
                  <a:schemeClr val="tx1">
                    <a:lumMod val="95000"/>
                    <a:lumOff val="5000"/>
                  </a:schemeClr>
                </a:solidFill>
              </a:rPr>
              <a:t>EDA</a:t>
            </a:r>
            <a:br>
              <a:rPr lang="en-US" sz="3500" cap="all" spc="100">
                <a:solidFill>
                  <a:schemeClr val="tx1">
                    <a:lumMod val="95000"/>
                    <a:lumOff val="5000"/>
                  </a:schemeClr>
                </a:solidFill>
              </a:rPr>
            </a:br>
            <a:br>
              <a:rPr lang="en-US" sz="3500" cap="all" spc="100">
                <a:solidFill>
                  <a:schemeClr val="tx1">
                    <a:lumMod val="95000"/>
                    <a:lumOff val="5000"/>
                  </a:schemeClr>
                </a:solidFill>
              </a:rPr>
            </a:br>
            <a:endParaRPr lang="en-US" sz="3500" cap="all" spc="100">
              <a:solidFill>
                <a:schemeClr val="tx1">
                  <a:lumMod val="95000"/>
                  <a:lumOff val="5000"/>
                </a:schemeClr>
              </a:solidFill>
            </a:endParaRPr>
          </a:p>
        </p:txBody>
      </p:sp>
      <p:pic>
        <p:nvPicPr>
          <p:cNvPr id="5122" name="Picture 2">
            <a:extLst>
              <a:ext uri="{FF2B5EF4-FFF2-40B4-BE49-F238E27FC236}">
                <a16:creationId xmlns:a16="http://schemas.microsoft.com/office/drawing/2014/main" id="{CE8C5616-FDBE-42BA-8BF8-D8C682F244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4128" y="2336973"/>
            <a:ext cx="5867061" cy="3784254"/>
          </a:xfrm>
          <a:prstGeom prst="rect">
            <a:avLst/>
          </a:prstGeom>
          <a:noFill/>
          <a:extLst>
            <a:ext uri="{909E8E84-426E-40DD-AFC4-6F175D3DCCD1}">
              <a14:hiddenFill xmlns:a14="http://schemas.microsoft.com/office/drawing/2010/main">
                <a:solidFill>
                  <a:srgbClr val="FFFFFF"/>
                </a:solidFill>
              </a14:hiddenFill>
            </a:ext>
          </a:extLst>
        </p:spPr>
      </p:pic>
      <p:sp>
        <p:nvSpPr>
          <p:cNvPr id="5125"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5AD9A1-1A52-42F3-B161-B2E8EC5935D5}"/>
              </a:ext>
            </a:extLst>
          </p:cNvPr>
          <p:cNvSpPr txBox="1"/>
          <p:nvPr/>
        </p:nvSpPr>
        <p:spPr>
          <a:xfrm>
            <a:off x="8021490" y="585216"/>
            <a:ext cx="3527043" cy="558698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a:solidFill>
                  <a:srgbClr val="FFFFFF"/>
                </a:solidFill>
              </a:rPr>
              <a:t>Average price of car vs year; we can see the average price of car increases if the car is not very old.</a:t>
            </a:r>
          </a:p>
        </p:txBody>
      </p:sp>
    </p:spTree>
    <p:extLst>
      <p:ext uri="{BB962C8B-B14F-4D97-AF65-F5344CB8AC3E}">
        <p14:creationId xmlns:p14="http://schemas.microsoft.com/office/powerpoint/2010/main" val="115254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1AE8298-383D-41B2-86D2-A56A92803ECB}"/>
              </a:ext>
            </a:extLst>
          </p:cNvPr>
          <p:cNvSpPr txBox="1">
            <a:spLocks/>
          </p:cNvSpPr>
          <p:nvPr/>
        </p:nvSpPr>
        <p:spPr>
          <a:xfrm>
            <a:off x="1024128" y="585216"/>
            <a:ext cx="5867061" cy="1499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80000"/>
              </a:lnSpc>
              <a:spcAft>
                <a:spcPts val="600"/>
              </a:spcAft>
            </a:pPr>
            <a:r>
              <a:rPr lang="en-US" sz="3500" cap="all" spc="100">
                <a:solidFill>
                  <a:schemeClr val="tx1">
                    <a:lumMod val="95000"/>
                    <a:lumOff val="5000"/>
                  </a:schemeClr>
                </a:solidFill>
              </a:rPr>
              <a:t>EDA</a:t>
            </a:r>
            <a:br>
              <a:rPr lang="en-US" sz="3500" cap="all" spc="100">
                <a:solidFill>
                  <a:schemeClr val="tx1">
                    <a:lumMod val="95000"/>
                    <a:lumOff val="5000"/>
                  </a:schemeClr>
                </a:solidFill>
              </a:rPr>
            </a:br>
            <a:br>
              <a:rPr lang="en-US" sz="3500" cap="all" spc="100">
                <a:solidFill>
                  <a:schemeClr val="tx1">
                    <a:lumMod val="95000"/>
                    <a:lumOff val="5000"/>
                  </a:schemeClr>
                </a:solidFill>
              </a:rPr>
            </a:br>
            <a:endParaRPr lang="en-US" sz="3500" cap="all" spc="100">
              <a:solidFill>
                <a:schemeClr val="tx1">
                  <a:lumMod val="95000"/>
                  <a:lumOff val="5000"/>
                </a:schemeClr>
              </a:solidFill>
            </a:endParaRPr>
          </a:p>
        </p:txBody>
      </p:sp>
      <p:pic>
        <p:nvPicPr>
          <p:cNvPr id="3" name="Picture 2">
            <a:extLst>
              <a:ext uri="{FF2B5EF4-FFF2-40B4-BE49-F238E27FC236}">
                <a16:creationId xmlns:a16="http://schemas.microsoft.com/office/drawing/2014/main" id="{1C998005-78E7-48EA-8AD5-1272A5851557}"/>
              </a:ext>
            </a:extLst>
          </p:cNvPr>
          <p:cNvPicPr>
            <a:picLocks noChangeAspect="1"/>
          </p:cNvPicPr>
          <p:nvPr/>
        </p:nvPicPr>
        <p:blipFill>
          <a:blip r:embed="rId2"/>
          <a:stretch>
            <a:fillRect/>
          </a:stretch>
        </p:blipFill>
        <p:spPr>
          <a:xfrm>
            <a:off x="1024128" y="2336973"/>
            <a:ext cx="5867061" cy="3784254"/>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5AD9A1-1A52-42F3-B161-B2E8EC5935D5}"/>
              </a:ext>
            </a:extLst>
          </p:cNvPr>
          <p:cNvSpPr txBox="1"/>
          <p:nvPr/>
        </p:nvSpPr>
        <p:spPr>
          <a:xfrm>
            <a:off x="8021490" y="585216"/>
            <a:ext cx="3527043" cy="558698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a:solidFill>
                  <a:srgbClr val="FFFFFF"/>
                </a:solidFill>
              </a:rPr>
              <a:t>Average mileage in km on a car, based on the year the car was manufactured; we can observe that the mileage is more for older cars; as expected</a:t>
            </a:r>
          </a:p>
        </p:txBody>
      </p:sp>
    </p:spTree>
    <p:extLst>
      <p:ext uri="{BB962C8B-B14F-4D97-AF65-F5344CB8AC3E}">
        <p14:creationId xmlns:p14="http://schemas.microsoft.com/office/powerpoint/2010/main" val="370989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6C3D1AD-9A72-4C4D-BB10-8506022E8985}"/>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a:solidFill>
                  <a:srgbClr val="FFFFFF"/>
                </a:solidFill>
              </a:rPr>
              <a:t>Average price of car according to city in which it was listed. Bhopal has the most expensive cars and Mysore has the least expensive cars</a:t>
            </a:r>
          </a:p>
        </p:txBody>
      </p:sp>
      <p:pic>
        <p:nvPicPr>
          <p:cNvPr id="6146" name="Picture 2">
            <a:extLst>
              <a:ext uri="{FF2B5EF4-FFF2-40B4-BE49-F238E27FC236}">
                <a16:creationId xmlns:a16="http://schemas.microsoft.com/office/drawing/2014/main" id="{87B31909-AF8C-4744-BBC5-09A1E9448F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95021" y="640080"/>
            <a:ext cx="405787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4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196" name="Straight Connector 70">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197" name="Rectangle 72">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147408E-6E3F-4D9D-A250-6F4066C51A52}"/>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a:solidFill>
                  <a:srgbClr val="FFFFFF"/>
                </a:solidFill>
              </a:rPr>
              <a:t>Average mileage of car (in km) according to city in which it was listed. Nashik has the most driven cars and Kolkata has the least driven cars</a:t>
            </a:r>
          </a:p>
        </p:txBody>
      </p:sp>
      <p:pic>
        <p:nvPicPr>
          <p:cNvPr id="8194" name="Picture 2">
            <a:extLst>
              <a:ext uri="{FF2B5EF4-FFF2-40B4-BE49-F238E27FC236}">
                <a16:creationId xmlns:a16="http://schemas.microsoft.com/office/drawing/2014/main" id="{18AC79CB-BD33-410E-97B7-0B019ED8F8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7" r="1" b="24016"/>
          <a:stretch/>
        </p:blipFill>
        <p:spPr bwMode="auto">
          <a:xfrm>
            <a:off x="6096000" y="640080"/>
            <a:ext cx="545592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780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Plot of engine variant vs car</a:t>
            </a:r>
            <a:endParaRPr lang="en-US" dirty="0"/>
          </a:p>
        </p:txBody>
      </p:sp>
      <p:sp>
        <p:nvSpPr>
          <p:cNvPr id="5" name="Content Placeholder 4">
            <a:extLst>
              <a:ext uri="{FF2B5EF4-FFF2-40B4-BE49-F238E27FC236}">
                <a16:creationId xmlns:a16="http://schemas.microsoft.com/office/drawing/2014/main" id="{0A1C17D9-DE05-4BFE-8ED9-C40A87BFE0D1}"/>
              </a:ext>
            </a:extLst>
          </p:cNvPr>
          <p:cNvSpPr>
            <a:spLocks noGrp="1"/>
          </p:cNvSpPr>
          <p:nvPr>
            <p:ph idx="1"/>
          </p:nvPr>
        </p:nvSpPr>
        <p:spPr/>
        <p:txBody>
          <a:bodyPr/>
          <a:lstStyle/>
          <a:p>
            <a:endParaRPr lang="LID4096"/>
          </a:p>
        </p:txBody>
      </p:sp>
      <p:pic>
        <p:nvPicPr>
          <p:cNvPr id="7" name="Picture 6">
            <a:extLst>
              <a:ext uri="{FF2B5EF4-FFF2-40B4-BE49-F238E27FC236}">
                <a16:creationId xmlns:a16="http://schemas.microsoft.com/office/drawing/2014/main" id="{C517914B-D2C2-4CEB-9A7B-69485F628B3A}"/>
              </a:ext>
            </a:extLst>
          </p:cNvPr>
          <p:cNvPicPr>
            <a:picLocks noChangeAspect="1"/>
          </p:cNvPicPr>
          <p:nvPr/>
        </p:nvPicPr>
        <p:blipFill>
          <a:blip r:embed="rId2"/>
          <a:stretch>
            <a:fillRect/>
          </a:stretch>
        </p:blipFill>
        <p:spPr>
          <a:xfrm>
            <a:off x="544384" y="1599466"/>
            <a:ext cx="10593278" cy="5258534"/>
          </a:xfrm>
          <a:prstGeom prst="rect">
            <a:avLst/>
          </a:prstGeom>
        </p:spPr>
      </p:pic>
    </p:spTree>
    <p:extLst>
      <p:ext uri="{BB962C8B-B14F-4D97-AF65-F5344CB8AC3E}">
        <p14:creationId xmlns:p14="http://schemas.microsoft.com/office/powerpoint/2010/main" val="3017068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015" y="3538768"/>
            <a:ext cx="3803441" cy="2827198"/>
          </a:xfrm>
          <a:prstGeom prst="rect">
            <a:avLst/>
          </a:prstGeom>
        </p:spPr>
      </p:pic>
      <p:pic>
        <p:nvPicPr>
          <p:cNvPr id="5" name="Picture 4"/>
          <p:cNvPicPr>
            <a:picLocks noChangeAspect="1"/>
          </p:cNvPicPr>
          <p:nvPr/>
        </p:nvPicPr>
        <p:blipFill>
          <a:blip r:embed="rId3"/>
          <a:stretch>
            <a:fillRect/>
          </a:stretch>
        </p:blipFill>
        <p:spPr>
          <a:xfrm>
            <a:off x="646015" y="210229"/>
            <a:ext cx="3834138" cy="3038067"/>
          </a:xfrm>
          <a:prstGeom prst="rect">
            <a:avLst/>
          </a:prstGeom>
        </p:spPr>
      </p:pic>
      <p:sp>
        <p:nvSpPr>
          <p:cNvPr id="6" name="TextBox 5"/>
          <p:cNvSpPr txBox="1"/>
          <p:nvPr/>
        </p:nvSpPr>
        <p:spPr>
          <a:xfrm>
            <a:off x="5556068" y="583475"/>
            <a:ext cx="4868091" cy="1200329"/>
          </a:xfrm>
          <a:prstGeom prst="rect">
            <a:avLst/>
          </a:prstGeom>
          <a:noFill/>
        </p:spPr>
        <p:txBody>
          <a:bodyPr wrap="square" rtlCol="0">
            <a:spAutoFit/>
          </a:bodyPr>
          <a:lstStyle/>
          <a:p>
            <a:r>
              <a:rPr lang="en-US" dirty="0"/>
              <a:t>We can see that 2+ liter engine range is the most expensive engine size.</a:t>
            </a:r>
          </a:p>
          <a:p>
            <a:r>
              <a:rPr lang="en-US" dirty="0"/>
              <a:t>1.0-1.5 liter engines are cheaper and basic petrol is the cheapest</a:t>
            </a:r>
          </a:p>
        </p:txBody>
      </p:sp>
      <p:sp>
        <p:nvSpPr>
          <p:cNvPr id="7" name="TextBox 6"/>
          <p:cNvSpPr txBox="1"/>
          <p:nvPr/>
        </p:nvSpPr>
        <p:spPr>
          <a:xfrm>
            <a:off x="5556068" y="3744686"/>
            <a:ext cx="3979818" cy="1503453"/>
          </a:xfrm>
          <a:prstGeom prst="rect">
            <a:avLst/>
          </a:prstGeom>
          <a:noFill/>
        </p:spPr>
        <p:txBody>
          <a:bodyPr wrap="square" rtlCol="0">
            <a:spAutoFit/>
          </a:bodyPr>
          <a:lstStyle/>
          <a:p>
            <a:br>
              <a:rPr lang="en-US" dirty="0"/>
            </a:br>
            <a:r>
              <a:rPr lang="en-US" dirty="0"/>
              <a:t>We can observe that as number of owners go up, the average price of car decreases, this is what one would expect.</a:t>
            </a:r>
          </a:p>
        </p:txBody>
      </p:sp>
    </p:spTree>
    <p:extLst>
      <p:ext uri="{BB962C8B-B14F-4D97-AF65-F5344CB8AC3E}">
        <p14:creationId xmlns:p14="http://schemas.microsoft.com/office/powerpoint/2010/main" val="365446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867061" cy="1499616"/>
          </a:xfrm>
        </p:spPr>
        <p:txBody>
          <a:bodyPr>
            <a:normAutofit/>
          </a:bodyPr>
          <a:lstStyle/>
          <a:p>
            <a:r>
              <a:rPr lang="en-US" dirty="0"/>
              <a:t>Multi variate analysis</a:t>
            </a:r>
            <a:br>
              <a:rPr lang="en-US" dirty="0"/>
            </a:br>
            <a:endParaRPr lang="en-US" dirty="0"/>
          </a:p>
        </p:txBody>
      </p:sp>
      <p:pic>
        <p:nvPicPr>
          <p:cNvPr id="2050" name="Picture 2">
            <a:extLst>
              <a:ext uri="{FF2B5EF4-FFF2-40B4-BE49-F238E27FC236}">
                <a16:creationId xmlns:a16="http://schemas.microsoft.com/office/drawing/2014/main" id="{580462B5-5EF8-4D1E-95E1-CC59F7E940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8140" y="1425489"/>
            <a:ext cx="4896257" cy="4847295"/>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908EF03-29F7-4811-84E6-977A38E4108F}"/>
              </a:ext>
            </a:extLst>
          </p:cNvPr>
          <p:cNvSpPr>
            <a:spLocks noGrp="1"/>
          </p:cNvSpPr>
          <p:nvPr>
            <p:ph idx="1"/>
          </p:nvPr>
        </p:nvSpPr>
        <p:spPr>
          <a:xfrm>
            <a:off x="8021490" y="585216"/>
            <a:ext cx="3527043" cy="5586984"/>
          </a:xfrm>
        </p:spPr>
        <p:txBody>
          <a:bodyPr anchor="ctr">
            <a:normAutofit/>
          </a:bodyPr>
          <a:lstStyle/>
          <a:p>
            <a:r>
              <a:rPr lang="en-IN" sz="2000">
                <a:solidFill>
                  <a:srgbClr val="FFFFFF"/>
                </a:solidFill>
              </a:rPr>
              <a:t>Multi variate analysis between the various numerical variables. Year, Mileage and Price.</a:t>
            </a:r>
            <a:endParaRPr lang="en-US" sz="2000">
              <a:solidFill>
                <a:srgbClr val="FFFFFF"/>
              </a:solidFill>
            </a:endParaRPr>
          </a:p>
          <a:p>
            <a:endParaRPr lang="en-US" sz="2000">
              <a:solidFill>
                <a:srgbClr val="FFFFFF"/>
              </a:solidFill>
            </a:endParaRPr>
          </a:p>
        </p:txBody>
      </p:sp>
    </p:spTree>
    <p:extLst>
      <p:ext uri="{BB962C8B-B14F-4D97-AF65-F5344CB8AC3E}">
        <p14:creationId xmlns:p14="http://schemas.microsoft.com/office/powerpoint/2010/main" val="293238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7CF805-C4DF-4548-AA08-7997CD552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C82E0D7-37D0-4C31-B2DA-233C8F10C9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8069094" cy="1499616"/>
          </a:xfrm>
        </p:spPr>
        <p:txBody>
          <a:bodyPr>
            <a:normAutofit/>
          </a:bodyPr>
          <a:lstStyle/>
          <a:p>
            <a:r>
              <a:rPr lang="en-US">
                <a:solidFill>
                  <a:srgbClr val="FFFFFF"/>
                </a:solidFill>
              </a:rPr>
              <a:t>Problem statement</a:t>
            </a:r>
            <a:br>
              <a:rPr lang="en-US">
                <a:solidFill>
                  <a:srgbClr val="FFFFFF"/>
                </a:solidFill>
              </a:rPr>
            </a:br>
            <a:endParaRPr lang="en-US">
              <a:solidFill>
                <a:srgbClr val="FFFFFF"/>
              </a:solidFill>
            </a:endParaRPr>
          </a:p>
        </p:txBody>
      </p:sp>
      <p:cxnSp>
        <p:nvCxnSpPr>
          <p:cNvPr id="12" name="Straight Connector 11">
            <a:extLst>
              <a:ext uri="{FF2B5EF4-FFF2-40B4-BE49-F238E27FC236}">
                <a16:creationId xmlns:a16="http://schemas.microsoft.com/office/drawing/2014/main" id="{1AD3A364-FD48-4C42-B623-DAD0C3ED6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8074151" cy="3862971"/>
          </a:xfrm>
        </p:spPr>
        <p:txBody>
          <a:bodyPr>
            <a:normAutofit/>
          </a:bodyPr>
          <a:lstStyle/>
          <a:p>
            <a:r>
              <a:rPr lang="en-US">
                <a:solidFill>
                  <a:srgbClr val="FFFFFF"/>
                </a:solidFill>
              </a:rPr>
              <a:t>With the covid 19 impact in the market, we have seen lot of changes in the car market. Now some cars are in demand hence making them costly and some are not in demand hence cheaper. With the change in market due to covid 19 impact, the previous ML models are not performing well.</a:t>
            </a:r>
          </a:p>
          <a:p>
            <a:endParaRPr lang="en-US">
              <a:solidFill>
                <a:srgbClr val="FFFFFF"/>
              </a:solidFill>
            </a:endParaRPr>
          </a:p>
        </p:txBody>
      </p:sp>
      <p:sp>
        <p:nvSpPr>
          <p:cNvPr id="14" name="Rectangle 13">
            <a:extLst>
              <a:ext uri="{FF2B5EF4-FFF2-40B4-BE49-F238E27FC236}">
                <a16:creationId xmlns:a16="http://schemas.microsoft.com/office/drawing/2014/main" id="{F9F40211-4307-4706-AE59-83AC153FB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614510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319373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73A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en-US">
                <a:solidFill>
                  <a:srgbClr val="FFFFFF"/>
                </a:solidFill>
              </a:rPr>
              <a:t>Heat map co-relation</a:t>
            </a:r>
          </a:p>
        </p:txBody>
      </p:sp>
      <p:cxnSp>
        <p:nvCxnSpPr>
          <p:cNvPr id="73" name="Straight Connector 72">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68B21CB1-81FD-4694-9F03-8F8B0FB4E2A3}"/>
              </a:ext>
            </a:extLst>
          </p:cNvPr>
          <p:cNvSpPr>
            <a:spLocks noGrp="1"/>
          </p:cNvSpPr>
          <p:nvPr>
            <p:ph idx="1"/>
          </p:nvPr>
        </p:nvSpPr>
        <p:spPr>
          <a:xfrm>
            <a:off x="1024129" y="2286000"/>
            <a:ext cx="3791711" cy="3931920"/>
          </a:xfrm>
        </p:spPr>
        <p:txBody>
          <a:bodyPr>
            <a:normAutofit/>
          </a:bodyPr>
          <a:lstStyle/>
          <a:p>
            <a:r>
              <a:rPr lang="en-IN">
                <a:solidFill>
                  <a:srgbClr val="FFFFFF"/>
                </a:solidFill>
              </a:rPr>
              <a:t>We can see that price is negatively affected by mileage i.e. the more mileage a car has the lower its price.</a:t>
            </a:r>
          </a:p>
          <a:p>
            <a:endParaRPr lang="en-US">
              <a:solidFill>
                <a:srgbClr val="FFFFFF"/>
              </a:solidFill>
            </a:endParaRPr>
          </a:p>
          <a:p>
            <a:r>
              <a:rPr lang="en-IN">
                <a:solidFill>
                  <a:srgbClr val="FFFFFF"/>
                </a:solidFill>
              </a:rPr>
              <a:t>And the price is positively co-related with the year, as newer the more expensive it is.</a:t>
            </a:r>
            <a:endParaRPr lang="en-US">
              <a:solidFill>
                <a:srgbClr val="FFFFFF"/>
              </a:solidFill>
            </a:endParaRPr>
          </a:p>
        </p:txBody>
      </p:sp>
      <p:pic>
        <p:nvPicPr>
          <p:cNvPr id="1026" name="Picture 2">
            <a:extLst>
              <a:ext uri="{FF2B5EF4-FFF2-40B4-BE49-F238E27FC236}">
                <a16:creationId xmlns:a16="http://schemas.microsoft.com/office/drawing/2014/main" id="{3623D8B0-D67C-4F28-96FB-FEA12A16CA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2" r="2757"/>
          <a:stretch/>
        </p:blipFill>
        <p:spPr bwMode="auto">
          <a:xfrm>
            <a:off x="6096000" y="640080"/>
            <a:ext cx="545592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00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pic>
        <p:nvPicPr>
          <p:cNvPr id="4" name="Content Placeholder 3"/>
          <p:cNvPicPr>
            <a:picLocks noGrp="1" noChangeAspect="1"/>
          </p:cNvPicPr>
          <p:nvPr>
            <p:ph idx="1"/>
          </p:nvPr>
        </p:nvPicPr>
        <p:blipFill>
          <a:blip r:embed="rId2"/>
          <a:stretch>
            <a:fillRect/>
          </a:stretch>
        </p:blipFill>
        <p:spPr>
          <a:xfrm>
            <a:off x="838200" y="1569468"/>
            <a:ext cx="4090851" cy="2690940"/>
          </a:xfrm>
          <a:prstGeom prst="rect">
            <a:avLst/>
          </a:prstGeom>
        </p:spPr>
      </p:pic>
      <p:sp>
        <p:nvSpPr>
          <p:cNvPr id="6" name="TextBox 5"/>
          <p:cNvSpPr txBox="1"/>
          <p:nvPr/>
        </p:nvSpPr>
        <p:spPr>
          <a:xfrm>
            <a:off x="5956663" y="1569468"/>
            <a:ext cx="5077097" cy="1477328"/>
          </a:xfrm>
          <a:prstGeom prst="rect">
            <a:avLst/>
          </a:prstGeom>
          <a:noFill/>
        </p:spPr>
        <p:txBody>
          <a:bodyPr wrap="square" rtlCol="0">
            <a:spAutoFit/>
          </a:bodyPr>
          <a:lstStyle/>
          <a:p>
            <a:r>
              <a:rPr lang="en-US"/>
              <a:t>Creating a dummy function, and replacing these variables using the function.</a:t>
            </a:r>
          </a:p>
          <a:p>
            <a:endParaRPr lang="en-US"/>
          </a:p>
          <a:p>
            <a:r>
              <a:rPr lang="en-US"/>
              <a:t>This function basically creates dummy columns of the categorical variables</a:t>
            </a:r>
            <a:endParaRPr lang="en-US" dirty="0"/>
          </a:p>
        </p:txBody>
      </p:sp>
      <p:pic>
        <p:nvPicPr>
          <p:cNvPr id="7" name="Picture 6">
            <a:extLst>
              <a:ext uri="{FF2B5EF4-FFF2-40B4-BE49-F238E27FC236}">
                <a16:creationId xmlns:a16="http://schemas.microsoft.com/office/drawing/2014/main" id="{FD85C5E9-D78A-41A0-9580-D65008D55DA0}"/>
              </a:ext>
            </a:extLst>
          </p:cNvPr>
          <p:cNvPicPr>
            <a:picLocks noChangeAspect="1"/>
          </p:cNvPicPr>
          <p:nvPr/>
        </p:nvPicPr>
        <p:blipFill>
          <a:blip r:embed="rId3"/>
          <a:stretch>
            <a:fillRect/>
          </a:stretch>
        </p:blipFill>
        <p:spPr>
          <a:xfrm>
            <a:off x="655260" y="4316828"/>
            <a:ext cx="10602805" cy="2295845"/>
          </a:xfrm>
          <a:prstGeom prst="rect">
            <a:avLst/>
          </a:prstGeom>
        </p:spPr>
      </p:pic>
    </p:spTree>
    <p:extLst>
      <p:ext uri="{BB962C8B-B14F-4D97-AF65-F5344CB8AC3E}">
        <p14:creationId xmlns:p14="http://schemas.microsoft.com/office/powerpoint/2010/main" val="1067124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137D2F-A1ED-41A0-B7BC-415C20F9C46B}"/>
              </a:ext>
            </a:extLst>
          </p:cNvPr>
          <p:cNvPicPr>
            <a:picLocks noChangeAspect="1"/>
          </p:cNvPicPr>
          <p:nvPr/>
        </p:nvPicPr>
        <p:blipFill>
          <a:blip r:embed="rId2"/>
          <a:stretch>
            <a:fillRect/>
          </a:stretch>
        </p:blipFill>
        <p:spPr>
          <a:xfrm>
            <a:off x="1612311" y="965200"/>
            <a:ext cx="4161955" cy="4927598"/>
          </a:xfrm>
          <a:prstGeom prst="rect">
            <a:avLst/>
          </a:prstGeom>
        </p:spPr>
      </p:pic>
      <p:cxnSp>
        <p:nvCxnSpPr>
          <p:cNvPr id="10" name="Straight Connector 9">
            <a:extLst>
              <a:ext uri="{FF2B5EF4-FFF2-40B4-BE49-F238E27FC236}">
                <a16:creationId xmlns:a16="http://schemas.microsoft.com/office/drawing/2014/main" id="{0F970142-5B97-4063-9AD9-AF3903474E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9D92974-4A86-4C8E-B1B3-B4B67A304F38}"/>
              </a:ext>
            </a:extLst>
          </p:cNvPr>
          <p:cNvPicPr>
            <a:picLocks noChangeAspect="1"/>
          </p:cNvPicPr>
          <p:nvPr/>
        </p:nvPicPr>
        <p:blipFill>
          <a:blip r:embed="rId3"/>
          <a:stretch>
            <a:fillRect/>
          </a:stretch>
        </p:blipFill>
        <p:spPr>
          <a:xfrm>
            <a:off x="6417734" y="1413713"/>
            <a:ext cx="4799456" cy="4030572"/>
          </a:xfrm>
          <a:prstGeom prst="rect">
            <a:avLst/>
          </a:prstGeom>
        </p:spPr>
      </p:pic>
    </p:spTree>
    <p:extLst>
      <p:ext uri="{BB962C8B-B14F-4D97-AF65-F5344CB8AC3E}">
        <p14:creationId xmlns:p14="http://schemas.microsoft.com/office/powerpoint/2010/main" val="3076642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D1112-3A1D-47DB-8424-2E8074AD0073}"/>
              </a:ext>
            </a:extLst>
          </p:cNvPr>
          <p:cNvPicPr>
            <a:picLocks noChangeAspect="1"/>
          </p:cNvPicPr>
          <p:nvPr/>
        </p:nvPicPr>
        <p:blipFill>
          <a:blip r:embed="rId2"/>
          <a:stretch>
            <a:fillRect/>
          </a:stretch>
        </p:blipFill>
        <p:spPr>
          <a:xfrm>
            <a:off x="1824209" y="965200"/>
            <a:ext cx="3950057" cy="4927598"/>
          </a:xfrm>
          <a:prstGeom prst="rect">
            <a:avLst/>
          </a:prstGeom>
        </p:spPr>
      </p:pic>
      <p:cxnSp>
        <p:nvCxnSpPr>
          <p:cNvPr id="10" name="Straight Connector 9">
            <a:extLst>
              <a:ext uri="{FF2B5EF4-FFF2-40B4-BE49-F238E27FC236}">
                <a16:creationId xmlns:a16="http://schemas.microsoft.com/office/drawing/2014/main" id="{0F970142-5B97-4063-9AD9-AF3903474E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FDDCEFB-2BFD-4ED5-A005-023F4D2E93E1}"/>
              </a:ext>
            </a:extLst>
          </p:cNvPr>
          <p:cNvPicPr>
            <a:picLocks noChangeAspect="1"/>
          </p:cNvPicPr>
          <p:nvPr/>
        </p:nvPicPr>
        <p:blipFill>
          <a:blip r:embed="rId3"/>
          <a:stretch>
            <a:fillRect/>
          </a:stretch>
        </p:blipFill>
        <p:spPr>
          <a:xfrm>
            <a:off x="6417734" y="1527215"/>
            <a:ext cx="4799456" cy="3803568"/>
          </a:xfrm>
          <a:prstGeom prst="rect">
            <a:avLst/>
          </a:prstGeom>
        </p:spPr>
      </p:pic>
    </p:spTree>
    <p:extLst>
      <p:ext uri="{BB962C8B-B14F-4D97-AF65-F5344CB8AC3E}">
        <p14:creationId xmlns:p14="http://schemas.microsoft.com/office/powerpoint/2010/main" val="16880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5867061" cy="1499616"/>
          </a:xfrm>
        </p:spPr>
        <p:txBody>
          <a:bodyPr vert="horz" lIns="91440" tIns="45720" rIns="91440" bIns="45720" rtlCol="0" anchor="ctr">
            <a:normAutofit/>
          </a:bodyPr>
          <a:lstStyle/>
          <a:p>
            <a:r>
              <a:rPr lang="en-US" dirty="0"/>
              <a:t>Model building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00301" y="1880443"/>
            <a:ext cx="7277722" cy="3097113"/>
          </a:xfrm>
          <a:prstGeom prst="rect">
            <a:avLst/>
          </a:prstGeom>
        </p:spPr>
      </p:pic>
      <p:sp>
        <p:nvSpPr>
          <p:cNvPr id="10" name="Rectangle 9">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021490" y="585216"/>
            <a:ext cx="3527043" cy="558698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a:solidFill>
                  <a:srgbClr val="FFFFFF"/>
                </a:solidFill>
              </a:rPr>
              <a:t>Price is the target variable. Here we can see the shape off the training and testing data. (80/20)</a:t>
            </a:r>
          </a:p>
        </p:txBody>
      </p:sp>
    </p:spTree>
    <p:extLst>
      <p:ext uri="{BB962C8B-B14F-4D97-AF65-F5344CB8AC3E}">
        <p14:creationId xmlns:p14="http://schemas.microsoft.com/office/powerpoint/2010/main" val="2580778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327CB22-9744-43A0-8199-B69737F0F80D}"/>
              </a:ext>
            </a:extLst>
          </p:cNvPr>
          <p:cNvPicPr>
            <a:picLocks noChangeAspect="1"/>
          </p:cNvPicPr>
          <p:nvPr/>
        </p:nvPicPr>
        <p:blipFill>
          <a:blip r:embed="rId2"/>
          <a:stretch>
            <a:fillRect/>
          </a:stretch>
        </p:blipFill>
        <p:spPr>
          <a:xfrm>
            <a:off x="1913265" y="804333"/>
            <a:ext cx="8365467" cy="5249331"/>
          </a:xfrm>
          <a:prstGeom prst="rect">
            <a:avLst/>
          </a:prstGeom>
        </p:spPr>
      </p:pic>
    </p:spTree>
    <p:extLst>
      <p:ext uri="{BB962C8B-B14F-4D97-AF65-F5344CB8AC3E}">
        <p14:creationId xmlns:p14="http://schemas.microsoft.com/office/powerpoint/2010/main" val="1746614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14D839-F18A-4BD1-8BE6-B28C8040084E}"/>
              </a:ext>
            </a:extLst>
          </p:cNvPr>
          <p:cNvPicPr>
            <a:picLocks noChangeAspect="1"/>
          </p:cNvPicPr>
          <p:nvPr/>
        </p:nvPicPr>
        <p:blipFill>
          <a:blip r:embed="rId2"/>
          <a:stretch>
            <a:fillRect/>
          </a:stretch>
        </p:blipFill>
        <p:spPr>
          <a:xfrm>
            <a:off x="1896533" y="804333"/>
            <a:ext cx="8398931" cy="5249331"/>
          </a:xfrm>
          <a:prstGeom prst="rect">
            <a:avLst/>
          </a:prstGeom>
        </p:spPr>
      </p:pic>
    </p:spTree>
    <p:extLst>
      <p:ext uri="{BB962C8B-B14F-4D97-AF65-F5344CB8AC3E}">
        <p14:creationId xmlns:p14="http://schemas.microsoft.com/office/powerpoint/2010/main" val="1955022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B23EE-D474-4529-8E4C-80BCAF76AB76}"/>
              </a:ext>
            </a:extLst>
          </p:cNvPr>
          <p:cNvPicPr>
            <a:picLocks noChangeAspect="1"/>
          </p:cNvPicPr>
          <p:nvPr/>
        </p:nvPicPr>
        <p:blipFill>
          <a:blip r:embed="rId2"/>
          <a:stretch>
            <a:fillRect/>
          </a:stretch>
        </p:blipFill>
        <p:spPr>
          <a:xfrm>
            <a:off x="984439" y="1685010"/>
            <a:ext cx="4789827" cy="3487977"/>
          </a:xfrm>
          <a:prstGeom prst="rect">
            <a:avLst/>
          </a:prstGeom>
        </p:spPr>
      </p:pic>
      <p:cxnSp>
        <p:nvCxnSpPr>
          <p:cNvPr id="9" name="Straight Connector 8">
            <a:extLst>
              <a:ext uri="{FF2B5EF4-FFF2-40B4-BE49-F238E27FC236}">
                <a16:creationId xmlns:a16="http://schemas.microsoft.com/office/drawing/2014/main" id="{0F970142-5B97-4063-9AD9-AF3903474E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F976B11-67B7-4F2E-A3AA-97991807C838}"/>
              </a:ext>
            </a:extLst>
          </p:cNvPr>
          <p:cNvPicPr>
            <a:picLocks noChangeAspect="1"/>
          </p:cNvPicPr>
          <p:nvPr/>
        </p:nvPicPr>
        <p:blipFill>
          <a:blip r:embed="rId3"/>
          <a:stretch>
            <a:fillRect/>
          </a:stretch>
        </p:blipFill>
        <p:spPr>
          <a:xfrm>
            <a:off x="6417734" y="1785892"/>
            <a:ext cx="4799456" cy="3286215"/>
          </a:xfrm>
          <a:prstGeom prst="rect">
            <a:avLst/>
          </a:prstGeom>
        </p:spPr>
      </p:pic>
    </p:spTree>
    <p:extLst>
      <p:ext uri="{BB962C8B-B14F-4D97-AF65-F5344CB8AC3E}">
        <p14:creationId xmlns:p14="http://schemas.microsoft.com/office/powerpoint/2010/main" val="779408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8B1D44-ACEF-4534-BD22-C9F849C73756}"/>
              </a:ext>
            </a:extLst>
          </p:cNvPr>
          <p:cNvPicPr>
            <a:picLocks noChangeAspect="1"/>
          </p:cNvPicPr>
          <p:nvPr/>
        </p:nvPicPr>
        <p:blipFill>
          <a:blip r:embed="rId2"/>
          <a:stretch>
            <a:fillRect/>
          </a:stretch>
        </p:blipFill>
        <p:spPr>
          <a:xfrm>
            <a:off x="2423425" y="804333"/>
            <a:ext cx="7345147" cy="5249331"/>
          </a:xfrm>
          <a:prstGeom prst="rect">
            <a:avLst/>
          </a:prstGeom>
        </p:spPr>
      </p:pic>
    </p:spTree>
    <p:extLst>
      <p:ext uri="{BB962C8B-B14F-4D97-AF65-F5344CB8AC3E}">
        <p14:creationId xmlns:p14="http://schemas.microsoft.com/office/powerpoint/2010/main" val="734857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113876"/>
            <a:ext cx="5867061" cy="1499616"/>
          </a:xfrm>
        </p:spPr>
        <p:txBody>
          <a:bodyPr>
            <a:normAutofit/>
          </a:bodyPr>
          <a:lstStyle/>
          <a:p>
            <a:r>
              <a:rPr lang="en-US" dirty="0"/>
              <a:t>Hyper parameter tuning</a:t>
            </a:r>
          </a:p>
        </p:txBody>
      </p:sp>
      <p:pic>
        <p:nvPicPr>
          <p:cNvPr id="8" name="Picture 7">
            <a:extLst>
              <a:ext uri="{FF2B5EF4-FFF2-40B4-BE49-F238E27FC236}">
                <a16:creationId xmlns:a16="http://schemas.microsoft.com/office/drawing/2014/main" id="{9F58DB1C-42DE-4685-94A3-8BF492F927FA}"/>
              </a:ext>
            </a:extLst>
          </p:cNvPr>
          <p:cNvPicPr>
            <a:picLocks noChangeAspect="1"/>
          </p:cNvPicPr>
          <p:nvPr/>
        </p:nvPicPr>
        <p:blipFill>
          <a:blip r:embed="rId2"/>
          <a:stretch>
            <a:fillRect/>
          </a:stretch>
        </p:blipFill>
        <p:spPr>
          <a:xfrm>
            <a:off x="1372694" y="1805389"/>
            <a:ext cx="4657344" cy="4366811"/>
          </a:xfrm>
          <a:prstGeom prst="rect">
            <a:avLst/>
          </a:prstGeom>
        </p:spPr>
      </p:pic>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5A793E8-B397-43E9-907D-C6C9ADC377B7}"/>
              </a:ext>
            </a:extLst>
          </p:cNvPr>
          <p:cNvSpPr>
            <a:spLocks noGrp="1"/>
          </p:cNvSpPr>
          <p:nvPr>
            <p:ph idx="1"/>
          </p:nvPr>
        </p:nvSpPr>
        <p:spPr>
          <a:xfrm>
            <a:off x="8021490" y="585216"/>
            <a:ext cx="3527043" cy="5586984"/>
          </a:xfrm>
        </p:spPr>
        <p:txBody>
          <a:bodyPr anchor="ctr">
            <a:normAutofit/>
          </a:bodyPr>
          <a:lstStyle/>
          <a:p>
            <a:r>
              <a:rPr lang="en-US" sz="1700">
                <a:solidFill>
                  <a:srgbClr val="FFFFFF"/>
                </a:solidFill>
              </a:rPr>
              <a:t>Hyper parameter tuning was performed on the best performing algorithm, which was the random forest regression.</a:t>
            </a:r>
          </a:p>
          <a:p>
            <a:endParaRPr lang="en-US" sz="1700">
              <a:solidFill>
                <a:srgbClr val="FFFFFF"/>
              </a:solidFill>
            </a:endParaRPr>
          </a:p>
          <a:p>
            <a:r>
              <a:rPr lang="en-GB" sz="1700" b="0" i="0">
                <a:solidFill>
                  <a:srgbClr val="FFFFFF"/>
                </a:solidFill>
                <a:effectLst/>
                <a:latin typeface="Helvetica Neue"/>
              </a:rPr>
              <a:t>I will be performing hyper parameter tuning on the random forest regressor model, as it gave the best performance</a:t>
            </a:r>
            <a:endParaRPr lang="en-US" sz="1700" b="0" i="0">
              <a:solidFill>
                <a:srgbClr val="FFFFFF"/>
              </a:solidFill>
              <a:effectLst/>
              <a:latin typeface="Helvetica Neue"/>
            </a:endParaRPr>
          </a:p>
          <a:p>
            <a:endParaRPr lang="en-US" sz="1700">
              <a:solidFill>
                <a:srgbClr val="FFFFFF"/>
              </a:solidFill>
            </a:endParaRPr>
          </a:p>
          <a:p>
            <a:r>
              <a:rPr lang="en-US" sz="1700">
                <a:solidFill>
                  <a:srgbClr val="FFFFFF"/>
                </a:solidFill>
              </a:rPr>
              <a:t>These variables were selected, the tuning took many hours to complete.</a:t>
            </a:r>
          </a:p>
          <a:p>
            <a:endParaRPr lang="en-US" sz="1700">
              <a:solidFill>
                <a:srgbClr val="FFFFFF"/>
              </a:solidFill>
            </a:endParaRPr>
          </a:p>
          <a:p>
            <a:r>
              <a:rPr lang="en-US" sz="1700">
                <a:solidFill>
                  <a:srgbClr val="FFFFFF"/>
                </a:solidFill>
              </a:rPr>
              <a:t>The best parameters were used to train another accurate model.</a:t>
            </a:r>
          </a:p>
        </p:txBody>
      </p:sp>
    </p:spTree>
    <p:extLst>
      <p:ext uri="{BB962C8B-B14F-4D97-AF65-F5344CB8AC3E}">
        <p14:creationId xmlns:p14="http://schemas.microsoft.com/office/powerpoint/2010/main" val="118510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F45624D-FDFA-409F-A8AF-1A19F103EF28}"/>
              </a:ext>
            </a:extLst>
          </p:cNvPr>
          <p:cNvPicPr>
            <a:picLocks noChangeAspect="1"/>
          </p:cNvPicPr>
          <p:nvPr/>
        </p:nvPicPr>
        <p:blipFill>
          <a:blip r:embed="rId2"/>
          <a:stretch>
            <a:fillRect/>
          </a:stretch>
        </p:blipFill>
        <p:spPr>
          <a:xfrm>
            <a:off x="2088875" y="804333"/>
            <a:ext cx="8014247" cy="5249331"/>
          </a:xfrm>
          <a:prstGeom prst="rect">
            <a:avLst/>
          </a:prstGeom>
        </p:spPr>
      </p:pic>
    </p:spTree>
    <p:extLst>
      <p:ext uri="{BB962C8B-B14F-4D97-AF65-F5344CB8AC3E}">
        <p14:creationId xmlns:p14="http://schemas.microsoft.com/office/powerpoint/2010/main" val="4138379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274" y="268932"/>
            <a:ext cx="9720072" cy="1499616"/>
          </a:xfrm>
        </p:spPr>
        <p:txBody>
          <a:bodyPr/>
          <a:lstStyle/>
          <a:p>
            <a:r>
              <a:rPr lang="en-US" dirty="0"/>
              <a:t>Training best model</a:t>
            </a:r>
          </a:p>
        </p:txBody>
      </p:sp>
      <p:sp>
        <p:nvSpPr>
          <p:cNvPr id="5" name="TextBox 4"/>
          <p:cNvSpPr txBox="1"/>
          <p:nvPr/>
        </p:nvSpPr>
        <p:spPr>
          <a:xfrm>
            <a:off x="420021" y="4362730"/>
            <a:ext cx="9176465" cy="369332"/>
          </a:xfrm>
          <a:prstGeom prst="rect">
            <a:avLst/>
          </a:prstGeom>
          <a:noFill/>
        </p:spPr>
        <p:txBody>
          <a:bodyPr wrap="square" rtlCol="0">
            <a:spAutoFit/>
          </a:bodyPr>
          <a:lstStyle/>
          <a:p>
            <a:r>
              <a:rPr lang="en-US" dirty="0"/>
              <a:t>This is the best model with a cross validation, R-squared result of 0.943</a:t>
            </a:r>
          </a:p>
        </p:txBody>
      </p:sp>
      <p:pic>
        <p:nvPicPr>
          <p:cNvPr id="8" name="Picture 7">
            <a:extLst>
              <a:ext uri="{FF2B5EF4-FFF2-40B4-BE49-F238E27FC236}">
                <a16:creationId xmlns:a16="http://schemas.microsoft.com/office/drawing/2014/main" id="{99B75562-E4D8-423E-9466-DE43C7AAFFAB}"/>
              </a:ext>
            </a:extLst>
          </p:cNvPr>
          <p:cNvPicPr>
            <a:picLocks noChangeAspect="1"/>
          </p:cNvPicPr>
          <p:nvPr/>
        </p:nvPicPr>
        <p:blipFill>
          <a:blip r:embed="rId2"/>
          <a:stretch>
            <a:fillRect/>
          </a:stretch>
        </p:blipFill>
        <p:spPr>
          <a:xfrm>
            <a:off x="353642" y="1428455"/>
            <a:ext cx="8811855" cy="2114845"/>
          </a:xfrm>
          <a:prstGeom prst="rect">
            <a:avLst/>
          </a:prstGeom>
        </p:spPr>
      </p:pic>
      <p:sp>
        <p:nvSpPr>
          <p:cNvPr id="11" name="TextBox 10">
            <a:extLst>
              <a:ext uri="{FF2B5EF4-FFF2-40B4-BE49-F238E27FC236}">
                <a16:creationId xmlns:a16="http://schemas.microsoft.com/office/drawing/2014/main" id="{05592A67-FAEC-454F-85D8-8933FA631A5B}"/>
              </a:ext>
            </a:extLst>
          </p:cNvPr>
          <p:cNvSpPr txBox="1"/>
          <p:nvPr/>
        </p:nvSpPr>
        <p:spPr>
          <a:xfrm>
            <a:off x="506238" y="5106379"/>
            <a:ext cx="11196324" cy="646331"/>
          </a:xfrm>
          <a:prstGeom prst="rect">
            <a:avLst/>
          </a:prstGeom>
          <a:noFill/>
        </p:spPr>
        <p:txBody>
          <a:bodyPr wrap="square">
            <a:spAutoFit/>
          </a:bodyPr>
          <a:lstStyle/>
          <a:p>
            <a:r>
              <a:rPr lang="en-GB" b="0" i="0" dirty="0">
                <a:solidFill>
                  <a:srgbClr val="000000"/>
                </a:solidFill>
                <a:effectLst/>
                <a:latin typeface="Helvetica Neue"/>
              </a:rPr>
              <a:t>I will be performing hyper parameter tuning on the random forest regressor model, as it gave the best performance</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653573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
        <p:nvSpPr>
          <p:cNvPr id="3" name="Content Placeholder 2">
            <a:extLst>
              <a:ext uri="{FF2B5EF4-FFF2-40B4-BE49-F238E27FC236}">
                <a16:creationId xmlns:a16="http://schemas.microsoft.com/office/drawing/2014/main" id="{214E929A-E193-45F3-B520-E51C85EAF0A6}"/>
              </a:ext>
            </a:extLst>
          </p:cNvPr>
          <p:cNvSpPr>
            <a:spLocks noGrp="1"/>
          </p:cNvSpPr>
          <p:nvPr>
            <p:ph idx="1"/>
          </p:nvPr>
        </p:nvSpPr>
        <p:spPr/>
        <p:txBody>
          <a:bodyPr/>
          <a:lstStyle/>
          <a:p>
            <a:endParaRPr lang="LID4096" dirty="0"/>
          </a:p>
        </p:txBody>
      </p:sp>
      <p:pic>
        <p:nvPicPr>
          <p:cNvPr id="10242" name="Picture 2">
            <a:extLst>
              <a:ext uri="{FF2B5EF4-FFF2-40B4-BE49-F238E27FC236}">
                <a16:creationId xmlns:a16="http://schemas.microsoft.com/office/drawing/2014/main" id="{60D28EF6-6998-41C6-984B-F1B0349DD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74" y="731519"/>
            <a:ext cx="50101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A37DC4A-F4EB-4AA3-9BB1-F2D203141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490" y="798913"/>
            <a:ext cx="477202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46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2B2951E-7DD3-4B5E-A8C1-30B55892BF8B}"/>
              </a:ext>
            </a:extLst>
          </p:cNvPr>
          <p:cNvPicPr>
            <a:picLocks noChangeAspect="1"/>
          </p:cNvPicPr>
          <p:nvPr/>
        </p:nvPicPr>
        <p:blipFill>
          <a:blip r:embed="rId2"/>
          <a:stretch>
            <a:fillRect/>
          </a:stretch>
        </p:blipFill>
        <p:spPr>
          <a:xfrm>
            <a:off x="1024128" y="2966568"/>
            <a:ext cx="5867061" cy="2525064"/>
          </a:xfrm>
          <a:prstGeom prst="rect">
            <a:avLst/>
          </a:prstGeom>
        </p:spPr>
      </p:pic>
      <p:sp>
        <p:nvSpPr>
          <p:cNvPr id="25" name="Rectangle 24">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1F5463D-B99D-4FDE-8D94-C47D623B5C1E}"/>
              </a:ext>
            </a:extLst>
          </p:cNvPr>
          <p:cNvSpPr txBox="1"/>
          <p:nvPr/>
        </p:nvSpPr>
        <p:spPr>
          <a:xfrm>
            <a:off x="8021490" y="585216"/>
            <a:ext cx="3527043" cy="558698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b="0" i="0">
                <a:solidFill>
                  <a:srgbClr val="FFFFFF"/>
                </a:solidFill>
                <a:effectLst/>
              </a:rPr>
              <a:t>Saving random forest regressor model, as it gave the best performance</a:t>
            </a:r>
          </a:p>
        </p:txBody>
      </p:sp>
    </p:spTree>
    <p:extLst>
      <p:ext uri="{BB962C8B-B14F-4D97-AF65-F5344CB8AC3E}">
        <p14:creationId xmlns:p14="http://schemas.microsoft.com/office/powerpoint/2010/main" val="1040478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A09053-7AFC-47FD-A567-FA2ED77602AF}"/>
              </a:ext>
            </a:extLst>
          </p:cNvPr>
          <p:cNvSpPr txBox="1"/>
          <p:nvPr/>
        </p:nvSpPr>
        <p:spPr>
          <a:xfrm>
            <a:off x="4713224" y="1105351"/>
            <a:ext cx="6353967" cy="3023981"/>
          </a:xfrm>
          <a:prstGeom prst="rect">
            <a:avLst/>
          </a:prstGeom>
        </p:spPr>
        <p:txBody>
          <a:bodyPr vert="horz" lIns="91440" tIns="45720" rIns="91440" bIns="45720" rtlCol="0" anchor="b">
            <a:normAutofit/>
          </a:bodyPr>
          <a:lstStyle/>
          <a:p>
            <a:pPr defTabSz="914400">
              <a:lnSpc>
                <a:spcPct val="80000"/>
              </a:lnSpc>
              <a:spcBef>
                <a:spcPct val="0"/>
              </a:spcBef>
              <a:spcAft>
                <a:spcPts val="600"/>
              </a:spcAft>
              <a:buClr>
                <a:schemeClr val="accent1"/>
              </a:buClr>
            </a:pPr>
            <a:r>
              <a:rPr lang="en-US" sz="4800" b="0" i="0" cap="all" spc="200" dirty="0">
                <a:solidFill>
                  <a:srgbClr val="FFFFFF"/>
                </a:solidFill>
                <a:effectLst/>
                <a:latin typeface="+mj-lt"/>
                <a:ea typeface="+mj-ea"/>
                <a:cs typeface="+mj-cs"/>
              </a:rPr>
              <a:t>Thank You</a:t>
            </a:r>
          </a:p>
        </p:txBody>
      </p:sp>
      <p:cxnSp>
        <p:nvCxnSpPr>
          <p:cNvPr id="33" name="Straight Connector 32">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9633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9869277" cy="714475"/>
          </a:xfrm>
          <a:prstGeom prst="rect">
            <a:avLst/>
          </a:prstGeom>
        </p:spPr>
      </p:pic>
      <p:sp>
        <p:nvSpPr>
          <p:cNvPr id="5" name="TextBox 4"/>
          <p:cNvSpPr txBox="1"/>
          <p:nvPr/>
        </p:nvSpPr>
        <p:spPr>
          <a:xfrm>
            <a:off x="838200" y="2831585"/>
            <a:ext cx="8286243" cy="369332"/>
          </a:xfrm>
          <a:prstGeom prst="rect">
            <a:avLst/>
          </a:prstGeom>
          <a:noFill/>
        </p:spPr>
        <p:txBody>
          <a:bodyPr wrap="none" rtlCol="0">
            <a:spAutoFit/>
          </a:bodyPr>
          <a:lstStyle/>
          <a:p>
            <a:r>
              <a:rPr lang="en-US" dirty="0"/>
              <a:t>Here I have removed the transmission type form the car name as it was a double entry</a:t>
            </a:r>
          </a:p>
        </p:txBody>
      </p:sp>
      <p:pic>
        <p:nvPicPr>
          <p:cNvPr id="6" name="Picture 5"/>
          <p:cNvPicPr>
            <a:picLocks noChangeAspect="1"/>
          </p:cNvPicPr>
          <p:nvPr/>
        </p:nvPicPr>
        <p:blipFill>
          <a:blip r:embed="rId3"/>
          <a:stretch>
            <a:fillRect/>
          </a:stretch>
        </p:blipFill>
        <p:spPr>
          <a:xfrm>
            <a:off x="838200" y="3501037"/>
            <a:ext cx="8049748" cy="1162212"/>
          </a:xfrm>
          <a:prstGeom prst="rect">
            <a:avLst/>
          </a:prstGeom>
        </p:spPr>
      </p:pic>
      <p:sp>
        <p:nvSpPr>
          <p:cNvPr id="7" name="TextBox 6"/>
          <p:cNvSpPr txBox="1"/>
          <p:nvPr/>
        </p:nvSpPr>
        <p:spPr>
          <a:xfrm>
            <a:off x="1071154" y="5207726"/>
            <a:ext cx="7826245" cy="369332"/>
          </a:xfrm>
          <a:prstGeom prst="rect">
            <a:avLst/>
          </a:prstGeom>
          <a:noFill/>
        </p:spPr>
        <p:txBody>
          <a:bodyPr wrap="none" rtlCol="0">
            <a:spAutoFit/>
          </a:bodyPr>
          <a:lstStyle/>
          <a:p>
            <a:r>
              <a:rPr lang="en-US" dirty="0"/>
              <a:t>Extracting year from the car name and creating a new column containing the year</a:t>
            </a:r>
          </a:p>
        </p:txBody>
      </p:sp>
    </p:spTree>
    <p:extLst>
      <p:ext uri="{BB962C8B-B14F-4D97-AF65-F5344CB8AC3E}">
        <p14:creationId xmlns:p14="http://schemas.microsoft.com/office/powerpoint/2010/main" val="38865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6612" y="377260"/>
            <a:ext cx="10515600" cy="4217486"/>
          </a:xfrm>
          <a:prstGeom prst="rect">
            <a:avLst/>
          </a:prstGeom>
        </p:spPr>
      </p:pic>
      <p:sp>
        <p:nvSpPr>
          <p:cNvPr id="5" name="TextBox 4"/>
          <p:cNvSpPr txBox="1"/>
          <p:nvPr/>
        </p:nvSpPr>
        <p:spPr>
          <a:xfrm>
            <a:off x="646612" y="4772297"/>
            <a:ext cx="7273979" cy="923330"/>
          </a:xfrm>
          <a:prstGeom prst="rect">
            <a:avLst/>
          </a:prstGeom>
          <a:noFill/>
        </p:spPr>
        <p:txBody>
          <a:bodyPr wrap="none" rtlCol="0">
            <a:spAutoFit/>
          </a:bodyPr>
          <a:lstStyle/>
          <a:p>
            <a:r>
              <a:rPr lang="en-US" dirty="0"/>
              <a:t>Extracting the car mode, and the cars manufacturer form the name.</a:t>
            </a:r>
          </a:p>
          <a:p>
            <a:r>
              <a:rPr lang="en-US" dirty="0"/>
              <a:t>Now name column is done its work and it can be dropped form the dataset.</a:t>
            </a:r>
          </a:p>
          <a:p>
            <a:endParaRPr lang="en-US" dirty="0"/>
          </a:p>
        </p:txBody>
      </p:sp>
      <p:pic>
        <p:nvPicPr>
          <p:cNvPr id="6" name="Picture 5"/>
          <p:cNvPicPr>
            <a:picLocks noChangeAspect="1"/>
          </p:cNvPicPr>
          <p:nvPr/>
        </p:nvPicPr>
        <p:blipFill>
          <a:blip r:embed="rId3"/>
          <a:stretch>
            <a:fillRect/>
          </a:stretch>
        </p:blipFill>
        <p:spPr>
          <a:xfrm>
            <a:off x="646612" y="5596914"/>
            <a:ext cx="11726912" cy="552527"/>
          </a:xfrm>
          <a:prstGeom prst="rect">
            <a:avLst/>
          </a:prstGeom>
        </p:spPr>
      </p:pic>
    </p:spTree>
    <p:extLst>
      <p:ext uri="{BB962C8B-B14F-4D97-AF65-F5344CB8AC3E}">
        <p14:creationId xmlns:p14="http://schemas.microsoft.com/office/powerpoint/2010/main" val="39979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3" y="0"/>
            <a:ext cx="9720072" cy="1499616"/>
          </a:xfrm>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pic>
        <p:nvPicPr>
          <p:cNvPr id="8" name="Picture 7"/>
          <p:cNvPicPr>
            <a:picLocks noChangeAspect="1"/>
          </p:cNvPicPr>
          <p:nvPr/>
        </p:nvPicPr>
        <p:blipFill>
          <a:blip r:embed="rId3"/>
          <a:stretch>
            <a:fillRect/>
          </a:stretch>
        </p:blipFill>
        <p:spPr>
          <a:xfrm>
            <a:off x="789835" y="2748216"/>
            <a:ext cx="5306165" cy="3515216"/>
          </a:xfrm>
          <a:prstGeom prst="rect">
            <a:avLst/>
          </a:prstGeom>
        </p:spPr>
      </p:pic>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spTree>
    <p:extLst>
      <p:ext uri="{BB962C8B-B14F-4D97-AF65-F5344CB8AC3E}">
        <p14:creationId xmlns:p14="http://schemas.microsoft.com/office/powerpoint/2010/main" val="263167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6988" y="974725"/>
            <a:ext cx="5704092" cy="1036956"/>
          </a:xfrm>
        </p:spPr>
        <p:txBody>
          <a:bodyPr>
            <a:normAutofit/>
          </a:bodyPr>
          <a:lstStyle/>
          <a:p>
            <a:r>
              <a:rPr lang="en-US" sz="1800" dirty="0">
                <a:latin typeface="+mn-lt"/>
              </a:rPr>
              <a:t>This ford eco sport has minimum mileage of just 350 km</a:t>
            </a:r>
          </a:p>
        </p:txBody>
      </p:sp>
      <p:pic>
        <p:nvPicPr>
          <p:cNvPr id="4" name="Content Placeholder 3"/>
          <p:cNvPicPr>
            <a:picLocks noGrp="1" noChangeAspect="1"/>
          </p:cNvPicPr>
          <p:nvPr>
            <p:ph idx="1"/>
          </p:nvPr>
        </p:nvPicPr>
        <p:blipFill>
          <a:blip r:embed="rId2"/>
          <a:stretch>
            <a:fillRect/>
          </a:stretch>
        </p:blipFill>
        <p:spPr>
          <a:xfrm>
            <a:off x="785948" y="251914"/>
            <a:ext cx="3810624" cy="2482578"/>
          </a:xfrm>
          <a:prstGeom prst="rect">
            <a:avLst/>
          </a:prstGeom>
        </p:spPr>
      </p:pic>
      <p:pic>
        <p:nvPicPr>
          <p:cNvPr id="5" name="Picture 4"/>
          <p:cNvPicPr>
            <a:picLocks noChangeAspect="1"/>
          </p:cNvPicPr>
          <p:nvPr/>
        </p:nvPicPr>
        <p:blipFill>
          <a:blip r:embed="rId3"/>
          <a:stretch>
            <a:fillRect/>
          </a:stretch>
        </p:blipFill>
        <p:spPr>
          <a:xfrm>
            <a:off x="7085511" y="2315971"/>
            <a:ext cx="3409488" cy="2351824"/>
          </a:xfrm>
          <a:prstGeom prst="rect">
            <a:avLst/>
          </a:prstGeom>
        </p:spPr>
      </p:pic>
      <p:pic>
        <p:nvPicPr>
          <p:cNvPr id="6" name="Picture 5"/>
          <p:cNvPicPr>
            <a:picLocks noChangeAspect="1"/>
          </p:cNvPicPr>
          <p:nvPr/>
        </p:nvPicPr>
        <p:blipFill>
          <a:blip r:embed="rId4"/>
          <a:stretch>
            <a:fillRect/>
          </a:stretch>
        </p:blipFill>
        <p:spPr>
          <a:xfrm>
            <a:off x="716280" y="4322964"/>
            <a:ext cx="3343630" cy="2404408"/>
          </a:xfrm>
          <a:prstGeom prst="rect">
            <a:avLst/>
          </a:prstGeom>
        </p:spPr>
      </p:pic>
      <p:sp>
        <p:nvSpPr>
          <p:cNvPr id="7" name="TextBox 6"/>
          <p:cNvSpPr txBox="1"/>
          <p:nvPr/>
        </p:nvSpPr>
        <p:spPr>
          <a:xfrm>
            <a:off x="4974770" y="5340502"/>
            <a:ext cx="2891497" cy="369332"/>
          </a:xfrm>
          <a:prstGeom prst="rect">
            <a:avLst/>
          </a:prstGeom>
          <a:noFill/>
        </p:spPr>
        <p:txBody>
          <a:bodyPr wrap="none" rtlCol="0">
            <a:spAutoFit/>
          </a:bodyPr>
          <a:lstStyle/>
          <a:p>
            <a:r>
              <a:rPr lang="en-US" dirty="0"/>
              <a:t>Minimum price is of this Alto</a:t>
            </a:r>
          </a:p>
        </p:txBody>
      </p:sp>
      <p:sp>
        <p:nvSpPr>
          <p:cNvPr id="8" name="TextBox 7"/>
          <p:cNvSpPr txBox="1"/>
          <p:nvPr/>
        </p:nvSpPr>
        <p:spPr>
          <a:xfrm>
            <a:off x="716280" y="3307217"/>
            <a:ext cx="4361066" cy="369332"/>
          </a:xfrm>
          <a:prstGeom prst="rect">
            <a:avLst/>
          </a:prstGeom>
          <a:noFill/>
        </p:spPr>
        <p:txBody>
          <a:bodyPr wrap="none" rtlCol="0">
            <a:spAutoFit/>
          </a:bodyPr>
          <a:lstStyle/>
          <a:p>
            <a:r>
              <a:rPr lang="en-US" dirty="0"/>
              <a:t>Maximum price of car in data is this </a:t>
            </a:r>
            <a:r>
              <a:rPr lang="en-US" dirty="0" err="1"/>
              <a:t>fortuner</a:t>
            </a:r>
            <a:endParaRPr lang="en-US" dirty="0"/>
          </a:p>
        </p:txBody>
      </p:sp>
    </p:spTree>
    <p:extLst>
      <p:ext uri="{BB962C8B-B14F-4D97-AF65-F5344CB8AC3E}">
        <p14:creationId xmlns:p14="http://schemas.microsoft.com/office/powerpoint/2010/main" val="51158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116" y="170437"/>
            <a:ext cx="9720072" cy="1499616"/>
          </a:xfrm>
        </p:spPr>
        <p:txBody>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 and mileage stats based on year</a:t>
            </a:r>
            <a:br>
              <a:rPr lang="en-US" dirty="0"/>
            </a:br>
            <a:endParaRPr lang="en-US" dirty="0"/>
          </a:p>
        </p:txBody>
      </p:sp>
      <p:pic>
        <p:nvPicPr>
          <p:cNvPr id="6" name="Picture 5"/>
          <p:cNvPicPr>
            <a:picLocks noChangeAspect="1"/>
          </p:cNvPicPr>
          <p:nvPr/>
        </p:nvPicPr>
        <p:blipFill>
          <a:blip r:embed="rId2"/>
          <a:stretch>
            <a:fillRect/>
          </a:stretch>
        </p:blipFill>
        <p:spPr>
          <a:xfrm>
            <a:off x="5843452" y="2089559"/>
            <a:ext cx="6270172" cy="3692932"/>
          </a:xfrm>
          <a:prstGeom prst="rect">
            <a:avLst/>
          </a:prstGeom>
        </p:spPr>
      </p:pic>
      <p:pic>
        <p:nvPicPr>
          <p:cNvPr id="7" name="Content Placeholder 4"/>
          <p:cNvPicPr>
            <a:picLocks noChangeAspect="1"/>
          </p:cNvPicPr>
          <p:nvPr/>
        </p:nvPicPr>
        <p:blipFill>
          <a:blip r:embed="rId3"/>
          <a:stretch>
            <a:fillRect/>
          </a:stretch>
        </p:blipFill>
        <p:spPr>
          <a:xfrm>
            <a:off x="492702" y="2089559"/>
            <a:ext cx="5451470" cy="3692932"/>
          </a:xfrm>
          <a:prstGeom prst="rect">
            <a:avLst/>
          </a:prstGeom>
        </p:spPr>
      </p:pic>
    </p:spTree>
    <p:extLst>
      <p:ext uri="{BB962C8B-B14F-4D97-AF65-F5344CB8AC3E}">
        <p14:creationId xmlns:p14="http://schemas.microsoft.com/office/powerpoint/2010/main" val="741695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120</TotalTime>
  <Words>808</Words>
  <Application>Microsoft Office PowerPoint</Application>
  <PresentationFormat>Widescreen</PresentationFormat>
  <Paragraphs>65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Helvetica Neue</vt:lpstr>
      <vt:lpstr>Tw Cen MT</vt:lpstr>
      <vt:lpstr>Tw Cen MT Condensed</vt:lpstr>
      <vt:lpstr>Wingdings 3</vt:lpstr>
      <vt:lpstr>Integral</vt:lpstr>
      <vt:lpstr>CAR PRICE PREDICTION    </vt:lpstr>
      <vt:lpstr>Problem statement </vt:lpstr>
      <vt:lpstr>PowerPoint Presentation</vt:lpstr>
      <vt:lpstr>Data cleaning </vt:lpstr>
      <vt:lpstr>PowerPoint Presentation</vt:lpstr>
      <vt:lpstr>EDA</vt:lpstr>
      <vt:lpstr>This ford eco sport has minimum mileage of just 350 km</vt:lpstr>
      <vt:lpstr>Car prices distribution </vt:lpstr>
      <vt:lpstr>Car price and mileage stats based on year </vt:lpstr>
      <vt:lpstr>PowerPoint Presentation</vt:lpstr>
      <vt:lpstr>EDA  </vt:lpstr>
      <vt:lpstr>PowerPoint Presentation</vt:lpstr>
      <vt:lpstr>PowerPoint Presentation</vt:lpstr>
      <vt:lpstr>PowerPoint Presentation</vt:lpstr>
      <vt:lpstr>PowerPoint Presentation</vt:lpstr>
      <vt:lpstr>PowerPoint Presentation</vt:lpstr>
      <vt:lpstr>Plot of engine variant vs car</vt:lpstr>
      <vt:lpstr>PowerPoint Presentation</vt:lpstr>
      <vt:lpstr>Multi variate analysis </vt:lpstr>
      <vt:lpstr>Heat map co-relation</vt:lpstr>
      <vt:lpstr>Data preprocessing</vt:lpstr>
      <vt:lpstr>PowerPoint Presentation</vt:lpstr>
      <vt:lpstr>PowerPoint Presentation</vt:lpstr>
      <vt:lpstr>Model building </vt:lpstr>
      <vt:lpstr>PowerPoint Presentation</vt:lpstr>
      <vt:lpstr>PowerPoint Presentation</vt:lpstr>
      <vt:lpstr>PowerPoint Presentation</vt:lpstr>
      <vt:lpstr>PowerPoint Presentation</vt:lpstr>
      <vt:lpstr>Hyper parameter tuning</vt:lpstr>
      <vt:lpstr>Training best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Sandip Darveshi</cp:lastModifiedBy>
  <cp:revision>17</cp:revision>
  <dcterms:created xsi:type="dcterms:W3CDTF">2021-11-11T07:25:35Z</dcterms:created>
  <dcterms:modified xsi:type="dcterms:W3CDTF">2021-12-08T15:38:10Z</dcterms:modified>
</cp:coreProperties>
</file>