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4" r:id="rId5"/>
    <p:sldId id="257" r:id="rId6"/>
    <p:sldId id="314" r:id="rId7"/>
    <p:sldId id="259" r:id="rId8"/>
    <p:sldId id="260" r:id="rId9"/>
    <p:sldId id="261" r:id="rId10"/>
    <p:sldId id="262" r:id="rId11"/>
    <p:sldId id="263" r:id="rId12"/>
    <p:sldId id="31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9" d="100"/>
          <a:sy n="109" d="100"/>
        </p:scale>
        <p:origin x="5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pPr>
              <a:lnSpc>
                <a:spcPct val="90000"/>
              </a:lnSpc>
            </a:pPr>
            <a:r>
              <a:rPr lang="en-US" sz="6000" b="1" cap="none" spc="0" dirty="0">
                <a:solidFill>
                  <a:srgbClr val="002060"/>
                </a:solidFill>
                <a:latin typeface="Times New Roman" panose="02020603050405020304" pitchFamily="18" charset="0"/>
                <a:cs typeface="Times New Roman" panose="02020603050405020304" pitchFamily="18" charset="0"/>
              </a:rPr>
              <a:t>Flight Price Prediction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latin typeface="Times New Roman" panose="02020603050405020304" pitchFamily="18" charset="0"/>
                <a:cs typeface="Times New Roman" panose="02020603050405020304" pitchFamily="18" charset="0"/>
              </a:rPr>
              <a:t>Rajashri Darveshi</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8F7B4AF-47E4-4E80-8090-3332726A8552}"/>
              </a:ext>
            </a:extLst>
          </p:cNvPr>
          <p:cNvPicPr>
            <a:picLocks noChangeAspect="1"/>
          </p:cNvPicPr>
          <p:nvPr/>
        </p:nvPicPr>
        <p:blipFill>
          <a:blip r:embed="rId5"/>
          <a:stretch>
            <a:fillRect/>
          </a:stretch>
        </p:blipFill>
        <p:spPr>
          <a:xfrm>
            <a:off x="5066748" y="771894"/>
            <a:ext cx="2239023" cy="1631752"/>
          </a:xfrm>
          <a:prstGeom prst="rect">
            <a:avLst/>
          </a:prstGeom>
        </p:spPr>
      </p:pic>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Class v/s price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Business class flights were costly when compared to other classes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94795" y="1442424"/>
            <a:ext cx="6106701" cy="3952370"/>
          </a:xfrm>
          <a:prstGeom prst="rect">
            <a:avLst/>
          </a:prstGeom>
        </p:spPr>
      </p:pic>
    </p:spTree>
    <p:extLst>
      <p:ext uri="{BB962C8B-B14F-4D97-AF65-F5344CB8AC3E}">
        <p14:creationId xmlns:p14="http://schemas.microsoft.com/office/powerpoint/2010/main" val="246934973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Departure hour v/s price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flight price were cheaper between 11 PM to 4 AM and costlier during other time periods in a day</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63980" y="896394"/>
            <a:ext cx="5679126" cy="3762809"/>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Day of week v/s price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flight charges were costlier during weekends (Friday, Saturday and Sunday) and cheaper on Mondays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730566" y="819397"/>
            <a:ext cx="5783779" cy="3731470"/>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Duration in minutes v/s price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duration of the flight is also related to the price, here when the flight duration increases, the price also increases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94670" y="685800"/>
            <a:ext cx="5995246" cy="387176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2519"/>
            <a:ext cx="10058400" cy="5459681"/>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Session in a day v/s price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evening flights were costlier and late night price were cheaper</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99520" y="774115"/>
            <a:ext cx="6015185" cy="3894550"/>
          </a:xfrm>
          <a:prstGeom prst="rect">
            <a:avLst/>
          </a:prstGeom>
        </p:spPr>
      </p:pic>
    </p:spTree>
    <p:extLst>
      <p:ext uri="{BB962C8B-B14F-4D97-AF65-F5344CB8AC3E}">
        <p14:creationId xmlns:p14="http://schemas.microsoft.com/office/powerpoint/2010/main" val="94330986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Before proceeding with the further steps, I’m encoding the categorical variables so that I can find the correlation coefficients and identify the multicollinearity issue with the dataset.</a:t>
            </a:r>
          </a:p>
          <a:p>
            <a:pPr marL="0" indent="0" algn="just">
              <a:buNone/>
            </a:pPr>
            <a:r>
              <a:rPr lang="en-IN" sz="1800" dirty="0">
                <a:latin typeface="Times New Roman" panose="02020603050405020304" pitchFamily="18" charset="0"/>
                <a:cs typeface="Times New Roman" panose="02020603050405020304" pitchFamily="18" charset="0"/>
              </a:rPr>
              <a:t>In order to perform encoding, I’m using ordinal encoder to convert categorical variables into numeric variables.</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56154" y="2382796"/>
            <a:ext cx="8085788" cy="121542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43148"/>
            <a:ext cx="10058400" cy="532905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Now that we have analyzed the correlation between the dependent and independent variables, we can move forward in analyzing the multi-collinearity. From the heat-map I can see some of the independent variables are correlated and I can see multi-collinearity in the dataset.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52916" y="2040515"/>
            <a:ext cx="4892263" cy="391494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1268"/>
            <a:ext cx="10058400" cy="5530932"/>
          </a:xfrm>
        </p:spPr>
        <p:txBody>
          <a:bodyPr>
            <a:normAutofit fontScale="92500"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There is no multi-</a:t>
            </a:r>
            <a:r>
              <a:rPr lang="en-IN" sz="1800" dirty="0" err="1">
                <a:latin typeface="Times New Roman" panose="02020603050405020304" pitchFamily="18" charset="0"/>
                <a:cs typeface="Times New Roman" panose="02020603050405020304" pitchFamily="18" charset="0"/>
              </a:rPr>
              <a:t>collinearlity</a:t>
            </a:r>
            <a:r>
              <a:rPr lang="en-IN" sz="1800" dirty="0">
                <a:latin typeface="Times New Roman" panose="02020603050405020304" pitchFamily="18" charset="0"/>
                <a:cs typeface="Times New Roman" panose="02020603050405020304" pitchFamily="18" charset="0"/>
              </a:rPr>
              <a:t> issue with the dataset, Therefore I’m proceeding with </a:t>
            </a:r>
            <a:r>
              <a:rPr lang="en-US" sz="1800" dirty="0">
                <a:latin typeface="Times New Roman" panose="02020603050405020304" pitchFamily="18" charset="0"/>
                <a:cs typeface="Times New Roman" panose="02020603050405020304" pitchFamily="18" charset="0"/>
              </a:rPr>
              <a:t>further analysis and checking for outliers in the continuous data variables within the dataset using boxplot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I can see that there are lot of outliers in the dataset. Hence I’m proceeding with handling the outliers with the z-score method.</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47896" y="1278162"/>
            <a:ext cx="5710404" cy="3580542"/>
          </a:xfrm>
          <a:prstGeom prst="rect">
            <a:avLst/>
          </a:prstGeom>
        </p:spPr>
      </p:pic>
    </p:spTree>
    <p:extLst>
      <p:ext uri="{BB962C8B-B14F-4D97-AF65-F5344CB8AC3E}">
        <p14:creationId xmlns:p14="http://schemas.microsoft.com/office/powerpoint/2010/main" val="316342000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1268"/>
            <a:ext cx="10058400" cy="553093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It is assumed that close to 99.7% data lies between -3 to +3 standard deviation. We can consider the remaining data (0.03) to be outlier. </a:t>
            </a:r>
          </a:p>
          <a:p>
            <a:pPr marL="0" indent="0" algn="just">
              <a:buNone/>
            </a:pPr>
            <a:r>
              <a:rPr lang="en-US" sz="2000" dirty="0">
                <a:latin typeface="Times New Roman" panose="02020603050405020304" pitchFamily="18" charset="0"/>
                <a:cs typeface="Times New Roman" panose="02020603050405020304" pitchFamily="18" charset="0"/>
              </a:rPr>
              <a:t>Therefore using the z-score method, I’m taking the data within the range of -2.5 to +2.5 standard deviation to control the outlier.</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74408" y="2563471"/>
            <a:ext cx="4249280" cy="3084843"/>
          </a:xfrm>
          <a:prstGeom prst="rect">
            <a:avLst/>
          </a:prstGeom>
        </p:spPr>
      </p:pic>
    </p:spTree>
    <p:extLst>
      <p:ext uri="{BB962C8B-B14F-4D97-AF65-F5344CB8AC3E}">
        <p14:creationId xmlns:p14="http://schemas.microsoft.com/office/powerpoint/2010/main" val="285830664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71896"/>
            <a:ext cx="10058400" cy="5400304"/>
          </a:xfrm>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Checking for skewness for continuous variables in the dataset using the distribution plot from a </a:t>
            </a:r>
            <a:r>
              <a:rPr lang="en-US" sz="1800" dirty="0" err="1">
                <a:latin typeface="Times New Roman" panose="02020603050405020304" pitchFamily="18" charset="0"/>
                <a:cs typeface="Times New Roman" panose="02020603050405020304" pitchFamily="18" charset="0"/>
              </a:rPr>
              <a:t>seaborn</a:t>
            </a:r>
            <a:r>
              <a:rPr lang="en-US" sz="1800" dirty="0">
                <a:latin typeface="Times New Roman" panose="02020603050405020304" pitchFamily="18" charset="0"/>
                <a:cs typeface="Times New Roman" panose="02020603050405020304" pitchFamily="18" charset="0"/>
              </a:rPr>
              <a:t> library</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From the above distribution, we can clearly see that continuous data variables does contain outliers.</a:t>
            </a:r>
          </a:p>
          <a:p>
            <a:pPr marL="0" indent="0" algn="just">
              <a:buNone/>
            </a:pPr>
            <a:r>
              <a:rPr lang="en-US" sz="1800" dirty="0">
                <a:latin typeface="Times New Roman" panose="02020603050405020304" pitchFamily="18" charset="0"/>
                <a:cs typeface="Times New Roman" panose="02020603050405020304" pitchFamily="18" charset="0"/>
              </a:rPr>
              <a:t>In order to be a good dataset, we assume that all the continuous variables follow normal distribution. However I can see that the continuous columns are skewed and we will have to control skewness to make data follow normal distribution.</a:t>
            </a: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99176" y="1323356"/>
            <a:ext cx="5999744" cy="3369719"/>
          </a:xfrm>
          <a:prstGeom prst="rect">
            <a:avLst/>
          </a:prstGeom>
        </p:spPr>
      </p:pic>
    </p:spTree>
    <p:extLst>
      <p:ext uri="{BB962C8B-B14F-4D97-AF65-F5344CB8AC3E}">
        <p14:creationId xmlns:p14="http://schemas.microsoft.com/office/powerpoint/2010/main" val="17522600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Analytical Problem Framing</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Assumptions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Machine Learning Models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Results and Conclusion</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Limitations and Scope for Future Work</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1740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71896"/>
            <a:ext cx="10058400" cy="5400304"/>
          </a:xfrm>
        </p:spPr>
        <p:txBody>
          <a:bodyPr>
            <a:normAutofit/>
          </a:bodyPr>
          <a:lstStyle/>
          <a:p>
            <a:r>
              <a:rPr lang="en-US" sz="2000" dirty="0">
                <a:latin typeface="Times New Roman" panose="02020603050405020304" pitchFamily="18" charset="0"/>
                <a:cs typeface="Times New Roman" panose="02020603050405020304" pitchFamily="18" charset="0"/>
              </a:rPr>
              <a:t>It is considered that the skewness co-efficient within the range of -0.5 to +0.5 is acceptable. Proceeding with the same assumption to get the skewness under control.</a:t>
            </a:r>
          </a:p>
          <a:p>
            <a:r>
              <a:rPr lang="en-US" sz="2000" dirty="0">
                <a:latin typeface="Times New Roman" panose="02020603050405020304" pitchFamily="18" charset="0"/>
                <a:cs typeface="Times New Roman" panose="02020603050405020304" pitchFamily="18" charset="0"/>
              </a:rPr>
              <a:t>In order to perform the same we are using power transformation using yeo-Johnson method on the entire dataset excluding the target variable.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21108" y="2629502"/>
            <a:ext cx="7549783" cy="3160634"/>
          </a:xfrm>
          <a:prstGeom prst="rect">
            <a:avLst/>
          </a:prstGeom>
        </p:spPr>
      </p:pic>
    </p:spTree>
    <p:extLst>
      <p:ext uri="{BB962C8B-B14F-4D97-AF65-F5344CB8AC3E}">
        <p14:creationId xmlns:p14="http://schemas.microsoft.com/office/powerpoint/2010/main" val="199946822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2518"/>
            <a:ext cx="10058400" cy="545968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Skewness are under and we are proceeding with the model building. Checking for skewness after applying transformation technique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04153" y="1999012"/>
            <a:ext cx="2989790" cy="2886694"/>
          </a:xfrm>
          <a:prstGeom prst="rect">
            <a:avLst/>
          </a:prstGeom>
        </p:spPr>
      </p:pic>
    </p:spTree>
    <p:extLst>
      <p:ext uri="{BB962C8B-B14F-4D97-AF65-F5344CB8AC3E}">
        <p14:creationId xmlns:p14="http://schemas.microsoft.com/office/powerpoint/2010/main" val="156904974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Assumptions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assume that all the variables follow normal distribution</a:t>
            </a:r>
          </a:p>
          <a:p>
            <a:r>
              <a:rPr lang="en-US" sz="2000" dirty="0">
                <a:latin typeface="Times New Roman" panose="02020603050405020304" pitchFamily="18" charset="0"/>
                <a:cs typeface="Times New Roman" panose="02020603050405020304" pitchFamily="18" charset="0"/>
              </a:rPr>
              <a:t>The multi-collinearity in the dataset will not affect the prediction.</a:t>
            </a:r>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Machine Learning  Models</a:t>
            </a:r>
          </a:p>
        </p:txBody>
      </p:sp>
      <p:graphicFrame>
        <p:nvGraphicFramePr>
          <p:cNvPr id="4" name="Content Placeholder 3"/>
          <p:cNvGraphicFramePr>
            <a:graphicFrameLocks noGrp="1"/>
          </p:cNvGraphicFramePr>
          <p:nvPr>
            <p:ph idx="1"/>
          </p:nvPr>
        </p:nvGraphicFramePr>
        <p:xfrm>
          <a:off x="2101932" y="2423391"/>
          <a:ext cx="8003969" cy="2621332"/>
        </p:xfrm>
        <a:graphic>
          <a:graphicData uri="http://schemas.openxmlformats.org/drawingml/2006/table">
            <a:tbl>
              <a:tblPr>
                <a:tableStyleId>{5C22544A-7EE6-4342-B048-85BDC9FD1C3A}</a:tableStyleId>
              </a:tblPr>
              <a:tblGrid>
                <a:gridCol w="1710772">
                  <a:extLst>
                    <a:ext uri="{9D8B030D-6E8A-4147-A177-3AD203B41FA5}">
                      <a16:colId xmlns:a16="http://schemas.microsoft.com/office/drawing/2014/main" val="20000"/>
                    </a:ext>
                  </a:extLst>
                </a:gridCol>
                <a:gridCol w="1130331">
                  <a:extLst>
                    <a:ext uri="{9D8B030D-6E8A-4147-A177-3AD203B41FA5}">
                      <a16:colId xmlns:a16="http://schemas.microsoft.com/office/drawing/2014/main" val="20001"/>
                    </a:ext>
                  </a:extLst>
                </a:gridCol>
                <a:gridCol w="1456193">
                  <a:extLst>
                    <a:ext uri="{9D8B030D-6E8A-4147-A177-3AD203B41FA5}">
                      <a16:colId xmlns:a16="http://schemas.microsoft.com/office/drawing/2014/main" val="20002"/>
                    </a:ext>
                  </a:extLst>
                </a:gridCol>
                <a:gridCol w="2118099">
                  <a:extLst>
                    <a:ext uri="{9D8B030D-6E8A-4147-A177-3AD203B41FA5}">
                      <a16:colId xmlns:a16="http://schemas.microsoft.com/office/drawing/2014/main" val="20003"/>
                    </a:ext>
                  </a:extLst>
                </a:gridCol>
                <a:gridCol w="1588574">
                  <a:extLst>
                    <a:ext uri="{9D8B030D-6E8A-4147-A177-3AD203B41FA5}">
                      <a16:colId xmlns:a16="http://schemas.microsoft.com/office/drawing/2014/main" val="20004"/>
                    </a:ext>
                  </a:extLst>
                </a:gridCol>
              </a:tblGrid>
              <a:tr h="649150">
                <a:tc>
                  <a:txBody>
                    <a:bodyPr/>
                    <a:lstStyle/>
                    <a:p>
                      <a:pPr algn="l" fontAlgn="b"/>
                      <a:r>
                        <a:rPr lang="en-IN" sz="1600" b="1" u="none" strike="noStrike" dirty="0">
                          <a:effectLst/>
                        </a:rPr>
                        <a:t>Machine Learning Models</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Model's R2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Cross validation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Root Mean Squared Error (RMSE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Difference of R2 and CV</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58647">
                <a:tc>
                  <a:txBody>
                    <a:bodyPr/>
                    <a:lstStyle/>
                    <a:p>
                      <a:pPr algn="l" fontAlgn="b"/>
                      <a:r>
                        <a:rPr lang="en-IN" sz="1400" b="1" u="none" strike="noStrike" dirty="0">
                          <a:effectLst/>
                        </a:rPr>
                        <a:t>Linear Regression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0.56622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0.476358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8379.761671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0.089862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649150">
                <a:tc>
                  <a:txBody>
                    <a:bodyPr/>
                    <a:lstStyle/>
                    <a:p>
                      <a:pPr algn="l" fontAlgn="b"/>
                      <a:r>
                        <a:rPr lang="en-IN" sz="1400" b="1" u="none" strike="noStrike" dirty="0">
                          <a:effectLst/>
                        </a:rPr>
                        <a:t>Random Forest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0.951132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0.854238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2812.61413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0.096894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58647">
                <a:tc>
                  <a:txBody>
                    <a:bodyPr/>
                    <a:lstStyle/>
                    <a:p>
                      <a:pPr algn="l" fontAlgn="b"/>
                      <a:r>
                        <a:rPr lang="en-IN" sz="1400" b="1" u="none" strike="noStrike" dirty="0">
                          <a:effectLst/>
                        </a:rPr>
                        <a:t>Extra Trees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0.956394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0.868088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2656.868135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0.088306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58647">
                <a:tc>
                  <a:txBody>
                    <a:bodyPr/>
                    <a:lstStyle/>
                    <a:p>
                      <a:pPr algn="l" fontAlgn="b"/>
                      <a:r>
                        <a:rPr lang="en-IN" sz="1400" b="1" u="none" strike="noStrike" dirty="0">
                          <a:effectLst/>
                        </a:rPr>
                        <a:t>XG Boost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0.944636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0.871989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2993.724686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0.072647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5734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As per the previous slide the chosen best model for the dataset is Extra Trees </a:t>
            </a:r>
            <a:r>
              <a:rPr lang="en-US" sz="2000" dirty="0" err="1">
                <a:latin typeface="Times New Roman" panose="02020603050405020304" pitchFamily="18" charset="0"/>
                <a:cs typeface="Times New Roman" panose="02020603050405020304" pitchFamily="18" charset="0"/>
              </a:rPr>
              <a:t>Regressor</a:t>
            </a:r>
            <a:r>
              <a:rPr lang="en-US" sz="2000" dirty="0">
                <a:latin typeface="Times New Roman" panose="02020603050405020304" pitchFamily="18" charset="0"/>
                <a:cs typeface="Times New Roman" panose="02020603050405020304" pitchFamily="18" charset="0"/>
              </a:rPr>
              <a:t> therefore performing Hyper Parameter Tuning on the same.</a:t>
            </a:r>
          </a:p>
          <a:p>
            <a:pPr marL="0" indent="0">
              <a:buNone/>
            </a:pPr>
            <a:r>
              <a:rPr lang="en-US" sz="2000" dirty="0">
                <a:latin typeface="Times New Roman" panose="02020603050405020304" pitchFamily="18" charset="0"/>
                <a:cs typeface="Times New Roman" panose="02020603050405020304" pitchFamily="18" charset="0"/>
              </a:rPr>
              <a:t>Below is the plot for Actual and Predicted sale price for Hyper Tuned Extra trees </a:t>
            </a:r>
            <a:r>
              <a:rPr lang="en-US" sz="2000" dirty="0" err="1">
                <a:latin typeface="Times New Roman" panose="02020603050405020304" pitchFamily="18" charset="0"/>
                <a:cs typeface="Times New Roman" panose="02020603050405020304" pitchFamily="18" charset="0"/>
              </a:rPr>
              <a:t>Regressor</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43777" y="1954261"/>
            <a:ext cx="5310542" cy="3555890"/>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Results and Conclusion</a:t>
            </a:r>
          </a:p>
        </p:txBody>
      </p:sp>
      <p:sp>
        <p:nvSpPr>
          <p:cNvPr id="3" name="Content Placeholder 2"/>
          <p:cNvSpPr>
            <a:spLocks noGrp="1"/>
          </p:cNvSpPr>
          <p:nvPr>
            <p:ph idx="1"/>
          </p:nvPr>
        </p:nvSpPr>
        <p:spPr/>
        <p:txBody>
          <a:bodyPr>
            <a:normAutofit fontScale="92500"/>
          </a:bodyPr>
          <a:lstStyle/>
          <a:p>
            <a:pPr marL="0" indent="0">
              <a:buNone/>
            </a:pPr>
            <a:r>
              <a:rPr lang="en-US" sz="2000" dirty="0">
                <a:latin typeface="Times New Roman" panose="02020603050405020304" pitchFamily="18" charset="0"/>
                <a:cs typeface="Times New Roman" panose="02020603050405020304" pitchFamily="18" charset="0"/>
              </a:rPr>
              <a:t>We have successfully built a model using multiple models, we found that the Extra Trees </a:t>
            </a:r>
            <a:r>
              <a:rPr lang="en-US" sz="2000" dirty="0" err="1">
                <a:latin typeface="Times New Roman" panose="02020603050405020304" pitchFamily="18" charset="0"/>
                <a:cs typeface="Times New Roman" panose="02020603050405020304" pitchFamily="18" charset="0"/>
              </a:rPr>
              <a:t>Regressor</a:t>
            </a:r>
            <a:r>
              <a:rPr lang="en-US" sz="2000" dirty="0">
                <a:latin typeface="Times New Roman" panose="02020603050405020304" pitchFamily="18" charset="0"/>
                <a:cs typeface="Times New Roman" panose="02020603050405020304" pitchFamily="18" charset="0"/>
              </a:rPr>
              <a:t> model and performed hyper parameter tuning on the same. Below are the best parameters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Below are the details of the model’s metrics predicting the dataset</a:t>
            </a:r>
          </a:p>
          <a:p>
            <a:pPr marL="0" indent="0">
              <a:buNone/>
            </a:pPr>
            <a:r>
              <a:rPr lang="en-US" sz="2000" dirty="0">
                <a:latin typeface="Times New Roman" panose="02020603050405020304" pitchFamily="18" charset="0"/>
                <a:cs typeface="Times New Roman" panose="02020603050405020304" pitchFamily="18" charset="0"/>
              </a:rPr>
              <a:t>•	R2- score of 0.95</a:t>
            </a:r>
          </a:p>
          <a:p>
            <a:pPr marL="0" indent="0">
              <a:buNone/>
            </a:pPr>
            <a:r>
              <a:rPr lang="en-US" sz="2000" dirty="0">
                <a:latin typeface="Times New Roman" panose="02020603050405020304" pitchFamily="18" charset="0"/>
                <a:cs typeface="Times New Roman" panose="02020603050405020304" pitchFamily="18" charset="0"/>
              </a:rPr>
              <a:t>•	RMSE of 2799</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08018" y="3180697"/>
            <a:ext cx="3182059" cy="1452995"/>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002060"/>
                </a:solidFill>
                <a:latin typeface="Times New Roman" panose="02020603050405020304" pitchFamily="18" charset="0"/>
                <a:cs typeface="Times New Roman" panose="02020603050405020304" pitchFamily="18" charset="0"/>
              </a:rPr>
              <a:t>Limitations of this work and Scope for Future Work.</a:t>
            </a:r>
            <a:endParaRPr lang="en-IN" sz="34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AutoNum type="arabicPeriod"/>
            </a:pPr>
            <a:r>
              <a:rPr lang="en-US" sz="2000" dirty="0">
                <a:latin typeface="Times New Roman" panose="02020603050405020304" pitchFamily="18" charset="0"/>
                <a:cs typeface="Times New Roman" panose="02020603050405020304" pitchFamily="18" charset="0"/>
              </a:rPr>
              <a:t>Due to unrealistic flight prices in the website, the error might be higher for certain regions and duration of flight. For example, We can see that Bangalore to Goa flights are in the range of 5000 to 6000 and for the same date and flight there are prices greater than 10000</a:t>
            </a:r>
          </a:p>
          <a:p>
            <a:pPr marL="457200" indent="-457200">
              <a:buAutoNum type="arabicPeriod"/>
            </a:pPr>
            <a:r>
              <a:rPr lang="en-US" sz="2000" dirty="0">
                <a:latin typeface="Times New Roman" panose="02020603050405020304" pitchFamily="18" charset="0"/>
                <a:cs typeface="Times New Roman" panose="02020603050405020304" pitchFamily="18" charset="0"/>
              </a:rPr>
              <a:t>Due to this there might be good amount of difference than expected in the future prediction in a new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436FD-9AA9-4741-B7C3-F3BFD3387FD5}"/>
              </a:ext>
            </a:extLst>
          </p:cNvPr>
          <p:cNvSpPr>
            <a:spLocks noGrp="1"/>
          </p:cNvSpPr>
          <p:nvPr>
            <p:ph idx="1"/>
          </p:nvPr>
        </p:nvSpPr>
        <p:spPr/>
        <p:txBody>
          <a:bodyPr>
            <a:normAutofit/>
          </a:bodyPr>
          <a:lstStyle/>
          <a:p>
            <a:pPr marL="0" indent="0" algn="ctr">
              <a:buNone/>
            </a:pPr>
            <a:endParaRPr lang="en-US" sz="44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44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LID4096" sz="40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6291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Airline companies use complex algorithms to calculate flight prices given various conditions present at that particular time. These methods take financial, marketing, and various social factors into account to predict flight prices.</a:t>
            </a:r>
          </a:p>
          <a:p>
            <a:pPr marL="0" indent="0" algn="just">
              <a:lnSpc>
                <a:spcPct val="150000"/>
              </a:lnSpc>
              <a:buNone/>
            </a:pPr>
            <a:r>
              <a:rPr lang="en-US" dirty="0">
                <a:latin typeface="Times New Roman" panose="02020603050405020304" pitchFamily="18" charset="0"/>
                <a:cs typeface="Times New Roman" panose="020206030504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pPr marL="0" indent="0" algn="just">
              <a:lnSpc>
                <a:spcPct val="150000"/>
              </a:lnSpc>
              <a:buNone/>
            </a:pPr>
            <a:r>
              <a:rPr lang="en-US" dirty="0">
                <a:latin typeface="Times New Roman" panose="02020603050405020304" pitchFamily="18" charset="0"/>
                <a:cs typeface="Times New Roman" panose="02020603050405020304" pitchFamily="18" charset="0"/>
              </a:rPr>
              <a:t>Data was collected from yatra.com for the period of two weeks for economy, premium and business classes.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694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Analytical Problem Framing</a:t>
            </a:r>
          </a:p>
        </p:txBody>
      </p:sp>
      <p:sp>
        <p:nvSpPr>
          <p:cNvPr id="3" name="Content Placeholder 2"/>
          <p:cNvSpPr>
            <a:spLocks noGrp="1"/>
          </p:cNvSpPr>
          <p:nvPr>
            <p:ph idx="1"/>
          </p:nvPr>
        </p:nvSpPr>
        <p:spPr/>
        <p:txBody>
          <a:bodyPr>
            <a:norm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this analysis, we will be predicting the flight price for various class in domestic flights</a:t>
            </a:r>
          </a:p>
          <a:p>
            <a:pPr algn="just">
              <a:lnSpc>
                <a:spcPct val="200000"/>
              </a:lnSpc>
            </a:pPr>
            <a:r>
              <a:rPr lang="en-US" sz="1600" dirty="0">
                <a:latin typeface="Times New Roman" panose="02020603050405020304" pitchFamily="18" charset="0"/>
                <a:cs typeface="Times New Roman" panose="02020603050405020304" pitchFamily="18" charset="0"/>
              </a:rPr>
              <a:t>Using this as a base, I have collected the data from few websites. The data was collected the period of two weeks. I have included various features like flight class, duration, number of stops between destination and so on</a:t>
            </a:r>
          </a:p>
          <a:p>
            <a:pPr algn="just">
              <a:lnSpc>
                <a:spcPct val="200000"/>
              </a:lnSpc>
            </a:pPr>
            <a:r>
              <a:rPr lang="en-US" sz="1600" dirty="0">
                <a:latin typeface="Times New Roman" panose="02020603050405020304" pitchFamily="18" charset="0"/>
                <a:cs typeface="Times New Roman" panose="02020603050405020304" pitchFamily="18" charset="0"/>
              </a:rPr>
              <a:t>Once the data is collected, we will extract features from it, the data will 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solidFill>
                  <a:srgbClr val="002060"/>
                </a:solidFill>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The dataset has 28830 rows and 10 columns. Using this dataset we will be training the Machine Learning models on 70% of the data and the models will be tested on 30% data. </a:t>
            </a:r>
          </a:p>
          <a:p>
            <a:pPr>
              <a:lnSpc>
                <a:spcPct val="200000"/>
              </a:lnSpc>
            </a:pPr>
            <a:r>
              <a:rPr lang="en-US" sz="1800" dirty="0">
                <a:latin typeface="Times New Roman" panose="02020603050405020304" pitchFamily="18" charset="0"/>
                <a:cs typeface="Times New Roman" panose="02020603050405020304" pitchFamily="18" charset="0"/>
              </a:rPr>
              <a:t>There are no missing values in the dataset. However, we can expect outliers and un-realistic values for certain variables</a:t>
            </a:r>
          </a:p>
          <a:p>
            <a:pPr>
              <a:lnSpc>
                <a:spcPct val="200000"/>
              </a:lnSpc>
            </a:pPr>
            <a:r>
              <a:rPr lang="en-US" sz="1800" dirty="0">
                <a:latin typeface="Times New Roman" panose="02020603050405020304" pitchFamily="18" charset="0"/>
                <a:cs typeface="Times New Roman" panose="02020603050405020304" pitchFamily="18" charset="0"/>
              </a:rPr>
              <a:t>I’m extracting features like day of week, sessions in a day (i.e., morning, afternoon, night and so on), month, day, departure hour, departure minute and total duration in minutes.</a:t>
            </a:r>
          </a:p>
          <a:p>
            <a:pPr>
              <a:lnSpc>
                <a:spcPct val="20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8267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There are no null values in the dataset and there are some categorical data in the dataset. Below are the final features we gathered post feature extraction from the actual collected data</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53205675"/>
              </p:ext>
            </p:extLst>
          </p:nvPr>
        </p:nvGraphicFramePr>
        <p:xfrm>
          <a:off x="2375064" y="1662546"/>
          <a:ext cx="7267699" cy="4105495"/>
        </p:xfrm>
        <a:graphic>
          <a:graphicData uri="http://schemas.openxmlformats.org/drawingml/2006/table">
            <a:tbl>
              <a:tblPr firstRow="1" firstCol="1" bandRow="1">
                <a:tableStyleId>{5C22544A-7EE6-4342-B048-85BDC9FD1C3A}</a:tableStyleId>
              </a:tblPr>
              <a:tblGrid>
                <a:gridCol w="1215504">
                  <a:extLst>
                    <a:ext uri="{9D8B030D-6E8A-4147-A177-3AD203B41FA5}">
                      <a16:colId xmlns:a16="http://schemas.microsoft.com/office/drawing/2014/main" val="20000"/>
                    </a:ext>
                  </a:extLst>
                </a:gridCol>
                <a:gridCol w="6052195">
                  <a:extLst>
                    <a:ext uri="{9D8B030D-6E8A-4147-A177-3AD203B41FA5}">
                      <a16:colId xmlns:a16="http://schemas.microsoft.com/office/drawing/2014/main" val="20001"/>
                    </a:ext>
                  </a:extLst>
                </a:gridCol>
              </a:tblGrid>
              <a:tr h="208416">
                <a:tc>
                  <a:txBody>
                    <a:bodyPr/>
                    <a:lstStyle/>
                    <a:p>
                      <a:pPr algn="l" fontAlgn="b"/>
                      <a:r>
                        <a:rPr lang="en-IN" sz="1400" u="none" strike="noStrike" dirty="0">
                          <a:solidFill>
                            <a:schemeClr val="tx1"/>
                          </a:solidFill>
                          <a:effectLst/>
                        </a:rPr>
                        <a:t>Price</a:t>
                      </a:r>
                      <a:endParaRPr lang="en-IN"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a:solidFill>
                            <a:schemeClr val="tx1"/>
                          </a:solidFill>
                          <a:effectLst/>
                        </a:rPr>
                        <a:t>Price of the flight</a:t>
                      </a:r>
                      <a:endParaRPr lang="en-IN" sz="14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08416">
                <a:tc>
                  <a:txBody>
                    <a:bodyPr/>
                    <a:lstStyle/>
                    <a:p>
                      <a:pPr algn="l" fontAlgn="b"/>
                      <a:r>
                        <a:rPr lang="en-IN" sz="1400" u="none" strike="noStrike" dirty="0">
                          <a:solidFill>
                            <a:schemeClr val="tx1"/>
                          </a:solidFill>
                          <a:effectLst/>
                        </a:rPr>
                        <a:t>airlines</a:t>
                      </a:r>
                      <a:endParaRPr lang="en-IN"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Company name of the flight</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08416">
                <a:tc>
                  <a:txBody>
                    <a:bodyPr/>
                    <a:lstStyle/>
                    <a:p>
                      <a:pPr algn="l" fontAlgn="b"/>
                      <a:r>
                        <a:rPr lang="en-IN" sz="1400" u="none" strike="noStrike">
                          <a:solidFill>
                            <a:schemeClr val="tx1"/>
                          </a:solidFill>
                          <a:effectLst/>
                        </a:rPr>
                        <a:t>stops</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Number of stops to reach a destination</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77234">
                <a:tc>
                  <a:txBody>
                    <a:bodyPr/>
                    <a:lstStyle/>
                    <a:p>
                      <a:pPr algn="l" fontAlgn="b"/>
                      <a:r>
                        <a:rPr lang="en-IN" sz="1400" u="none" strike="noStrike">
                          <a:solidFill>
                            <a:schemeClr val="tx1"/>
                          </a:solidFill>
                          <a:effectLst/>
                        </a:rPr>
                        <a:t>from_city</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City of departure</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08416">
                <a:tc>
                  <a:txBody>
                    <a:bodyPr/>
                    <a:lstStyle/>
                    <a:p>
                      <a:pPr algn="l" fontAlgn="b"/>
                      <a:r>
                        <a:rPr lang="en-IN" sz="1400" u="none" strike="noStrike">
                          <a:solidFill>
                            <a:schemeClr val="tx1"/>
                          </a:solidFill>
                          <a:effectLst/>
                        </a:rPr>
                        <a:t>to_city</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Destination city</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08416">
                <a:tc>
                  <a:txBody>
                    <a:bodyPr/>
                    <a:lstStyle/>
                    <a:p>
                      <a:pPr algn="l" fontAlgn="b"/>
                      <a:r>
                        <a:rPr lang="en-IN" sz="1400" u="none" strike="noStrike">
                          <a:solidFill>
                            <a:schemeClr val="tx1"/>
                          </a:solidFill>
                          <a:effectLst/>
                        </a:rPr>
                        <a:t>fclass</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Flight class(Economy, Premium and Business)</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77234">
                <a:tc>
                  <a:txBody>
                    <a:bodyPr/>
                    <a:lstStyle/>
                    <a:p>
                      <a:pPr algn="l" fontAlgn="b"/>
                      <a:r>
                        <a:rPr lang="en-IN" sz="1400" u="none" strike="noStrike">
                          <a:solidFill>
                            <a:schemeClr val="tx1"/>
                          </a:solidFill>
                          <a:effectLst/>
                        </a:rPr>
                        <a:t>dep_hour</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Departure time (hour)</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377234">
                <a:tc>
                  <a:txBody>
                    <a:bodyPr/>
                    <a:lstStyle/>
                    <a:p>
                      <a:pPr algn="l" fontAlgn="b"/>
                      <a:r>
                        <a:rPr lang="en-IN" sz="1400" u="none" strike="noStrike">
                          <a:solidFill>
                            <a:schemeClr val="tx1"/>
                          </a:solidFill>
                          <a:effectLst/>
                        </a:rPr>
                        <a:t>dep_minute</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err="1">
                          <a:solidFill>
                            <a:schemeClr val="tx1"/>
                          </a:solidFill>
                          <a:effectLst/>
                        </a:rPr>
                        <a:t>Departue</a:t>
                      </a:r>
                      <a:r>
                        <a:rPr lang="en-IN" sz="1400" u="none" strike="noStrike" dirty="0">
                          <a:solidFill>
                            <a:schemeClr val="tx1"/>
                          </a:solidFill>
                          <a:effectLst/>
                        </a:rPr>
                        <a:t> time (min)</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377234">
                <a:tc>
                  <a:txBody>
                    <a:bodyPr/>
                    <a:lstStyle/>
                    <a:p>
                      <a:pPr algn="l" fontAlgn="b"/>
                      <a:r>
                        <a:rPr lang="en-IN" sz="1400" u="none" strike="noStrike">
                          <a:solidFill>
                            <a:schemeClr val="tx1"/>
                          </a:solidFill>
                          <a:effectLst/>
                        </a:rPr>
                        <a:t>day_of_week</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Day of week </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77234">
                <a:tc>
                  <a:txBody>
                    <a:bodyPr/>
                    <a:lstStyle/>
                    <a:p>
                      <a:pPr algn="l" fontAlgn="b"/>
                      <a:r>
                        <a:rPr lang="en-IN" sz="1400" u="none" strike="noStrike">
                          <a:solidFill>
                            <a:schemeClr val="tx1"/>
                          </a:solidFill>
                          <a:effectLst/>
                        </a:rPr>
                        <a:t>duration_in_min</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Flight duration (calculated in minutes)</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08416">
                <a:tc>
                  <a:txBody>
                    <a:bodyPr/>
                    <a:lstStyle/>
                    <a:p>
                      <a:pPr algn="l" fontAlgn="b"/>
                      <a:r>
                        <a:rPr lang="en-IN" sz="1400" u="none" strike="noStrike">
                          <a:solidFill>
                            <a:schemeClr val="tx1"/>
                          </a:solidFill>
                          <a:effectLst/>
                        </a:rPr>
                        <a:t>day</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Departure date (day)</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08416">
                <a:tc>
                  <a:txBody>
                    <a:bodyPr/>
                    <a:lstStyle/>
                    <a:p>
                      <a:pPr algn="l" fontAlgn="b"/>
                      <a:r>
                        <a:rPr lang="en-IN" sz="1400" u="none" strike="noStrike">
                          <a:solidFill>
                            <a:schemeClr val="tx1"/>
                          </a:solidFill>
                          <a:effectLst/>
                        </a:rPr>
                        <a:t>month</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Departure date (month)</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08416">
                <a:tc>
                  <a:txBody>
                    <a:bodyPr/>
                    <a:lstStyle/>
                    <a:p>
                      <a:pPr algn="l" fontAlgn="b"/>
                      <a:r>
                        <a:rPr lang="en-IN" sz="1400" u="none" strike="noStrike">
                          <a:solidFill>
                            <a:schemeClr val="tx1"/>
                          </a:solidFill>
                          <a:effectLst/>
                        </a:rPr>
                        <a:t>year</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IN" sz="1400" u="none" strike="noStrike" dirty="0">
                          <a:solidFill>
                            <a:schemeClr val="tx1"/>
                          </a:solidFill>
                          <a:effectLst/>
                        </a:rPr>
                        <a:t>Departure date (year)</a:t>
                      </a:r>
                      <a:endParaRPr lang="en-IN"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377234">
                <a:tc>
                  <a:txBody>
                    <a:bodyPr/>
                    <a:lstStyle/>
                    <a:p>
                      <a:pPr algn="l" fontAlgn="b"/>
                      <a:r>
                        <a:rPr lang="en-IN" sz="1400" u="none" strike="noStrike">
                          <a:solidFill>
                            <a:schemeClr val="tx1"/>
                          </a:solidFill>
                          <a:effectLst/>
                        </a:rPr>
                        <a:t>session</a:t>
                      </a:r>
                      <a:endParaRPr lang="en-IN" sz="14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Flight Session in a Day (Ex. Morning, Evening and so on)</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4915686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sz="1800" dirty="0">
                <a:latin typeface="Times New Roman" panose="02020603050405020304" pitchFamily="18" charset="0"/>
                <a:cs typeface="Times New Roman" panose="02020603050405020304" pitchFamily="18" charset="0"/>
              </a:rPr>
              <a:t>Looking at the glimpse of the dataset and proceeding with visualizing the relationship between the variables</a:t>
            </a:r>
          </a:p>
          <a:p>
            <a:pPr marL="0" indent="0">
              <a:buNone/>
            </a:pPr>
            <a:endParaRPr lang="en-IN" dirty="0"/>
          </a:p>
        </p:txBody>
      </p:sp>
      <p:pic>
        <p:nvPicPr>
          <p:cNvPr id="4" name="Picture 3"/>
          <p:cNvPicPr>
            <a:picLocks noChangeAspect="1"/>
          </p:cNvPicPr>
          <p:nvPr/>
        </p:nvPicPr>
        <p:blipFill>
          <a:blip r:embed="rId2"/>
          <a:stretch>
            <a:fillRect/>
          </a:stretch>
        </p:blipFill>
        <p:spPr>
          <a:xfrm>
            <a:off x="1271031" y="2076948"/>
            <a:ext cx="9649938" cy="2704104"/>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We can proceed with finding the correlation of the dependent variable with the independent variables. Let’s look at some of the highly correlated variables</a:t>
            </a:r>
          </a:p>
          <a:p>
            <a:pPr marL="0" indent="0" algn="just">
              <a:buNone/>
            </a:pPr>
            <a:r>
              <a:rPr lang="en-US" sz="1800" dirty="0">
                <a:latin typeface="Times New Roman" panose="02020603050405020304" pitchFamily="18" charset="0"/>
                <a:cs typeface="Times New Roman" panose="02020603050405020304" pitchFamily="18" charset="0"/>
              </a:rPr>
              <a:t>Airlines v/s price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err="1">
                <a:latin typeface="Times New Roman" panose="02020603050405020304" pitchFamily="18" charset="0"/>
                <a:cs typeface="Times New Roman" panose="02020603050405020304" pitchFamily="18" charset="0"/>
              </a:rPr>
              <a:t>Vistara</a:t>
            </a:r>
            <a:r>
              <a:rPr lang="en-US" sz="1800" dirty="0">
                <a:latin typeface="Times New Roman" panose="02020603050405020304" pitchFamily="18" charset="0"/>
                <a:cs typeface="Times New Roman" panose="02020603050405020304" pitchFamily="18" charset="0"/>
              </a:rPr>
              <a:t> Business has the highest price and the lowest is </a:t>
            </a:r>
            <a:r>
              <a:rPr lang="en-US" sz="1800" dirty="0" err="1">
                <a:latin typeface="Times New Roman" panose="02020603050405020304" pitchFamily="18" charset="0"/>
                <a:cs typeface="Times New Roman" panose="02020603050405020304" pitchFamily="18" charset="0"/>
              </a:rPr>
              <a:t>Trujet</a:t>
            </a:r>
            <a:r>
              <a:rPr lang="en-US" sz="1800" dirty="0">
                <a:latin typeface="Times New Roman" panose="02020603050405020304" pitchFamily="18" charset="0"/>
                <a:cs typeface="Times New Roman" panose="02020603050405020304" pitchFamily="18" charset="0"/>
              </a:rPr>
              <a:t> (Economy)</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699774" y="1505927"/>
            <a:ext cx="3980556" cy="3194075"/>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fontScale="92500" lnSpcReduction="10000"/>
          </a:bodyPr>
          <a:lstStyle/>
          <a:p>
            <a:pPr marL="0" indent="0">
              <a:buNone/>
            </a:pPr>
            <a:r>
              <a:rPr lang="en-IN" sz="1800" dirty="0">
                <a:latin typeface="Times New Roman" panose="02020603050405020304" pitchFamily="18" charset="0"/>
                <a:cs typeface="Times New Roman" panose="02020603050405020304" pitchFamily="18" charset="0"/>
              </a:rPr>
              <a:t>Stops v/s price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We can see that the nonstop flights and flights with 4 stops were cheaper when compared to flights with 1, 2 or 3 stops before reaching the destination</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58918" y="1229747"/>
            <a:ext cx="5204790" cy="3441989"/>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{B6F6A0F7-1942-4A46-87C0-1DBE78B7B31F}tf11531919_win32</Template>
  <TotalTime>10</TotalTime>
  <Words>1329</Words>
  <Application>Microsoft Office PowerPoint</Application>
  <PresentationFormat>Widescreen</PresentationFormat>
  <Paragraphs>224</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Avenir Next LT Pro</vt:lpstr>
      <vt:lpstr>Avenir Next LT Pro Light</vt:lpstr>
      <vt:lpstr>Calibri</vt:lpstr>
      <vt:lpstr>Garamond</vt:lpstr>
      <vt:lpstr>Times New Roman</vt:lpstr>
      <vt:lpstr>Wingdings</vt:lpstr>
      <vt:lpstr>SavonVTI</vt:lpstr>
      <vt:lpstr>Flight Price Prediction </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Machine Learning  Models</vt:lpstr>
      <vt:lpstr>PowerPoint Presentation</vt:lpstr>
      <vt:lpstr>Results and 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dc:title>
  <dc:creator>Sandip Darveshi</dc:creator>
  <cp:lastModifiedBy>Sandip Darveshi</cp:lastModifiedBy>
  <cp:revision>4</cp:revision>
  <dcterms:created xsi:type="dcterms:W3CDTF">2022-01-29T16:47:30Z</dcterms:created>
  <dcterms:modified xsi:type="dcterms:W3CDTF">2022-01-29T16:57:56Z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