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Lst>
  <p:notesMasterIdLst>
    <p:notesMasterId r:id="rId37"/>
  </p:notes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31" r:id="rId33"/>
    <p:sldId id="270" r:id="rId34"/>
    <p:sldId id="332" r:id="rId35"/>
    <p:sldId id="33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12/27/2021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C841F13-5045-44B3-84B8-2055886E0BBC}" type="datetime1">
              <a:rPr lang="en-US" smtClean="0"/>
              <a:t>12/27/2021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FLIPROBO TECHNOLOGIES</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3B850FF-6169-4056-8077-06FFA93A5366}" type="slidenum">
              <a:rPr lang="en-US" smtClean="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526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E9D39-BC36-45CC-9BBF-5677EAD208C2}" type="datetime1">
              <a:rPr lang="en-US" smtClean="0"/>
              <a:t>12/27/2021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829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3F8DB-C379-4428-9C33-7D8269B129E1}" type="datetime1">
              <a:rPr lang="en-US" smtClean="0"/>
              <a:t>12/27/2021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618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420B2-6C45-4DC7-9360-13A4E8434A1D}" type="datetime1">
              <a:rPr lang="en-US" smtClean="0"/>
              <a:t>12/27/2021</a:t>
            </a:fld>
            <a:endParaRPr lang="en-US" dirty="0"/>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211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38C1157-14B8-4B74-BD74-4711C9D06E4B}" type="datetime1">
              <a:rPr lang="en-US" smtClean="0"/>
              <a:t>12/27/2021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FLIPROBO TECHNOLOGIES</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3B850FF-6169-4056-8077-06FFA93A536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60574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A83FC-2AD0-4EF1-A609-7DC2D1DBE4CF}" type="datetime1">
              <a:rPr lang="en-US" smtClean="0"/>
              <a:t>12/27/2021</a:t>
            </a:fld>
            <a:endParaRPr lang="en-US"/>
          </a:p>
        </p:txBody>
      </p:sp>
      <p:sp>
        <p:nvSpPr>
          <p:cNvPr id="6" name="Footer Placeholder 5"/>
          <p:cNvSpPr>
            <a:spLocks noGrp="1"/>
          </p:cNvSpPr>
          <p:nvPr>
            <p:ph type="ftr" sz="quarter" idx="11"/>
          </p:nvPr>
        </p:nvSpPr>
        <p:spPr/>
        <p:txBody>
          <a:bodyPr/>
          <a:lstStyle/>
          <a:p>
            <a:r>
              <a:rPr lang="en-US"/>
              <a:t>FLIPROBO TECHNOLOGIES</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49134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0E45BD-92F6-4A3B-9AF1-172AAA1EC327}" type="datetime1">
              <a:rPr lang="en-US" smtClean="0"/>
              <a:t>12/27/2021</a:t>
            </a:fld>
            <a:endParaRPr lang="en-US"/>
          </a:p>
        </p:txBody>
      </p:sp>
      <p:sp>
        <p:nvSpPr>
          <p:cNvPr id="8" name="Footer Placeholder 7"/>
          <p:cNvSpPr>
            <a:spLocks noGrp="1"/>
          </p:cNvSpPr>
          <p:nvPr>
            <p:ph type="ftr" sz="quarter" idx="11"/>
          </p:nvPr>
        </p:nvSpPr>
        <p:spPr/>
        <p:txBody>
          <a:bodyPr/>
          <a:lstStyle/>
          <a:p>
            <a:r>
              <a:rPr lang="en-US"/>
              <a:t>FLIPROBO TECHNOLOGIES</a:t>
            </a:r>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21356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E389E-1CFB-461F-A233-C43A9F3775AD}" type="datetime1">
              <a:rPr lang="en-US" smtClean="0"/>
              <a:t>12/27/2021</a:t>
            </a:fld>
            <a:endParaRPr lang="en-US"/>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925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82FEF-4DF6-4553-988F-3E5FE986332B}" type="datetime1">
              <a:rPr lang="en-US" smtClean="0"/>
              <a:t>12/27/2021</a:t>
            </a:fld>
            <a:endParaRPr lang="en-US"/>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009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FFC994-EE52-4FB6-BB43-5C2C65A04546}" type="datetime1">
              <a:rPr lang="en-US" smtClean="0"/>
              <a:t>12/27/2021</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FLIPROBO TECHNOLOGIES</a:t>
            </a:r>
          </a:p>
        </p:txBody>
      </p:sp>
      <p:sp>
        <p:nvSpPr>
          <p:cNvPr id="7" name="Slide Number Placeholder 6"/>
          <p:cNvSpPr>
            <a:spLocks noGrp="1"/>
          </p:cNvSpPr>
          <p:nvPr>
            <p:ph type="sldNum" sz="quarter" idx="12"/>
          </p:nvPr>
        </p:nvSpPr>
        <p:spPr>
          <a:xfrm>
            <a:off x="5691014" y="6375679"/>
            <a:ext cx="1232456" cy="345796"/>
          </a:xfrm>
        </p:spPr>
        <p:txBody>
          <a:bodyPr/>
          <a:lstStyle/>
          <a:p>
            <a:fld id="{73B850FF-6169-4056-8077-06FFA93A536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182222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F53FC80-1CCB-4C1F-97E3-C99C816B1115}" type="datetime1">
              <a:rPr lang="en-US" smtClean="0"/>
              <a:t>12/27/2021</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FLIPROBO TECHNOLOGIES</a:t>
            </a:r>
          </a:p>
        </p:txBody>
      </p:sp>
      <p:sp>
        <p:nvSpPr>
          <p:cNvPr id="7" name="Slide Number Placeholder 6"/>
          <p:cNvSpPr>
            <a:spLocks noGrp="1"/>
          </p:cNvSpPr>
          <p:nvPr>
            <p:ph type="sldNum" sz="quarter" idx="12"/>
          </p:nvPr>
        </p:nvSpPr>
        <p:spPr>
          <a:xfrm>
            <a:off x="5687568" y="6375679"/>
            <a:ext cx="1234440" cy="345796"/>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52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34F13A6-6E28-4560-ADFB-D0A9E530CA65}" type="datetime1">
              <a:rPr lang="en-US" smtClean="0"/>
              <a:t>12/27/2021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FLIPROBO TECHNOLOGIES</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3B850FF-6169-4056-8077-06FFA93A5366}"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26359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80257" y="864911"/>
            <a:ext cx="9287768" cy="2411689"/>
          </a:xfrm>
        </p:spPr>
        <p:txBody>
          <a:bodyPr anchor="b">
            <a:normAutofit/>
          </a:bodyPr>
          <a:lstStyle/>
          <a:p>
            <a:r>
              <a:rPr lang="en-US" sz="3200" b="1" dirty="0">
                <a:effectLst/>
                <a:latin typeface="Times New Roman" panose="02020603050405020304" pitchFamily="18" charset="0"/>
                <a:cs typeface="Times New Roman" panose="02020603050405020304" pitchFamily="18" charset="0"/>
              </a:rPr>
              <a:t>Malignant Comment Classifier Project</a:t>
            </a:r>
            <a:endParaRPr lang="en-IN" sz="3200" b="1" dirty="0">
              <a:effectLst/>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73314" y="5493376"/>
            <a:ext cx="9147136" cy="742279"/>
          </a:xfrm>
        </p:spPr>
        <p:txBody>
          <a:bodyPr anchor="ctr">
            <a:normAutofit/>
          </a:bodyPr>
          <a:lstStyle/>
          <a:p>
            <a:r>
              <a:rPr lang="en-US" sz="1800" b="1" dirty="0">
                <a:solidFill>
                  <a:srgbClr val="2A1A00"/>
                </a:solidFill>
                <a:latin typeface="Times New Roman" panose="02020603050405020304" pitchFamily="18" charset="0"/>
                <a:cs typeface="Times New Roman" panose="02020603050405020304" pitchFamily="18" charset="0"/>
              </a:rPr>
              <a:t>Submitted by: Rajashri Sadafule Darveshi</a:t>
            </a:r>
          </a:p>
        </p:txBody>
      </p:sp>
    </p:spTree>
    <p:extLst>
      <p:ext uri="{BB962C8B-B14F-4D97-AF65-F5344CB8AC3E}">
        <p14:creationId xmlns:p14="http://schemas.microsoft.com/office/powerpoint/2010/main" val="46652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2830285" y="170401"/>
            <a:ext cx="7134808"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PRE PROCESSING</a:t>
            </a:r>
          </a:p>
        </p:txBody>
      </p:sp>
      <p:sp>
        <p:nvSpPr>
          <p:cNvPr id="5" name="Slide Number Placeholder 4"/>
          <p:cNvSpPr>
            <a:spLocks noGrp="1"/>
          </p:cNvSpPr>
          <p:nvPr>
            <p:ph type="sldNum" sz="quarter" idx="12"/>
          </p:nvPr>
        </p:nvSpPr>
        <p:spPr/>
        <p:txBody>
          <a:bodyPr/>
          <a:lstStyle/>
          <a:p>
            <a:fld id="{73B850FF-6169-4056-8077-06FFA93A5366}" type="slidenum">
              <a:rPr lang="en-US" smtClean="0"/>
              <a:t>10</a:t>
            </a:fld>
            <a:endParaRPr lang="en-US"/>
          </a:p>
        </p:txBody>
      </p:sp>
      <p:sp>
        <p:nvSpPr>
          <p:cNvPr id="3" name="Rectangle 2"/>
          <p:cNvSpPr/>
          <p:nvPr/>
        </p:nvSpPr>
        <p:spPr>
          <a:xfrm>
            <a:off x="795041" y="1480263"/>
            <a:ext cx="317106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Cleaning</a:t>
            </a:r>
            <a:r>
              <a:rPr lang="en-IN" sz="2400" dirty="0">
                <a:latin typeface="Arial" panose="020B0604020202020204" pitchFamily="34" charset="0"/>
                <a:cs typeface="Arial" panose="020B0604020202020204" pitchFamily="34" charset="0"/>
              </a:rPr>
              <a:t> </a:t>
            </a:r>
            <a:r>
              <a:rPr lang="en-IN" sz="2800" dirty="0">
                <a:latin typeface="Times New Roman" panose="02020603050405020304" pitchFamily="18" charset="0"/>
                <a:cs typeface="Times New Roman" panose="02020603050405020304" pitchFamily="18" charset="0"/>
              </a:rPr>
              <a:t>the</a:t>
            </a:r>
            <a:r>
              <a:rPr lang="en-IN" sz="2400" dirty="0">
                <a:latin typeface="Arial" panose="020B0604020202020204" pitchFamily="34" charset="0"/>
                <a:cs typeface="Arial" panose="020B0604020202020204" pitchFamily="34" charset="0"/>
              </a:rPr>
              <a:t> </a:t>
            </a:r>
            <a:r>
              <a:rPr lang="en-IN" sz="2800" dirty="0">
                <a:latin typeface="Times New Roman" panose="02020603050405020304" pitchFamily="18" charset="0"/>
                <a:cs typeface="Times New Roman" panose="02020603050405020304" pitchFamily="18" charset="0"/>
              </a:rPr>
              <a:t>data</a:t>
            </a:r>
            <a:r>
              <a:rPr lang="en-IN" sz="2400" dirty="0">
                <a:latin typeface="Arial" panose="020B0604020202020204" pitchFamily="34" charset="0"/>
                <a:cs typeface="Arial" panose="020B0604020202020204" pitchFamily="34" charset="0"/>
              </a:rPr>
              <a:t> </a:t>
            </a:r>
            <a:r>
              <a:rPr lang="en-IN" sz="2800" dirty="0">
                <a:latin typeface="Times New Roman" panose="02020603050405020304" pitchFamily="18" charset="0"/>
                <a:cs typeface="Times New Roman" panose="02020603050405020304" pitchFamily="18" charset="0"/>
              </a:rPr>
              <a:t>set</a:t>
            </a:r>
            <a:endParaRPr lang="en-US" sz="28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135890" y="2337208"/>
            <a:ext cx="5731510" cy="3195955"/>
          </a:xfrm>
          <a:prstGeom prst="rect">
            <a:avLst/>
          </a:prstGeom>
        </p:spPr>
      </p:pic>
      <p:pic>
        <p:nvPicPr>
          <p:cNvPr id="10" name="Picture 9"/>
          <p:cNvPicPr/>
          <p:nvPr/>
        </p:nvPicPr>
        <p:blipFill>
          <a:blip r:embed="rId3"/>
          <a:stretch>
            <a:fillRect/>
          </a:stretch>
        </p:blipFill>
        <p:spPr>
          <a:xfrm>
            <a:off x="6096000" y="1941928"/>
            <a:ext cx="5731510" cy="3925570"/>
          </a:xfrm>
          <a:prstGeom prst="rect">
            <a:avLst/>
          </a:prstGeom>
        </p:spPr>
      </p:pic>
    </p:spTree>
    <p:extLst>
      <p:ext uri="{BB962C8B-B14F-4D97-AF65-F5344CB8AC3E}">
        <p14:creationId xmlns:p14="http://schemas.microsoft.com/office/powerpoint/2010/main" val="31062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039759" y="303255"/>
            <a:ext cx="11395225"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11</a:t>
            </a:fld>
            <a:endParaRPr lang="en-US"/>
          </a:p>
        </p:txBody>
      </p:sp>
      <p:pic>
        <p:nvPicPr>
          <p:cNvPr id="8" name="Picture 7"/>
          <p:cNvPicPr/>
          <p:nvPr/>
        </p:nvPicPr>
        <p:blipFill>
          <a:blip r:embed="rId2"/>
          <a:stretch>
            <a:fillRect/>
          </a:stretch>
        </p:blipFill>
        <p:spPr>
          <a:xfrm>
            <a:off x="813616" y="1896835"/>
            <a:ext cx="10273484" cy="4291693"/>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058032" y="314779"/>
            <a:ext cx="11133968"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12</a:t>
            </a:fld>
            <a:endParaRPr lang="en-US"/>
          </a:p>
        </p:txBody>
      </p:sp>
      <p:pic>
        <p:nvPicPr>
          <p:cNvPr id="6" name="Picture 5"/>
          <p:cNvPicPr/>
          <p:nvPr/>
        </p:nvPicPr>
        <p:blipFill>
          <a:blip r:embed="rId2"/>
          <a:stretch>
            <a:fillRect/>
          </a:stretch>
        </p:blipFill>
        <p:spPr>
          <a:xfrm>
            <a:off x="6313895" y="4310743"/>
            <a:ext cx="5723255" cy="1870710"/>
          </a:xfrm>
          <a:prstGeom prst="rect">
            <a:avLst/>
          </a:prstGeom>
        </p:spPr>
      </p:pic>
      <p:pic>
        <p:nvPicPr>
          <p:cNvPr id="7" name="Picture 6"/>
          <p:cNvPicPr/>
          <p:nvPr/>
        </p:nvPicPr>
        <p:blipFill>
          <a:blip r:embed="rId3"/>
          <a:stretch>
            <a:fillRect/>
          </a:stretch>
        </p:blipFill>
        <p:spPr>
          <a:xfrm>
            <a:off x="6305640" y="1560467"/>
            <a:ext cx="5731510" cy="2493645"/>
          </a:xfrm>
          <a:prstGeom prst="rect">
            <a:avLst/>
          </a:prstGeom>
        </p:spPr>
      </p:pic>
      <p:pic>
        <p:nvPicPr>
          <p:cNvPr id="9" name="Picture 8"/>
          <p:cNvPicPr/>
          <p:nvPr/>
        </p:nvPicPr>
        <p:blipFill>
          <a:blip r:embed="rId4"/>
          <a:stretch>
            <a:fillRect/>
          </a:stretch>
        </p:blipFill>
        <p:spPr>
          <a:xfrm>
            <a:off x="157662" y="1768658"/>
            <a:ext cx="5731510" cy="4701540"/>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134739" y="377892"/>
            <a:ext cx="11057261"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13</a:t>
            </a:fld>
            <a:endParaRPr lang="en-US"/>
          </a:p>
        </p:txBody>
      </p:sp>
      <p:pic>
        <p:nvPicPr>
          <p:cNvPr id="8" name="Picture 7"/>
          <p:cNvPicPr/>
          <p:nvPr/>
        </p:nvPicPr>
        <p:blipFill>
          <a:blip r:embed="rId2"/>
          <a:stretch>
            <a:fillRect/>
          </a:stretch>
        </p:blipFill>
        <p:spPr>
          <a:xfrm>
            <a:off x="315141" y="2281646"/>
            <a:ext cx="5585460" cy="3535680"/>
          </a:xfrm>
          <a:prstGeom prst="rect">
            <a:avLst/>
          </a:prstGeom>
        </p:spPr>
      </p:pic>
      <p:pic>
        <p:nvPicPr>
          <p:cNvPr id="10" name="Picture 9"/>
          <p:cNvPicPr/>
          <p:nvPr/>
        </p:nvPicPr>
        <p:blipFill>
          <a:blip r:embed="rId3"/>
          <a:stretch>
            <a:fillRect/>
          </a:stretch>
        </p:blipFill>
        <p:spPr>
          <a:xfrm>
            <a:off x="5808616" y="1712686"/>
            <a:ext cx="5507355" cy="4673600"/>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239785" y="385414"/>
            <a:ext cx="11171290"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14</a:t>
            </a:fld>
            <a:endParaRPr lang="en-US"/>
          </a:p>
        </p:txBody>
      </p:sp>
      <p:pic>
        <p:nvPicPr>
          <p:cNvPr id="7" name="Picture 6"/>
          <p:cNvPicPr/>
          <p:nvPr/>
        </p:nvPicPr>
        <p:blipFill>
          <a:blip r:embed="rId2"/>
          <a:stretch>
            <a:fillRect/>
          </a:stretch>
        </p:blipFill>
        <p:spPr>
          <a:xfrm>
            <a:off x="0" y="1746658"/>
            <a:ext cx="5316855" cy="4834255"/>
          </a:xfrm>
          <a:prstGeom prst="rect">
            <a:avLst/>
          </a:prstGeom>
        </p:spPr>
      </p:pic>
      <p:pic>
        <p:nvPicPr>
          <p:cNvPr id="9" name="Picture 8"/>
          <p:cNvPicPr/>
          <p:nvPr/>
        </p:nvPicPr>
        <p:blipFill>
          <a:blip r:embed="rId3"/>
          <a:stretch>
            <a:fillRect/>
          </a:stretch>
        </p:blipFill>
        <p:spPr>
          <a:xfrm>
            <a:off x="5581559" y="209518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325510" y="442269"/>
            <a:ext cx="11105976"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15</a:t>
            </a:fld>
            <a:endParaRPr lang="en-US"/>
          </a:p>
        </p:txBody>
      </p:sp>
      <p:pic>
        <p:nvPicPr>
          <p:cNvPr id="8" name="Picture 7"/>
          <p:cNvPicPr/>
          <p:nvPr/>
        </p:nvPicPr>
        <p:blipFill>
          <a:blip r:embed="rId2"/>
          <a:stretch>
            <a:fillRect/>
          </a:stretch>
        </p:blipFill>
        <p:spPr>
          <a:xfrm>
            <a:off x="364490" y="2243273"/>
            <a:ext cx="5731510" cy="4004310"/>
          </a:xfrm>
          <a:prstGeom prst="rect">
            <a:avLst/>
          </a:prstGeom>
        </p:spPr>
      </p:pic>
      <p:pic>
        <p:nvPicPr>
          <p:cNvPr id="10" name="Picture 9"/>
          <p:cNvPicPr/>
          <p:nvPr/>
        </p:nvPicPr>
        <p:blipFill>
          <a:blip r:embed="rId3"/>
          <a:stretch>
            <a:fillRect/>
          </a:stretch>
        </p:blipFill>
        <p:spPr>
          <a:xfrm>
            <a:off x="6096000" y="1895928"/>
            <a:ext cx="5730875" cy="4351655"/>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992718" y="346509"/>
            <a:ext cx="11199282" cy="1325563"/>
          </a:xfrm>
        </p:spPr>
        <p:txBody>
          <a:bodyPr>
            <a:noAutofit/>
          </a:bodyPr>
          <a:lstStyle/>
          <a:p>
            <a:r>
              <a:rPr lang="en-IN" sz="4000" dirty="0">
                <a:solidFill>
                  <a:schemeClr val="tx1"/>
                </a:solidFill>
                <a:effectLst/>
                <a:latin typeface="Times New Roman" panose="02020603050405020304" pitchFamily="18" charset="0"/>
                <a:cs typeface="Times New Roman" panose="02020603050405020304" pitchFamily="18"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16</a:t>
            </a:fld>
            <a:endParaRPr lang="en-US"/>
          </a:p>
        </p:txBody>
      </p:sp>
      <p:pic>
        <p:nvPicPr>
          <p:cNvPr id="6" name="Picture 5"/>
          <p:cNvPicPr/>
          <p:nvPr/>
        </p:nvPicPr>
        <p:blipFill>
          <a:blip r:embed="rId2"/>
          <a:stretch>
            <a:fillRect/>
          </a:stretch>
        </p:blipFill>
        <p:spPr>
          <a:xfrm>
            <a:off x="0" y="3081413"/>
            <a:ext cx="5731510" cy="3362960"/>
          </a:xfrm>
          <a:prstGeom prst="rect">
            <a:avLst/>
          </a:prstGeom>
        </p:spPr>
      </p:pic>
      <p:sp>
        <p:nvSpPr>
          <p:cNvPr id="5" name="Rectangle 4"/>
          <p:cNvSpPr/>
          <p:nvPr/>
        </p:nvSpPr>
        <p:spPr>
          <a:xfrm>
            <a:off x="1067875" y="2115132"/>
            <a:ext cx="2733569"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Malignant</a:t>
            </a:r>
            <a:r>
              <a:rPr lang="en-US" b="1" dirty="0"/>
              <a:t> </a:t>
            </a:r>
            <a:r>
              <a:rPr lang="en-US" sz="2800" dirty="0">
                <a:latin typeface="Times New Roman" panose="02020603050405020304" pitchFamily="18" charset="0"/>
                <a:cs typeface="Times New Roman" panose="02020603050405020304" pitchFamily="18" charset="0"/>
              </a:rPr>
              <a:t>Words</a:t>
            </a:r>
            <a:r>
              <a:rPr lang="en-US" b="1" dirty="0"/>
              <a:t>:</a:t>
            </a:r>
            <a:endParaRPr lang="en-US" dirty="0"/>
          </a:p>
        </p:txBody>
      </p:sp>
      <p:pic>
        <p:nvPicPr>
          <p:cNvPr id="9" name="Picture 8"/>
          <p:cNvPicPr/>
          <p:nvPr/>
        </p:nvPicPr>
        <p:blipFill>
          <a:blip r:embed="rId3"/>
          <a:stretch>
            <a:fillRect/>
          </a:stretch>
        </p:blipFill>
        <p:spPr>
          <a:xfrm>
            <a:off x="6096000" y="3028475"/>
            <a:ext cx="5731510" cy="3379470"/>
          </a:xfrm>
          <a:prstGeom prst="rect">
            <a:avLst/>
          </a:prstGeom>
        </p:spPr>
      </p:pic>
      <p:sp>
        <p:nvSpPr>
          <p:cNvPr id="7" name="Rectangle 6"/>
          <p:cNvSpPr/>
          <p:nvPr/>
        </p:nvSpPr>
        <p:spPr>
          <a:xfrm>
            <a:off x="7441881" y="1987034"/>
            <a:ext cx="3506216"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NoN</a:t>
            </a:r>
            <a:r>
              <a:rPr lang="en-US" b="1" dirty="0"/>
              <a:t> </a:t>
            </a:r>
            <a:r>
              <a:rPr lang="en-US" sz="2800" dirty="0">
                <a:latin typeface="Times New Roman" panose="02020603050405020304" pitchFamily="18" charset="0"/>
                <a:cs typeface="Times New Roman" panose="02020603050405020304" pitchFamily="18" charset="0"/>
              </a:rPr>
              <a:t>Malignant</a:t>
            </a:r>
            <a:r>
              <a:rPr lang="en-US" b="1" dirty="0"/>
              <a:t> </a:t>
            </a:r>
            <a:r>
              <a:rPr lang="en-US" sz="2800" dirty="0">
                <a:latin typeface="Times New Roman" panose="02020603050405020304" pitchFamily="18" charset="0"/>
                <a:cs typeface="Times New Roman" panose="02020603050405020304" pitchFamily="18" charset="0"/>
              </a:rPr>
              <a:t>Words</a:t>
            </a:r>
            <a:r>
              <a:rPr lang="en-US" b="1" dirty="0"/>
              <a:t>:</a:t>
            </a:r>
            <a:endParaRPr lang="en-US" dirty="0"/>
          </a:p>
        </p:txBody>
      </p:sp>
      <p:sp>
        <p:nvSpPr>
          <p:cNvPr id="10" name="Rectangle 9"/>
          <p:cNvSpPr/>
          <p:nvPr/>
        </p:nvSpPr>
        <p:spPr>
          <a:xfrm>
            <a:off x="3709460" y="1487427"/>
            <a:ext cx="3353803" cy="584775"/>
          </a:xfrm>
          <a:prstGeom prst="rect">
            <a:avLst/>
          </a:prstGeom>
        </p:spPr>
        <p:txBody>
          <a:bodyPr wrap="none">
            <a:spAutoFit/>
          </a:bodyPr>
          <a:lstStyle/>
          <a:p>
            <a:r>
              <a:rPr lang="en-US" sz="3200" b="1" dirty="0">
                <a:solidFill>
                  <a:srgbClr val="C00000"/>
                </a:solidFill>
                <a:latin typeface="Times New Roman" panose="02020603050405020304" pitchFamily="18" charset="0"/>
                <a:cs typeface="Times New Roman" panose="02020603050405020304" pitchFamily="18" charset="0"/>
              </a:rPr>
              <a:t>WORD-CLOUDS</a:t>
            </a:r>
          </a:p>
        </p:txBody>
      </p:sp>
    </p:spTree>
    <p:extLst>
      <p:ext uri="{BB962C8B-B14F-4D97-AF65-F5344CB8AC3E}">
        <p14:creationId xmlns:p14="http://schemas.microsoft.com/office/powerpoint/2010/main" val="244054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104300"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a:xfrm>
            <a:off x="1024618" y="340637"/>
            <a:ext cx="11915192" cy="1143000"/>
          </a:xfrm>
        </p:spPr>
        <p:txBody>
          <a:bodyPr>
            <a:noAutofit/>
          </a:bodyPr>
          <a:lstStyle/>
          <a:p>
            <a:r>
              <a:rPr lang="en-US" sz="3600" dirty="0">
                <a:solidFill>
                  <a:schemeClr val="tx1"/>
                </a:solidFill>
                <a:effectLst/>
                <a:latin typeface="Times New Roman" panose="02020603050405020304" pitchFamily="18" charset="0"/>
                <a:cs typeface="Times New Roman" panose="02020603050405020304" pitchFamily="18" charset="0"/>
              </a:rPr>
              <a:t>ADDED NEW FEATURE – COMMENT LABEL</a:t>
            </a:r>
            <a:endParaRPr lang="en-IN" sz="36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17</a:t>
            </a:fld>
            <a:endParaRPr lang="en-US"/>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016807" y="106920"/>
            <a:ext cx="6425772"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PREPRATION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18</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178677" y="869785"/>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8" name="Picture 7"/>
          <p:cNvPicPr/>
          <p:nvPr/>
        </p:nvPicPr>
        <p:blipFill>
          <a:blip r:embed="rId2"/>
          <a:stretch>
            <a:fillRect/>
          </a:stretch>
        </p:blipFill>
        <p:spPr>
          <a:xfrm>
            <a:off x="364490" y="1582358"/>
            <a:ext cx="5731510" cy="1720850"/>
          </a:xfrm>
          <a:prstGeom prst="rect">
            <a:avLst/>
          </a:prstGeom>
        </p:spPr>
      </p:pic>
      <p:pic>
        <p:nvPicPr>
          <p:cNvPr id="9" name="Picture 8"/>
          <p:cNvPicPr/>
          <p:nvPr/>
        </p:nvPicPr>
        <p:blipFill>
          <a:blip r:embed="rId3"/>
          <a:stretch>
            <a:fillRect/>
          </a:stretch>
        </p:blipFill>
        <p:spPr>
          <a:xfrm>
            <a:off x="364490" y="3935186"/>
            <a:ext cx="5731510" cy="1828800"/>
          </a:xfrm>
          <a:prstGeom prst="rect">
            <a:avLst/>
          </a:prstGeom>
        </p:spPr>
      </p:pic>
      <p:pic>
        <p:nvPicPr>
          <p:cNvPr id="10" name="Picture 9"/>
          <p:cNvPicPr/>
          <p:nvPr/>
        </p:nvPicPr>
        <p:blipFill>
          <a:blip r:embed="rId4"/>
          <a:stretch>
            <a:fillRect/>
          </a:stretch>
        </p:blipFill>
        <p:spPr>
          <a:xfrm>
            <a:off x="6333192" y="2073451"/>
            <a:ext cx="5725160" cy="3589655"/>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372995" y="84930"/>
            <a:ext cx="10515600"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PREPRATION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19</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964072" y="1041161"/>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11" name="Picture 10"/>
          <p:cNvPicPr/>
          <p:nvPr/>
        </p:nvPicPr>
        <p:blipFill>
          <a:blip r:embed="rId2"/>
          <a:stretch>
            <a:fillRect/>
          </a:stretch>
        </p:blipFill>
        <p:spPr>
          <a:xfrm>
            <a:off x="364490" y="2679033"/>
            <a:ext cx="5731510" cy="1788795"/>
          </a:xfrm>
          <a:prstGeom prst="rect">
            <a:avLst/>
          </a:prstGeom>
        </p:spPr>
      </p:pic>
      <p:pic>
        <p:nvPicPr>
          <p:cNvPr id="12" name="Picture 11"/>
          <p:cNvPicPr/>
          <p:nvPr/>
        </p:nvPicPr>
        <p:blipFill>
          <a:blip r:embed="rId3"/>
          <a:stretch>
            <a:fillRect/>
          </a:stretch>
        </p:blipFill>
        <p:spPr>
          <a:xfrm>
            <a:off x="6285866" y="1666212"/>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BUSINESS PROBLEM FRAMING</a:t>
            </a:r>
            <a:endParaRPr lang="en-US" sz="4400"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1251678" y="1389893"/>
            <a:ext cx="10178322" cy="3593591"/>
          </a:xfrm>
        </p:spPr>
        <p:txBody>
          <a:bodyPr>
            <a:noAutofit/>
          </a:bodyPr>
          <a:lstStyle/>
          <a:p>
            <a:pPr lvl="0" algn="just"/>
            <a:r>
              <a:rPr lang="en-IN" sz="2400"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923501" y="293243"/>
            <a:ext cx="5390075"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20</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712205" y="1284362"/>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8" name="Picture 7"/>
          <p:cNvPicPr/>
          <p:nvPr/>
        </p:nvPicPr>
        <p:blipFill>
          <a:blip r:embed="rId2"/>
          <a:stretch>
            <a:fillRect/>
          </a:stretch>
        </p:blipFill>
        <p:spPr>
          <a:xfrm>
            <a:off x="1316238" y="2527814"/>
            <a:ext cx="5318760" cy="3992880"/>
          </a:xfrm>
          <a:prstGeom prst="rect">
            <a:avLst/>
          </a:prstGeom>
        </p:spPr>
      </p:pic>
      <p:pic>
        <p:nvPicPr>
          <p:cNvPr id="9" name="Picture 8"/>
          <p:cNvPicPr/>
          <p:nvPr/>
        </p:nvPicPr>
        <p:blipFill>
          <a:blip r:embed="rId3"/>
          <a:stretch>
            <a:fillRect/>
          </a:stretch>
        </p:blipFill>
        <p:spPr>
          <a:xfrm>
            <a:off x="6453051" y="2699203"/>
            <a:ext cx="5731510" cy="2406650"/>
          </a:xfrm>
          <a:prstGeom prst="rect">
            <a:avLst/>
          </a:prstGeom>
        </p:spPr>
      </p:pic>
    </p:spTree>
    <p:extLst>
      <p:ext uri="{BB962C8B-B14F-4D97-AF65-F5344CB8AC3E}">
        <p14:creationId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597981" y="409800"/>
            <a:ext cx="5306099"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21</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824113" y="1350409"/>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11" name="Picture 10"/>
          <p:cNvPicPr/>
          <p:nvPr/>
        </p:nvPicPr>
        <p:blipFill>
          <a:blip r:embed="rId2"/>
          <a:stretch>
            <a:fillRect/>
          </a:stretch>
        </p:blipFill>
        <p:spPr>
          <a:xfrm>
            <a:off x="608602" y="2073451"/>
            <a:ext cx="5325110" cy="3521710"/>
          </a:xfrm>
          <a:prstGeom prst="rect">
            <a:avLst/>
          </a:prstGeom>
        </p:spPr>
      </p:pic>
      <p:pic>
        <p:nvPicPr>
          <p:cNvPr id="12" name="Picture 11"/>
          <p:cNvPicPr/>
          <p:nvPr/>
        </p:nvPicPr>
        <p:blipFill>
          <a:blip r:embed="rId3"/>
          <a:stretch>
            <a:fillRect/>
          </a:stretch>
        </p:blipFill>
        <p:spPr>
          <a:xfrm>
            <a:off x="6251031" y="2475439"/>
            <a:ext cx="5731510" cy="2268855"/>
          </a:xfrm>
          <a:prstGeom prst="rect">
            <a:avLst/>
          </a:prstGeom>
        </p:spPr>
      </p:pic>
    </p:spTree>
    <p:extLst>
      <p:ext uri="{BB962C8B-B14F-4D97-AF65-F5344CB8AC3E}">
        <p14:creationId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660619" y="269773"/>
            <a:ext cx="5410200"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22</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137440" y="1102692"/>
            <a:ext cx="9481692" cy="369332"/>
          </a:xfrm>
          <a:prstGeom prst="rect">
            <a:avLst/>
          </a:prstGeom>
          <a:noFill/>
        </p:spPr>
        <p:txBody>
          <a:bodyPr wrap="square" rtlCol="0">
            <a:spAutoFit/>
          </a:bodyPr>
          <a:lstStyle/>
          <a:p>
            <a:r>
              <a:rPr lang="en-US" dirty="0"/>
              <a:t>The “clean comment text” feature has a notable reduction in the number of characters</a:t>
            </a:r>
            <a:r>
              <a:rPr lang="en-US" dirty="0">
                <a:solidFill>
                  <a:schemeClr val="bg1"/>
                </a:solidFill>
              </a:rPr>
              <a:t>. </a:t>
            </a:r>
            <a:endParaRPr lang="en-IN" dirty="0">
              <a:solidFill>
                <a:schemeClr val="bg1"/>
              </a:solidFill>
            </a:endParaRPr>
          </a:p>
        </p:txBody>
      </p:sp>
      <p:pic>
        <p:nvPicPr>
          <p:cNvPr id="7" name="Picture 6"/>
          <p:cNvPicPr/>
          <p:nvPr/>
        </p:nvPicPr>
        <p:blipFill>
          <a:blip r:embed="rId2"/>
          <a:stretch>
            <a:fillRect/>
          </a:stretch>
        </p:blipFill>
        <p:spPr>
          <a:xfrm>
            <a:off x="468086" y="1895747"/>
            <a:ext cx="5410200" cy="4046220"/>
          </a:xfrm>
          <a:prstGeom prst="rect">
            <a:avLst/>
          </a:prstGeom>
        </p:spPr>
      </p:pic>
      <p:pic>
        <p:nvPicPr>
          <p:cNvPr id="8" name="Picture 7"/>
          <p:cNvPicPr/>
          <p:nvPr/>
        </p:nvPicPr>
        <p:blipFill>
          <a:blip r:embed="rId3"/>
          <a:stretch>
            <a:fillRect/>
          </a:stretch>
        </p:blipFill>
        <p:spPr>
          <a:xfrm>
            <a:off x="6096000" y="2442783"/>
            <a:ext cx="5731510" cy="2386330"/>
          </a:xfrm>
          <a:prstGeom prst="rect">
            <a:avLst/>
          </a:prstGeom>
        </p:spPr>
      </p:pic>
    </p:spTree>
    <p:extLst>
      <p:ext uri="{BB962C8B-B14F-4D97-AF65-F5344CB8AC3E}">
        <p14:creationId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800436" y="149099"/>
            <a:ext cx="4979528"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23</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010725" y="999700"/>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7" name="Picture 6"/>
          <p:cNvPicPr/>
          <p:nvPr/>
        </p:nvPicPr>
        <p:blipFill>
          <a:blip r:embed="rId2"/>
          <a:stretch>
            <a:fillRect/>
          </a:stretch>
        </p:blipFill>
        <p:spPr>
          <a:xfrm>
            <a:off x="595449" y="1772194"/>
            <a:ext cx="5318760" cy="3901440"/>
          </a:xfrm>
          <a:prstGeom prst="rect">
            <a:avLst/>
          </a:prstGeom>
        </p:spPr>
      </p:pic>
      <p:pic>
        <p:nvPicPr>
          <p:cNvPr id="8" name="Picture 7"/>
          <p:cNvPicPr/>
          <p:nvPr/>
        </p:nvPicPr>
        <p:blipFill>
          <a:blip r:embed="rId3"/>
          <a:stretch>
            <a:fillRect/>
          </a:stretch>
        </p:blipFill>
        <p:spPr>
          <a:xfrm>
            <a:off x="5914209" y="2442783"/>
            <a:ext cx="5731510" cy="2334260"/>
          </a:xfrm>
          <a:prstGeom prst="rect">
            <a:avLst/>
          </a:prstGeom>
        </p:spPr>
      </p:pic>
    </p:spTree>
    <p:extLst>
      <p:ext uri="{BB962C8B-B14F-4D97-AF65-F5344CB8AC3E}">
        <p14:creationId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508265" y="269773"/>
            <a:ext cx="5175470"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24</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964072" y="1226004"/>
            <a:ext cx="9481692" cy="369332"/>
          </a:xfrm>
          <a:prstGeom prst="rect">
            <a:avLst/>
          </a:prstGeom>
          <a:noFill/>
        </p:spPr>
        <p:txBody>
          <a:bodyPr wrap="square" rtlCol="0">
            <a:spAutoFit/>
          </a:bodyPr>
          <a:lstStyle/>
          <a:p>
            <a:r>
              <a:rPr lang="en-US" dirty="0"/>
              <a:t>The</a:t>
            </a:r>
            <a:r>
              <a:rPr lang="en-US" dirty="0">
                <a:solidFill>
                  <a:schemeClr val="bg1"/>
                </a:solidFill>
              </a:rPr>
              <a:t> “</a:t>
            </a:r>
            <a:r>
              <a:rPr lang="en-US" dirty="0"/>
              <a:t>clean comment text” feature has a notable reduction in the number of</a:t>
            </a:r>
            <a:r>
              <a:rPr lang="en-US" dirty="0">
                <a:solidFill>
                  <a:schemeClr val="bg1"/>
                </a:solidFill>
              </a:rPr>
              <a:t> </a:t>
            </a:r>
            <a:r>
              <a:rPr lang="en-US" dirty="0"/>
              <a:t>characters</a:t>
            </a:r>
            <a:r>
              <a:rPr lang="en-US" dirty="0">
                <a:solidFill>
                  <a:schemeClr val="bg1"/>
                </a:solidFill>
              </a:rPr>
              <a:t>. </a:t>
            </a:r>
            <a:endParaRPr lang="en-IN" dirty="0">
              <a:solidFill>
                <a:schemeClr val="bg1"/>
              </a:solidFill>
            </a:endParaRPr>
          </a:p>
        </p:txBody>
      </p:sp>
      <p:pic>
        <p:nvPicPr>
          <p:cNvPr id="7" name="Picture 6"/>
          <p:cNvPicPr/>
          <p:nvPr/>
        </p:nvPicPr>
        <p:blipFill>
          <a:blip r:embed="rId2"/>
          <a:stretch>
            <a:fillRect/>
          </a:stretch>
        </p:blipFill>
        <p:spPr>
          <a:xfrm>
            <a:off x="594360" y="1930037"/>
            <a:ext cx="5501640" cy="3977640"/>
          </a:xfrm>
          <a:prstGeom prst="rect">
            <a:avLst/>
          </a:prstGeom>
        </p:spPr>
      </p:pic>
      <p:pic>
        <p:nvPicPr>
          <p:cNvPr id="8" name="Picture 7"/>
          <p:cNvPicPr/>
          <p:nvPr/>
        </p:nvPicPr>
        <p:blipFill>
          <a:blip r:embed="rId3"/>
          <a:stretch>
            <a:fillRect/>
          </a:stretch>
        </p:blipFill>
        <p:spPr>
          <a:xfrm>
            <a:off x="6096000" y="2442783"/>
            <a:ext cx="5731510" cy="2402205"/>
          </a:xfrm>
          <a:prstGeom prst="rect">
            <a:avLst/>
          </a:prstGeom>
        </p:spPr>
      </p:pic>
    </p:spTree>
    <p:extLst>
      <p:ext uri="{BB962C8B-B14F-4D97-AF65-F5344CB8AC3E}">
        <p14:creationId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4164472" y="274682"/>
            <a:ext cx="5147479"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25</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850481" y="1179847"/>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7" name="Picture 6"/>
          <p:cNvPicPr/>
          <p:nvPr/>
        </p:nvPicPr>
        <p:blipFill>
          <a:blip r:embed="rId2"/>
          <a:stretch>
            <a:fillRect/>
          </a:stretch>
        </p:blipFill>
        <p:spPr>
          <a:xfrm>
            <a:off x="472440" y="1867445"/>
            <a:ext cx="5623560" cy="4168140"/>
          </a:xfrm>
          <a:prstGeom prst="rect">
            <a:avLst/>
          </a:prstGeom>
        </p:spPr>
      </p:pic>
      <p:pic>
        <p:nvPicPr>
          <p:cNvPr id="8" name="Picture 7"/>
          <p:cNvPicPr/>
          <p:nvPr/>
        </p:nvPicPr>
        <p:blipFill>
          <a:blip r:embed="rId3"/>
          <a:stretch>
            <a:fillRect/>
          </a:stretch>
        </p:blipFill>
        <p:spPr>
          <a:xfrm>
            <a:off x="6096000" y="2258117"/>
            <a:ext cx="5731510" cy="2456815"/>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475631" y="214940"/>
            <a:ext cx="8049299"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SCORES SUMMARY</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26</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p:cNvPicPr/>
          <p:nvPr/>
        </p:nvPicPr>
        <p:blipFill>
          <a:blip r:embed="rId2"/>
          <a:stretch>
            <a:fillRect/>
          </a:stretch>
        </p:blipFill>
        <p:spPr>
          <a:xfrm>
            <a:off x="291101" y="1779535"/>
            <a:ext cx="11416485" cy="4474308"/>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669950" y="302571"/>
            <a:ext cx="5026181"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MODEL OUTPUT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27</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442194" y="1565436"/>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7" name="Picture 6"/>
          <p:cNvPicPr/>
          <p:nvPr/>
        </p:nvPicPr>
        <p:blipFill>
          <a:blip r:embed="rId2"/>
          <a:stretch>
            <a:fillRect/>
          </a:stretch>
        </p:blipFill>
        <p:spPr>
          <a:xfrm>
            <a:off x="1567749" y="2610734"/>
            <a:ext cx="7380307" cy="1513397"/>
          </a:xfrm>
          <a:prstGeom prst="rect">
            <a:avLst/>
          </a:prstGeom>
        </p:spPr>
      </p:pic>
    </p:spTree>
    <p:extLst>
      <p:ext uri="{BB962C8B-B14F-4D97-AF65-F5344CB8AC3E}">
        <p14:creationId xmlns:p14="http://schemas.microsoft.com/office/powerpoint/2010/main" val="14354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4649665" y="387864"/>
            <a:ext cx="4494336"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FINAL MODEL</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28</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579893" y="1203264"/>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7" name="Picture 6"/>
          <p:cNvPicPr/>
          <p:nvPr/>
        </p:nvPicPr>
        <p:blipFill>
          <a:blip r:embed="rId2"/>
          <a:stretch>
            <a:fillRect/>
          </a:stretch>
        </p:blipFill>
        <p:spPr>
          <a:xfrm>
            <a:off x="2201545" y="2205671"/>
            <a:ext cx="7987484" cy="3264399"/>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083746" y="261168"/>
            <a:ext cx="4755593"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FINAL MODEL</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29</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738966" y="801925"/>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8" name="Picture 7"/>
          <p:cNvPicPr/>
          <p:nvPr/>
        </p:nvPicPr>
        <p:blipFill>
          <a:blip r:embed="rId2"/>
          <a:stretch>
            <a:fillRect/>
          </a:stretch>
        </p:blipFill>
        <p:spPr>
          <a:xfrm>
            <a:off x="748302" y="1748971"/>
            <a:ext cx="5731510" cy="3784600"/>
          </a:xfrm>
          <a:prstGeom prst="rect">
            <a:avLst/>
          </a:prstGeom>
        </p:spPr>
      </p:pic>
      <p:pic>
        <p:nvPicPr>
          <p:cNvPr id="9" name="Picture 8"/>
          <p:cNvPicPr/>
          <p:nvPr/>
        </p:nvPicPr>
        <p:blipFill>
          <a:blip r:embed="rId3"/>
          <a:stretch>
            <a:fillRect/>
          </a:stretch>
        </p:blipFill>
        <p:spPr>
          <a:xfrm>
            <a:off x="6096000" y="1171257"/>
            <a:ext cx="5731510" cy="4515485"/>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a:xfrm>
            <a:off x="800736" y="0"/>
            <a:ext cx="10972800"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BUSINESS PROBLEM FRAMING</a:t>
            </a:r>
            <a:endParaRPr lang="en-US" sz="4400"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667308" y="1143000"/>
            <a:ext cx="10972800" cy="4525963"/>
          </a:xfrm>
        </p:spPr>
        <p:txBody>
          <a:bodyPr>
            <a:noAutofit/>
          </a:bodyPr>
          <a:lstStyle/>
          <a:p>
            <a:pPr algn="just"/>
            <a:r>
              <a:rPr lang="en-IN" sz="2400" dirty="0">
                <a:latin typeface="Arial" panose="020B0604020202020204" pitchFamily="34" charset="0"/>
                <a:cs typeface="Arial" panose="020B0604020202020204" pitchFamily="34" charset="0"/>
              </a:rPr>
              <a:t>  </a:t>
            </a:r>
            <a:r>
              <a:rPr lang="en-IN" sz="2400" dirty="0">
                <a:latin typeface="Times New Roman" panose="02020603050405020304" pitchFamily="18" charset="0"/>
                <a:cs typeface="Times New Roman" panose="02020603050405020304" pitchFamily="18" charset="0"/>
              </a:rPr>
              <a:t>offensive comments. This can take a toll on anyone and affect them mentally   </a:t>
            </a:r>
          </a:p>
          <a:p>
            <a:pPr marL="109728" indent="0">
              <a:buNone/>
            </a:pPr>
            <a:r>
              <a:rPr lang="en-IN" sz="2400" dirty="0">
                <a:latin typeface="Times New Roman" panose="02020603050405020304" pitchFamily="18" charset="0"/>
                <a:cs typeface="Times New Roman" panose="02020603050405020304" pitchFamily="18" charset="0"/>
              </a:rPr>
              <a:t>    leading to depression, mental illness, self-hatred and suicidal thoughts.</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p>
        </p:txBody>
      </p:sp>
      <p:sp>
        <p:nvSpPr>
          <p:cNvPr id="5" name="Slide Number Placeholder 4"/>
          <p:cNvSpPr>
            <a:spLocks noGrp="1"/>
          </p:cNvSpPr>
          <p:nvPr>
            <p:ph type="sldNum" sz="quarter" idx="12"/>
          </p:nvPr>
        </p:nvSpPr>
        <p:spPr/>
        <p:txBody>
          <a:bodyPr/>
          <a:lstStyle/>
          <a:p>
            <a:fld id="{73B850FF-6169-4056-8077-06FFA93A5366}" type="slidenum">
              <a:rPr lang="en-US" smtClean="0"/>
              <a:t>3</a:t>
            </a:fld>
            <a:endParaRPr lang="en-US" dirty="0"/>
          </a:p>
        </p:txBody>
      </p:sp>
    </p:spTree>
    <p:extLst>
      <p:ext uri="{BB962C8B-B14F-4D97-AF65-F5344CB8AC3E}">
        <p14:creationId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3872158" y="261622"/>
            <a:ext cx="4447683"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FINAL MODEL</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30</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561232" y="1215295"/>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8" name="Picture 7"/>
          <p:cNvPicPr/>
          <p:nvPr/>
        </p:nvPicPr>
        <p:blipFill>
          <a:blip r:embed="rId2"/>
          <a:stretch>
            <a:fillRect/>
          </a:stretch>
        </p:blipFill>
        <p:spPr>
          <a:xfrm>
            <a:off x="3230245" y="1951400"/>
            <a:ext cx="5731510" cy="4261485"/>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372995" y="252636"/>
            <a:ext cx="6047068"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PREDICTED VALUES</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31</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281313" y="1000959"/>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8" name="Picture 7"/>
          <p:cNvPicPr/>
          <p:nvPr/>
        </p:nvPicPr>
        <p:blipFill>
          <a:blip r:embed="rId2"/>
          <a:stretch>
            <a:fillRect/>
          </a:stretch>
        </p:blipFill>
        <p:spPr>
          <a:xfrm>
            <a:off x="650331" y="2442783"/>
            <a:ext cx="5731510" cy="2320925"/>
          </a:xfrm>
          <a:prstGeom prst="rect">
            <a:avLst/>
          </a:prstGeom>
        </p:spPr>
      </p:pic>
      <p:pic>
        <p:nvPicPr>
          <p:cNvPr id="9" name="Picture 8"/>
          <p:cNvPicPr/>
          <p:nvPr/>
        </p:nvPicPr>
        <p:blipFill>
          <a:blip r:embed="rId3"/>
          <a:stretch>
            <a:fillRect/>
          </a:stretch>
        </p:blipFill>
        <p:spPr>
          <a:xfrm>
            <a:off x="6180716" y="1617917"/>
            <a:ext cx="5731510" cy="3970655"/>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2886179" y="340920"/>
            <a:ext cx="6248192" cy="13255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PREDICTED VALUES</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32</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719852" y="1158017"/>
            <a:ext cx="9481692" cy="369332"/>
          </a:xfrm>
          <a:prstGeom prst="rect">
            <a:avLst/>
          </a:prstGeom>
          <a:noFill/>
        </p:spPr>
        <p:txBody>
          <a:bodyPr wrap="square" rtlCol="0">
            <a:spAutoFit/>
          </a:bodyPr>
          <a:lstStyle/>
          <a:p>
            <a:r>
              <a:rPr lang="en-US" dirty="0"/>
              <a:t>The “clean comment text” feature has a notable reduction in the number of characters. </a:t>
            </a:r>
            <a:endParaRPr lang="en-IN" dirty="0"/>
          </a:p>
        </p:txBody>
      </p:sp>
      <p:pic>
        <p:nvPicPr>
          <p:cNvPr id="10" name="Picture 9"/>
          <p:cNvPicPr/>
          <p:nvPr/>
        </p:nvPicPr>
        <p:blipFill>
          <a:blip r:embed="rId2"/>
          <a:stretch>
            <a:fillRect/>
          </a:stretch>
        </p:blipFill>
        <p:spPr>
          <a:xfrm>
            <a:off x="650330" y="1842679"/>
            <a:ext cx="5731510" cy="4217670"/>
          </a:xfrm>
          <a:prstGeom prst="rect">
            <a:avLst/>
          </a:prstGeom>
        </p:spPr>
      </p:pic>
      <p:pic>
        <p:nvPicPr>
          <p:cNvPr id="11" name="Picture 10"/>
          <p:cNvPicPr/>
          <p:nvPr/>
        </p:nvPicPr>
        <p:blipFill>
          <a:blip r:embed="rId3"/>
          <a:stretch>
            <a:fillRect/>
          </a:stretch>
        </p:blipFill>
        <p:spPr>
          <a:xfrm>
            <a:off x="6381840" y="3227614"/>
            <a:ext cx="5731510" cy="1447800"/>
          </a:xfrm>
          <a:prstGeom prst="rect">
            <a:avLst/>
          </a:prstGeom>
        </p:spPr>
      </p:pic>
    </p:spTree>
    <p:extLst>
      <p:ext uri="{BB962C8B-B14F-4D97-AF65-F5344CB8AC3E}">
        <p14:creationId xmlns:p14="http://schemas.microsoft.com/office/powerpoint/2010/main" val="391932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3735355" y="279208"/>
            <a:ext cx="4559559" cy="1143000"/>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a:xfrm>
            <a:off x="1316993" y="1063690"/>
            <a:ext cx="10178322" cy="3593591"/>
          </a:xfrm>
        </p:spPr>
        <p:txBody>
          <a:bodyPr>
            <a:noAutofit/>
          </a:bodyPr>
          <a:lstStyle/>
          <a:p>
            <a:r>
              <a:rPr lang="en-US" sz="2800" dirty="0">
                <a:latin typeface="Times New Roman" panose="02020603050405020304" pitchFamily="18" charset="0"/>
                <a:cs typeface="Times New Roman" panose="02020603050405020304" pitchFamily="18" charset="0"/>
              </a:rPr>
              <a:t>Using a Random Forest Model, I have successfully predicted the comments given in the test data to be Negative vs Non-Negative (Positive and Neutral).</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Limitations:</a:t>
            </a:r>
          </a:p>
          <a:p>
            <a:r>
              <a:rPr lang="en-US" sz="2800" dirty="0">
                <a:latin typeface="Times New Roman" panose="02020603050405020304" pitchFamily="18" charset="0"/>
                <a:cs typeface="Times New Roman" panose="02020603050405020304" pitchFamily="18" charset="0"/>
              </a:rPr>
              <a:t>Some of the limitations can be: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model might not be able to understand sarcasm.</a:t>
            </a:r>
          </a:p>
          <a:p>
            <a:r>
              <a:rPr lang="en-US" sz="2800" dirty="0">
                <a:latin typeface="Times New Roman" panose="02020603050405020304" pitchFamily="18" charset="0"/>
                <a:cs typeface="Times New Roman" panose="02020603050405020304" pitchFamily="18" charset="0"/>
              </a:rPr>
              <a:t>Sometimes non-negative comments can be wrongly classified as negative ones, leading to loss of constructive feedback or comments.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33</a:t>
            </a:fld>
            <a:endParaRPr lang="en-US"/>
          </a:p>
        </p:txBody>
      </p:sp>
    </p:spTree>
    <p:extLst>
      <p:ext uri="{BB962C8B-B14F-4D97-AF65-F5344CB8AC3E}">
        <p14:creationId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4024604" y="338329"/>
            <a:ext cx="4484914" cy="1143000"/>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a:xfrm>
            <a:off x="1316992" y="1481329"/>
            <a:ext cx="10178322" cy="3593591"/>
          </a:xfrm>
        </p:spPr>
        <p:txBody>
          <a:bodyPr>
            <a:noAutofit/>
          </a:bodyPr>
          <a:lstStyle/>
          <a:p>
            <a:pPr marL="109728" indent="0">
              <a:buNone/>
            </a:pPr>
            <a:r>
              <a:rPr lang="en-IN" sz="2800" b="1" i="1" dirty="0">
                <a:latin typeface="Times New Roman" panose="02020603050405020304" pitchFamily="18" charset="0"/>
                <a:cs typeface="Times New Roman" panose="02020603050405020304" pitchFamily="18" charset="0"/>
              </a:rPr>
              <a:t>KEY FINDINGS AND CONCLUSIONS OF THE STUDY</a:t>
            </a:r>
          </a:p>
          <a:p>
            <a:pPr marL="109728" indent="0">
              <a:buNone/>
            </a:pPr>
            <a:endParaRPr lang="en-US" sz="2800" b="1" i="1" dirty="0">
              <a:latin typeface="Arial" panose="020B0604020202020204" pitchFamily="34" charset="0"/>
              <a:cs typeface="Arial" panose="020B0604020202020204" pitchFamily="34" charset="0"/>
            </a:endParaRPr>
          </a:p>
          <a:p>
            <a:r>
              <a:rPr lang="en-IN" sz="2800" dirty="0">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From the above analysis the below mentioned results were achieved which depicts the chances and conditions of a comment being a hateful comment or a normal comment.</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34</a:t>
            </a:fld>
            <a:endParaRPr lang="en-US"/>
          </a:p>
        </p:txBody>
      </p:sp>
    </p:spTree>
    <p:extLst>
      <p:ext uri="{BB962C8B-B14F-4D97-AF65-F5344CB8AC3E}">
        <p14:creationId xmlns:p14="http://schemas.microsoft.com/office/powerpoint/2010/main" val="132583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2895600" y="382385"/>
            <a:ext cx="8534399" cy="1413758"/>
          </a:xfrm>
        </p:spPr>
        <p:txBody>
          <a:bodyPr anchor="b">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17" name="Freeform: Shape 11">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8" name="Rectangle 13">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a:xfrm>
            <a:off x="2895600" y="2178528"/>
            <a:ext cx="8534400" cy="3701065"/>
          </a:xfrm>
        </p:spPr>
        <p:txBody>
          <a:bodyPr>
            <a:normAutofit/>
          </a:bodyPr>
          <a:lstStyle/>
          <a:p>
            <a:pPr lvl="0"/>
            <a:endParaRPr lang="en-US" dirty="0">
              <a:latin typeface="Arial" panose="020B0604020202020204" pitchFamily="34" charset="0"/>
              <a:cs typeface="Arial" panose="020B0604020202020204" pitchFamily="34" charset="0"/>
            </a:endParaRPr>
          </a:p>
          <a:p>
            <a:pPr lvl="0" algn="just"/>
            <a:r>
              <a:rPr lang="en-IN" dirty="0">
                <a:latin typeface="Times New Roman" panose="02020603050405020304" pitchFamily="18" charset="0"/>
                <a:cs typeface="Times New Roman" panose="02020603050405020304" pitchFamily="18"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047514" y="6375679"/>
            <a:ext cx="1382486" cy="345796"/>
          </a:xfrm>
        </p:spPr>
        <p:txBody>
          <a:bodyPr>
            <a:normAutofit/>
          </a:bodyPr>
          <a:lstStyle/>
          <a:p>
            <a:pPr>
              <a:spcAft>
                <a:spcPts val="600"/>
              </a:spcAft>
            </a:pPr>
            <a:fld id="{73B850FF-6169-4056-8077-06FFA93A5366}" type="slidenum">
              <a:rPr lang="en-US" smtClean="0"/>
              <a:pPr>
                <a:spcAft>
                  <a:spcPts val="600"/>
                </a:spcAft>
              </a:pPr>
              <a:t>35</a:t>
            </a:fld>
            <a:endParaRPr lang="en-US"/>
          </a:p>
        </p:txBody>
      </p:sp>
    </p:spTree>
    <p:extLst>
      <p:ext uri="{BB962C8B-B14F-4D97-AF65-F5344CB8AC3E}">
        <p14:creationId xmlns:p14="http://schemas.microsoft.com/office/powerpoint/2010/main" val="189416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77500" lnSpcReduction="20000"/>
          </a:bodyPr>
          <a:lstStyle/>
          <a:p>
            <a:pPr algn="just"/>
            <a:r>
              <a:rPr lang="en-US" sz="2800" dirty="0">
                <a:latin typeface="Times New Roman" panose="02020603050405020304" pitchFamily="18" charset="0"/>
                <a:cs typeface="Times New Roman" panose="02020603050405020304" pitchFamily="18" charset="0"/>
              </a:rPr>
              <a:t>I have used the TF-IDF to vectorize the words so that machine can understand the words.</a:t>
            </a:r>
          </a:p>
          <a:p>
            <a:pPr algn="just"/>
            <a:r>
              <a:rPr lang="en-US" sz="2800" dirty="0">
                <a:latin typeface="Times New Roman" panose="02020603050405020304" pitchFamily="18" charset="0"/>
                <a:cs typeface="Times New Roman" panose="02020603050405020304" pitchFamily="18" charset="0"/>
              </a:rPr>
              <a:t>TF – Term Frequency (the number of times the words/terms appear in a document.)</a:t>
            </a:r>
          </a:p>
          <a:p>
            <a:pPr algn="just"/>
            <a:r>
              <a:rPr lang="en-US" sz="2800" dirty="0">
                <a:latin typeface="Times New Roman" panose="02020603050405020304" pitchFamily="18" charset="0"/>
                <a:cs typeface="Times New Roman" panose="02020603050405020304" pitchFamily="18" charset="0"/>
              </a:rPr>
              <a:t>IDF - Inverse Document Frequency. (If a word appears in all documents, then it may not play such a big part in differentiating between the documents. IDF is a way of identifying such words)</a:t>
            </a:r>
          </a:p>
          <a:p>
            <a:pPr algn="just"/>
            <a:r>
              <a:rPr lang="en-US" sz="2800" dirty="0">
                <a:latin typeface="Times New Roman" panose="02020603050405020304" pitchFamily="18" charset="0"/>
                <a:cs typeface="Times New Roman" panose="02020603050405020304" pitchFamily="18" charset="0"/>
              </a:rPr>
              <a:t>Document Frequency(term t) = number of documents with the term t/ total number of documents = d(t)/n</a:t>
            </a:r>
          </a:p>
          <a:p>
            <a:pPr algn="just"/>
            <a:r>
              <a:rPr lang="en-US" sz="2800" dirty="0">
                <a:latin typeface="Times New Roman" panose="02020603050405020304" pitchFamily="18" charset="0"/>
                <a:cs typeface="Times New Roman" panose="02020603050405020304" pitchFamily="18" charset="0"/>
              </a:rPr>
              <a:t>Inverse Document Frequency = total number of documents / number of documents with the term t = n / d(t)</a:t>
            </a:r>
            <a:endParaRPr lang="en-IN" sz="2800" dirty="0">
              <a:latin typeface="Times New Roman" panose="02020603050405020304" pitchFamily="18" charset="0"/>
              <a:cs typeface="Times New Roman" panose="02020603050405020304" pitchFamily="18"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5134947" y="125348"/>
            <a:ext cx="3141306"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a:xfrm>
            <a:off x="990600" y="1481329"/>
            <a:ext cx="10591800" cy="4525963"/>
          </a:xfrm>
        </p:spPr>
        <p:txBody>
          <a:bodyPr>
            <a:noAutofit/>
          </a:bodyPr>
          <a:lstStyle/>
          <a:p>
            <a:pPr algn="just"/>
            <a:r>
              <a:rPr lang="en-US" sz="2800" dirty="0">
                <a:latin typeface="Times New Roman" panose="02020603050405020304" pitchFamily="18" charset="0"/>
                <a:cs typeface="Times New Roman" panose="02020603050405020304" pitchFamily="18" charset="0"/>
              </a:rPr>
              <a:t>The data set includes:</a:t>
            </a:r>
          </a:p>
          <a:p>
            <a:pPr algn="just"/>
            <a:r>
              <a:rPr lang="en-US" sz="2800" dirty="0">
                <a:latin typeface="Times New Roman" panose="02020603050405020304" pitchFamily="18" charset="0"/>
                <a:cs typeface="Times New Roman" panose="02020603050405020304" pitchFamily="18" charset="0"/>
              </a:rPr>
              <a:t>Malignant: It is the Label column, which includes values 0 and 1, denoting if the comment is malignant or not.</a:t>
            </a:r>
          </a:p>
          <a:p>
            <a:pPr algn="just"/>
            <a:r>
              <a:rPr lang="en-US" sz="2800" dirty="0">
                <a:latin typeface="Times New Roman" panose="02020603050405020304" pitchFamily="18" charset="0"/>
                <a:cs typeface="Times New Roman" panose="02020603050405020304" pitchFamily="18" charset="0"/>
              </a:rPr>
              <a:t>Highly Malignant: It denotes comments that are highly malignant and hurtful.</a:t>
            </a:r>
          </a:p>
          <a:p>
            <a:pPr algn="just"/>
            <a:r>
              <a:rPr lang="en-US" sz="2800" dirty="0">
                <a:latin typeface="Times New Roman" panose="02020603050405020304" pitchFamily="18" charset="0"/>
                <a:cs typeface="Times New Roman" panose="02020603050405020304" pitchFamily="18" charset="0"/>
              </a:rPr>
              <a:t>Rude: It denotes comments that are very rude and offensive.</a:t>
            </a:r>
          </a:p>
          <a:p>
            <a:pPr algn="just"/>
            <a:r>
              <a:rPr lang="en-US" sz="2800" dirty="0">
                <a:latin typeface="Times New Roman" panose="02020603050405020304" pitchFamily="18" charset="0"/>
                <a:cs typeface="Times New Roman" panose="02020603050405020304" pitchFamily="18" charset="0"/>
              </a:rPr>
              <a:t>Threat: It contains indication of the comments that are giving any threat to someone.</a:t>
            </a:r>
          </a:p>
          <a:p>
            <a:pPr algn="just"/>
            <a:r>
              <a:rPr lang="en-US" sz="2800" dirty="0">
                <a:latin typeface="Times New Roman" panose="02020603050405020304" pitchFamily="18" charset="0"/>
                <a:cs typeface="Times New Roman" panose="02020603050405020304" pitchFamily="18" charset="0"/>
              </a:rPr>
              <a:t>Abuse: It is for comments that are abusive in nature.</a:t>
            </a:r>
          </a:p>
        </p:txBody>
      </p:sp>
      <p:sp>
        <p:nvSpPr>
          <p:cNvPr id="5" name="Slide Number Placeholder 4"/>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4248539" y="181332"/>
            <a:ext cx="3225282"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Loathe: It describes the comments which are hateful and loathing in nature.</a:t>
            </a:r>
          </a:p>
          <a:p>
            <a:r>
              <a:rPr lang="en-US" sz="2800" dirty="0">
                <a:latin typeface="Times New Roman" panose="02020603050405020304" pitchFamily="18" charset="0"/>
                <a:cs typeface="Times New Roman" panose="02020603050405020304" pitchFamily="18" charset="0"/>
              </a:rPr>
              <a:t>ID: It includes unique Ids associated with each comment text given.</a:t>
            </a:r>
          </a:p>
          <a:p>
            <a:r>
              <a:rPr lang="en-US" sz="2800" dirty="0">
                <a:latin typeface="Times New Roman" panose="02020603050405020304" pitchFamily="18" charset="0"/>
                <a:cs typeface="Times New Roman" panose="02020603050405020304" pitchFamily="18" charset="0"/>
              </a:rPr>
              <a:t>Comment text: This column contains the comments extracted from various social media platforms.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284480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3565070" y="145324"/>
            <a:ext cx="3337249"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SET</a:t>
            </a:r>
          </a:p>
        </p:txBody>
      </p:sp>
      <p:sp>
        <p:nvSpPr>
          <p:cNvPr id="5" name="Slide Number Placeholder 4"/>
          <p:cNvSpPr>
            <a:spLocks noGrp="1"/>
          </p:cNvSpPr>
          <p:nvPr>
            <p:ph type="sldNum" sz="quarter" idx="12"/>
          </p:nvPr>
        </p:nvSpPr>
        <p:spPr/>
        <p:txBody>
          <a:bodyPr/>
          <a:lstStyle/>
          <a:p>
            <a:fld id="{73B850FF-6169-4056-8077-06FFA93A5366}" type="slidenum">
              <a:rPr lang="en-US" smtClean="0"/>
              <a:t>7</a:t>
            </a:fld>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98363" y="1614896"/>
            <a:ext cx="5733415" cy="395478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884126" y="904058"/>
            <a:ext cx="4526280" cy="2339340"/>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884126" y="3747952"/>
            <a:ext cx="4724400" cy="2758440"/>
          </a:xfrm>
          <a:prstGeom prst="rect">
            <a:avLst/>
          </a:prstGeom>
          <a:noFill/>
          <a:ln>
            <a:noFill/>
          </a:ln>
        </p:spPr>
      </p:pic>
    </p:spTree>
    <p:extLst>
      <p:ext uri="{BB962C8B-B14F-4D97-AF65-F5344CB8AC3E}">
        <p14:creationId xmlns:p14="http://schemas.microsoft.com/office/powerpoint/2010/main" val="37070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2897155" y="209324"/>
            <a:ext cx="6864220"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PRE PROCESSING</a:t>
            </a:r>
          </a:p>
        </p:txBody>
      </p:sp>
      <p:sp>
        <p:nvSpPr>
          <p:cNvPr id="5" name="Slide Number Placeholder 4"/>
          <p:cNvSpPr>
            <a:spLocks noGrp="1"/>
          </p:cNvSpPr>
          <p:nvPr>
            <p:ph type="sldNum" sz="quarter" idx="12"/>
          </p:nvPr>
        </p:nvSpPr>
        <p:spPr/>
        <p:txBody>
          <a:bodyPr/>
          <a:lstStyle/>
          <a:p>
            <a:fld id="{73B850FF-6169-4056-8077-06FFA93A5366}" type="slidenum">
              <a:rPr lang="en-US" smtClean="0"/>
              <a:t>8</a:t>
            </a:fld>
            <a:endParaRPr lang="en-US"/>
          </a:p>
        </p:txBody>
      </p:sp>
      <p:pic>
        <p:nvPicPr>
          <p:cNvPr id="12" name="Picture 11"/>
          <p:cNvPicPr/>
          <p:nvPr/>
        </p:nvPicPr>
        <p:blipFill>
          <a:blip r:embed="rId2"/>
          <a:stretch>
            <a:fillRect/>
          </a:stretch>
        </p:blipFill>
        <p:spPr>
          <a:xfrm>
            <a:off x="2968988" y="2048329"/>
            <a:ext cx="5731510" cy="3937000"/>
          </a:xfrm>
          <a:prstGeom prst="rect">
            <a:avLst/>
          </a:prstGeom>
        </p:spPr>
      </p:pic>
      <p:sp>
        <p:nvSpPr>
          <p:cNvPr id="3" name="Rectangle 2"/>
          <p:cNvSpPr/>
          <p:nvPr/>
        </p:nvSpPr>
        <p:spPr>
          <a:xfrm>
            <a:off x="795041" y="1480263"/>
            <a:ext cx="4204228" cy="523220"/>
          </a:xfrm>
          <a:prstGeom prst="rect">
            <a:avLst/>
          </a:prstGeom>
        </p:spPr>
        <p:txBody>
          <a:bodyPr wrap="none">
            <a:spAutoFit/>
          </a:bodyPr>
          <a:lstStyle/>
          <a:p>
            <a:pPr marL="365760" indent="-256032">
              <a:spcBef>
                <a:spcPts val="400"/>
              </a:spcBef>
              <a:buClr>
                <a:schemeClr val="accent1"/>
              </a:buClr>
              <a:buSzPct val="68000"/>
              <a:buFont typeface="Wingdings 3"/>
              <a:buChar char=""/>
            </a:pPr>
            <a:r>
              <a:rPr lang="en-IN" sz="2800" dirty="0">
                <a:latin typeface="Times New Roman" panose="02020603050405020304" pitchFamily="18" charset="0"/>
                <a:cs typeface="Times New Roman" panose="02020603050405020304" pitchFamily="18" charset="0"/>
              </a:rPr>
              <a:t>Checking for Null Values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22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2858278" y="120997"/>
            <a:ext cx="6920204" cy="1143000"/>
          </a:xfrm>
        </p:spPr>
        <p:txBody>
          <a:bodyPr>
            <a:normAutofit/>
          </a:bodyPr>
          <a:lstStyle/>
          <a:p>
            <a:r>
              <a:rPr lang="en-IN" sz="4400" dirty="0">
                <a:solidFill>
                  <a:schemeClr val="tx1"/>
                </a:solidFill>
                <a:effectLst/>
                <a:latin typeface="Times New Roman" panose="02020603050405020304" pitchFamily="18" charset="0"/>
                <a:cs typeface="Times New Roman" panose="02020603050405020304" pitchFamily="18" charset="0"/>
              </a:rPr>
              <a:t>DATA PRE PROCESSING</a:t>
            </a:r>
          </a:p>
        </p:txBody>
      </p:sp>
      <p:sp>
        <p:nvSpPr>
          <p:cNvPr id="5" name="Slide Number Placeholder 4"/>
          <p:cNvSpPr>
            <a:spLocks noGrp="1"/>
          </p:cNvSpPr>
          <p:nvPr>
            <p:ph type="sldNum" sz="quarter" idx="12"/>
          </p:nvPr>
        </p:nvSpPr>
        <p:spPr/>
        <p:txBody>
          <a:bodyPr/>
          <a:lstStyle/>
          <a:p>
            <a:fld id="{73B850FF-6169-4056-8077-06FFA93A5366}" type="slidenum">
              <a:rPr lang="en-US" smtClean="0"/>
              <a:t>9</a:t>
            </a:fld>
            <a:endParaRPr lang="en-US"/>
          </a:p>
        </p:txBody>
      </p:sp>
      <p:sp>
        <p:nvSpPr>
          <p:cNvPr id="3" name="Rectangle 2"/>
          <p:cNvSpPr/>
          <p:nvPr/>
        </p:nvSpPr>
        <p:spPr>
          <a:xfrm>
            <a:off x="795041" y="1480263"/>
            <a:ext cx="3290003" cy="523220"/>
          </a:xfrm>
          <a:prstGeom prst="rect">
            <a:avLst/>
          </a:prstGeom>
        </p:spPr>
        <p:txBody>
          <a:bodyPr wrap="none">
            <a:spAutoFit/>
          </a:bodyPr>
          <a:lstStyle/>
          <a:p>
            <a:pPr marL="109728">
              <a:spcBef>
                <a:spcPts val="400"/>
              </a:spcBef>
              <a:buClr>
                <a:schemeClr val="accent1"/>
              </a:buClr>
              <a:buSzPct val="68000"/>
            </a:pPr>
            <a:r>
              <a:rPr lang="en-IN" sz="2800" dirty="0">
                <a:latin typeface="Times New Roman" panose="02020603050405020304" pitchFamily="18" charset="0"/>
                <a:cs typeface="Times New Roman" panose="02020603050405020304" pitchFamily="18" charset="0"/>
              </a:rPr>
              <a:t>Cleaning the data set</a:t>
            </a:r>
            <a:endParaRPr lang="en-US" sz="28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15141" y="2339340"/>
            <a:ext cx="5356860" cy="2179320"/>
          </a:xfrm>
          <a:prstGeom prst="rect">
            <a:avLst/>
          </a:prstGeom>
        </p:spPr>
      </p:pic>
      <p:pic>
        <p:nvPicPr>
          <p:cNvPr id="8" name="Picture 7"/>
          <p:cNvPicPr/>
          <p:nvPr/>
        </p:nvPicPr>
        <p:blipFill>
          <a:blip r:embed="rId3"/>
          <a:stretch>
            <a:fillRect/>
          </a:stretch>
        </p:blipFill>
        <p:spPr>
          <a:xfrm>
            <a:off x="6166757" y="1431925"/>
            <a:ext cx="5731510" cy="3994150"/>
          </a:xfrm>
          <a:prstGeom prst="rect">
            <a:avLst/>
          </a:prstGeom>
        </p:spPr>
      </p:pic>
    </p:spTree>
    <p:extLst>
      <p:ext uri="{BB962C8B-B14F-4D97-AF65-F5344CB8AC3E}">
        <p14:creationId xmlns:p14="http://schemas.microsoft.com/office/powerpoint/2010/main" val="31939443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430</TotalTime>
  <Words>1134</Words>
  <Application>Microsoft Office PowerPoint</Application>
  <PresentationFormat>Widescreen</PresentationFormat>
  <Paragraphs>125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Gill Sans MT</vt:lpstr>
      <vt:lpstr>Impact</vt:lpstr>
      <vt:lpstr>Times New Roman</vt:lpstr>
      <vt:lpstr>Wingdings 3</vt:lpstr>
      <vt:lpstr>Badge</vt:lpstr>
      <vt:lpstr>Malignant Comment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SCORES SUMMARY</vt:lpstr>
      <vt:lpstr>MODEL OUTPUT</vt:lpstr>
      <vt:lpstr>FINAL MODEL</vt:lpstr>
      <vt:lpstr>FINAL MODEL</vt:lpstr>
      <vt:lpstr>FINAL MODEL</vt:lpstr>
      <vt:lpstr>PREDICTED VALUES</vt:lpstr>
      <vt:lpstr>PREDICTED VALUES</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Sandip Darveshi</cp:lastModifiedBy>
  <cp:revision>72</cp:revision>
  <dcterms:created xsi:type="dcterms:W3CDTF">2021-02-20T08:27:27Z</dcterms:created>
  <dcterms:modified xsi:type="dcterms:W3CDTF">2021-12-27T14:44:12Z</dcterms:modified>
</cp:coreProperties>
</file>