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0" r:id="rId1"/>
  </p:sldMasterIdLst>
  <p:sldIdLst>
    <p:sldId id="256" r:id="rId2"/>
    <p:sldId id="257" r:id="rId3"/>
    <p:sldId id="301" r:id="rId4"/>
    <p:sldId id="258" r:id="rId5"/>
    <p:sldId id="259" r:id="rId6"/>
    <p:sldId id="260" r:id="rId7"/>
    <p:sldId id="313" r:id="rId8"/>
    <p:sldId id="312" r:id="rId9"/>
    <p:sldId id="262" r:id="rId10"/>
    <p:sldId id="263" r:id="rId11"/>
    <p:sldId id="264" r:id="rId12"/>
    <p:sldId id="302" r:id="rId13"/>
    <p:sldId id="306" r:id="rId14"/>
    <p:sldId id="303" r:id="rId15"/>
    <p:sldId id="304" r:id="rId16"/>
    <p:sldId id="305" r:id="rId17"/>
    <p:sldId id="307" r:id="rId18"/>
    <p:sldId id="308" r:id="rId19"/>
    <p:sldId id="309" r:id="rId20"/>
    <p:sldId id="310" r:id="rId21"/>
    <p:sldId id="311"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2" d="100"/>
          <a:sy n="102" d="100"/>
        </p:scale>
        <p:origin x="14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11/25/2021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20193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8615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832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403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153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888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267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77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0201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387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134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11/25/2021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709712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6942" y="1466474"/>
            <a:ext cx="11421207" cy="2953248"/>
          </a:xfrm>
        </p:spPr>
        <p:txBody>
          <a:bodyPr anchor="t">
            <a:noAutofit/>
          </a:bodyPr>
          <a:lstStyle/>
          <a:p>
            <a:pPr algn="ctr"/>
            <a:r>
              <a:rPr lang="en-US" sz="3600" b="1" dirty="0"/>
              <a:t>MICRO – CREDIT DEFAULTER PROJECT</a:t>
            </a:r>
          </a:p>
        </p:txBody>
      </p:sp>
      <p:sp>
        <p:nvSpPr>
          <p:cNvPr id="3" name="Subtitle 2"/>
          <p:cNvSpPr>
            <a:spLocks noGrp="1"/>
          </p:cNvSpPr>
          <p:nvPr>
            <p:ph type="subTitle" idx="1"/>
          </p:nvPr>
        </p:nvSpPr>
        <p:spPr>
          <a:xfrm>
            <a:off x="1876424" y="4020049"/>
            <a:ext cx="8791575" cy="2550568"/>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Machine learning model</a:t>
            </a:r>
          </a:p>
          <a:p>
            <a:pPr algn="ctr"/>
            <a:r>
              <a:rPr lang="en-US" sz="2800" b="1" dirty="0">
                <a:solidFill>
                  <a:schemeClr val="tx1"/>
                </a:solidFill>
                <a:latin typeface="Times New Roman" panose="02020603050405020304" pitchFamily="18" charset="0"/>
                <a:cs typeface="Times New Roman" panose="02020603050405020304" pitchFamily="18" charset="0"/>
              </a:rPr>
              <a:t>Prepare By</a:t>
            </a:r>
          </a:p>
          <a:p>
            <a:pPr algn="ctr"/>
            <a:r>
              <a:rPr lang="en-US" sz="2800" b="1" dirty="0">
                <a:solidFill>
                  <a:schemeClr val="tx1"/>
                </a:solidFill>
                <a:latin typeface="Times New Roman" panose="02020603050405020304" pitchFamily="18" charset="0"/>
                <a:cs typeface="Times New Roman" panose="02020603050405020304" pitchFamily="18" charset="0"/>
              </a:rPr>
              <a:t>Rajashri Sadafule Darveshi</a:t>
            </a:r>
          </a:p>
        </p:txBody>
      </p:sp>
    </p:spTree>
    <p:extLst>
      <p:ext uri="{BB962C8B-B14F-4D97-AF65-F5344CB8AC3E}">
        <p14:creationId xmlns:p14="http://schemas.microsoft.com/office/powerpoint/2010/main" val="307282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6354"/>
            <a:ext cx="11394831" cy="1478570"/>
          </a:xfrm>
        </p:spPr>
        <p:txBody>
          <a:bodyPr>
            <a:normAutofit/>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 for visualization distribution plot continuous column </a:t>
            </a:r>
          </a:p>
        </p:txBody>
      </p:sp>
      <p:pic>
        <p:nvPicPr>
          <p:cNvPr id="9" name="Picture 8">
            <a:extLst>
              <a:ext uri="{FF2B5EF4-FFF2-40B4-BE49-F238E27FC236}">
                <a16:creationId xmlns:a16="http://schemas.microsoft.com/office/drawing/2014/main" id="{394B6ABC-1AAA-4198-B330-43147EC46763}"/>
              </a:ext>
            </a:extLst>
          </p:cNvPr>
          <p:cNvPicPr>
            <a:picLocks noChangeAspect="1"/>
          </p:cNvPicPr>
          <p:nvPr/>
        </p:nvPicPr>
        <p:blipFill>
          <a:blip r:embed="rId2"/>
          <a:stretch>
            <a:fillRect/>
          </a:stretch>
        </p:blipFill>
        <p:spPr>
          <a:xfrm>
            <a:off x="2700626" y="2871184"/>
            <a:ext cx="6354062" cy="3019846"/>
          </a:xfrm>
          <a:prstGeom prst="rect">
            <a:avLst/>
          </a:prstGeom>
          <a:ln w="12700">
            <a:solidFill>
              <a:schemeClr val="tx1"/>
            </a:solidFill>
          </a:ln>
        </p:spPr>
      </p:pic>
    </p:spTree>
    <p:extLst>
      <p:ext uri="{BB962C8B-B14F-4D97-AF65-F5344CB8AC3E}">
        <p14:creationId xmlns:p14="http://schemas.microsoft.com/office/powerpoint/2010/main" val="144533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23" y="365760"/>
            <a:ext cx="12010292" cy="1325562"/>
          </a:xfrm>
        </p:spPr>
        <p:txBody>
          <a:bodyPr anchor="t">
            <a:normAutofit/>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 for visualization box plot of all the continuous column</a:t>
            </a:r>
          </a:p>
        </p:txBody>
      </p:sp>
      <p:pic>
        <p:nvPicPr>
          <p:cNvPr id="7" name="Picture 6">
            <a:extLst>
              <a:ext uri="{FF2B5EF4-FFF2-40B4-BE49-F238E27FC236}">
                <a16:creationId xmlns:a16="http://schemas.microsoft.com/office/drawing/2014/main" id="{AA456874-79FA-4215-9C25-F149EC227A43}"/>
              </a:ext>
            </a:extLst>
          </p:cNvPr>
          <p:cNvPicPr>
            <a:picLocks noChangeAspect="1"/>
          </p:cNvPicPr>
          <p:nvPr/>
        </p:nvPicPr>
        <p:blipFill>
          <a:blip r:embed="rId2"/>
          <a:stretch>
            <a:fillRect/>
          </a:stretch>
        </p:blipFill>
        <p:spPr>
          <a:xfrm>
            <a:off x="2373708" y="2439840"/>
            <a:ext cx="6068272" cy="2581635"/>
          </a:xfrm>
          <a:prstGeom prst="rect">
            <a:avLst/>
          </a:prstGeom>
          <a:ln w="12700">
            <a:solidFill>
              <a:schemeClr val="tx1"/>
            </a:solidFill>
          </a:ln>
        </p:spPr>
      </p:pic>
    </p:spTree>
    <p:extLst>
      <p:ext uri="{BB962C8B-B14F-4D97-AF65-F5344CB8AC3E}">
        <p14:creationId xmlns:p14="http://schemas.microsoft.com/office/powerpoint/2010/main" val="98677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B92AE7-9217-4D8C-B940-AA80E16605C9}"/>
              </a:ext>
            </a:extLst>
          </p:cNvPr>
          <p:cNvPicPr>
            <a:picLocks noChangeAspect="1"/>
          </p:cNvPicPr>
          <p:nvPr/>
        </p:nvPicPr>
        <p:blipFill>
          <a:blip r:embed="rId2"/>
          <a:stretch>
            <a:fillRect/>
          </a:stretch>
        </p:blipFill>
        <p:spPr>
          <a:xfrm>
            <a:off x="0" y="0"/>
            <a:ext cx="4236259" cy="6858000"/>
          </a:xfrm>
          <a:prstGeom prst="rect">
            <a:avLst/>
          </a:prstGeom>
          <a:ln w="12700">
            <a:solidFill>
              <a:schemeClr val="tx1"/>
            </a:solidFill>
          </a:ln>
        </p:spPr>
      </p:pic>
      <p:pic>
        <p:nvPicPr>
          <p:cNvPr id="5" name="Picture 4">
            <a:extLst>
              <a:ext uri="{FF2B5EF4-FFF2-40B4-BE49-F238E27FC236}">
                <a16:creationId xmlns:a16="http://schemas.microsoft.com/office/drawing/2014/main" id="{29FE4C27-021B-4674-B850-BCBBF3C0634C}"/>
              </a:ext>
            </a:extLst>
          </p:cNvPr>
          <p:cNvPicPr>
            <a:picLocks noChangeAspect="1"/>
          </p:cNvPicPr>
          <p:nvPr/>
        </p:nvPicPr>
        <p:blipFill>
          <a:blip r:embed="rId3"/>
          <a:stretch>
            <a:fillRect/>
          </a:stretch>
        </p:blipFill>
        <p:spPr>
          <a:xfrm>
            <a:off x="3961243" y="0"/>
            <a:ext cx="4269514" cy="6858000"/>
          </a:xfrm>
          <a:prstGeom prst="rect">
            <a:avLst/>
          </a:prstGeom>
          <a:ln w="12700">
            <a:solidFill>
              <a:schemeClr val="tx1"/>
            </a:solidFill>
          </a:ln>
        </p:spPr>
      </p:pic>
      <p:pic>
        <p:nvPicPr>
          <p:cNvPr id="7" name="Picture 6">
            <a:extLst>
              <a:ext uri="{FF2B5EF4-FFF2-40B4-BE49-F238E27FC236}">
                <a16:creationId xmlns:a16="http://schemas.microsoft.com/office/drawing/2014/main" id="{58D63E6C-05DE-46C2-BF45-CC7614E6D8C0}"/>
              </a:ext>
            </a:extLst>
          </p:cNvPr>
          <p:cNvPicPr>
            <a:picLocks noChangeAspect="1"/>
          </p:cNvPicPr>
          <p:nvPr/>
        </p:nvPicPr>
        <p:blipFill>
          <a:blip r:embed="rId4"/>
          <a:stretch>
            <a:fillRect/>
          </a:stretch>
        </p:blipFill>
        <p:spPr>
          <a:xfrm>
            <a:off x="7996845" y="0"/>
            <a:ext cx="4229961" cy="6858000"/>
          </a:xfrm>
          <a:prstGeom prst="rect">
            <a:avLst/>
          </a:prstGeom>
          <a:ln w="12700">
            <a:solidFill>
              <a:schemeClr val="tx1"/>
            </a:solidFill>
          </a:ln>
        </p:spPr>
      </p:pic>
      <p:sp>
        <p:nvSpPr>
          <p:cNvPr id="9" name="TextBox 8">
            <a:extLst>
              <a:ext uri="{FF2B5EF4-FFF2-40B4-BE49-F238E27FC236}">
                <a16:creationId xmlns:a16="http://schemas.microsoft.com/office/drawing/2014/main" id="{0B762DC2-0E6A-4DD2-BC65-FE1CFE6DDC6A}"/>
              </a:ext>
            </a:extLst>
          </p:cNvPr>
          <p:cNvSpPr txBox="1"/>
          <p:nvPr/>
        </p:nvSpPr>
        <p:spPr>
          <a:xfrm>
            <a:off x="2795954" y="0"/>
            <a:ext cx="5723791" cy="590931"/>
          </a:xfrm>
          <a:prstGeom prst="rect">
            <a:avLst/>
          </a:prstGeom>
          <a:noFill/>
        </p:spPr>
        <p:txBody>
          <a:bodyPr wrap="square">
            <a:spAutoFit/>
          </a:bodyPr>
          <a:lstStyle/>
          <a:p>
            <a:pPr algn="ctr" defTabSz="914400">
              <a:lnSpc>
                <a:spcPct val="90000"/>
              </a:lnSpc>
              <a:spcBef>
                <a:spcPct val="0"/>
              </a:spcBef>
            </a:pPr>
            <a:r>
              <a:rPr lang="en-US"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Visualization of count plot </a:t>
            </a:r>
            <a:endParaRPr lang="LID4096"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69233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F55512-B189-4F5C-9CBC-18BF785976AA}"/>
              </a:ext>
            </a:extLst>
          </p:cNvPr>
          <p:cNvPicPr>
            <a:picLocks noChangeAspect="1"/>
          </p:cNvPicPr>
          <p:nvPr/>
        </p:nvPicPr>
        <p:blipFill>
          <a:blip r:embed="rId2"/>
          <a:stretch>
            <a:fillRect/>
          </a:stretch>
        </p:blipFill>
        <p:spPr>
          <a:xfrm>
            <a:off x="13443" y="0"/>
            <a:ext cx="4227737" cy="6858000"/>
          </a:xfrm>
          <a:prstGeom prst="rect">
            <a:avLst/>
          </a:prstGeom>
          <a:ln w="12700">
            <a:solidFill>
              <a:schemeClr val="tx1"/>
            </a:solidFill>
          </a:ln>
        </p:spPr>
      </p:pic>
      <p:pic>
        <p:nvPicPr>
          <p:cNvPr id="5" name="Picture 4">
            <a:extLst>
              <a:ext uri="{FF2B5EF4-FFF2-40B4-BE49-F238E27FC236}">
                <a16:creationId xmlns:a16="http://schemas.microsoft.com/office/drawing/2014/main" id="{321F220A-97BE-471D-82F3-C702CFC411AD}"/>
              </a:ext>
            </a:extLst>
          </p:cNvPr>
          <p:cNvPicPr>
            <a:picLocks noChangeAspect="1"/>
          </p:cNvPicPr>
          <p:nvPr/>
        </p:nvPicPr>
        <p:blipFill>
          <a:blip r:embed="rId3"/>
          <a:stretch>
            <a:fillRect/>
          </a:stretch>
        </p:blipFill>
        <p:spPr>
          <a:xfrm>
            <a:off x="3974167" y="18854"/>
            <a:ext cx="4243665" cy="6858000"/>
          </a:xfrm>
          <a:prstGeom prst="rect">
            <a:avLst/>
          </a:prstGeom>
          <a:ln w="12700">
            <a:solidFill>
              <a:schemeClr val="tx1"/>
            </a:solidFill>
          </a:ln>
        </p:spPr>
      </p:pic>
      <p:pic>
        <p:nvPicPr>
          <p:cNvPr id="7" name="Picture 6">
            <a:extLst>
              <a:ext uri="{FF2B5EF4-FFF2-40B4-BE49-F238E27FC236}">
                <a16:creationId xmlns:a16="http://schemas.microsoft.com/office/drawing/2014/main" id="{72ECA7C8-2DE2-45F9-BFFF-04D335021FAE}"/>
              </a:ext>
            </a:extLst>
          </p:cNvPr>
          <p:cNvPicPr>
            <a:picLocks noChangeAspect="1"/>
          </p:cNvPicPr>
          <p:nvPr/>
        </p:nvPicPr>
        <p:blipFill>
          <a:blip r:embed="rId4"/>
          <a:stretch>
            <a:fillRect/>
          </a:stretch>
        </p:blipFill>
        <p:spPr>
          <a:xfrm>
            <a:off x="7957360" y="0"/>
            <a:ext cx="4271211" cy="6858000"/>
          </a:xfrm>
          <a:prstGeom prst="rect">
            <a:avLst/>
          </a:prstGeom>
          <a:ln w="12700">
            <a:solidFill>
              <a:schemeClr val="tx1"/>
            </a:solidFill>
          </a:ln>
        </p:spPr>
      </p:pic>
      <p:sp>
        <p:nvSpPr>
          <p:cNvPr id="8" name="TextBox 7">
            <a:extLst>
              <a:ext uri="{FF2B5EF4-FFF2-40B4-BE49-F238E27FC236}">
                <a16:creationId xmlns:a16="http://schemas.microsoft.com/office/drawing/2014/main" id="{BA986C0B-06AB-4E99-9943-AF97F8F4383A}"/>
              </a:ext>
            </a:extLst>
          </p:cNvPr>
          <p:cNvSpPr txBox="1"/>
          <p:nvPr/>
        </p:nvSpPr>
        <p:spPr>
          <a:xfrm>
            <a:off x="2795954" y="0"/>
            <a:ext cx="5405949" cy="590931"/>
          </a:xfrm>
          <a:prstGeom prst="rect">
            <a:avLst/>
          </a:prstGeom>
          <a:noFill/>
        </p:spPr>
        <p:txBody>
          <a:bodyPr wrap="square">
            <a:spAutoFit/>
          </a:bodyPr>
          <a:lstStyle/>
          <a:p>
            <a:pPr algn="ctr" defTabSz="914400">
              <a:lnSpc>
                <a:spcPct val="90000"/>
              </a:lnSpc>
              <a:spcBef>
                <a:spcPct val="0"/>
              </a:spcBef>
            </a:pPr>
            <a:r>
              <a:rPr lang="en-US"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Visualization of count plot </a:t>
            </a:r>
            <a:endParaRPr lang="LID4096"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4876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F154CC-2759-4F10-95DE-D3898D1F4EF3}"/>
              </a:ext>
            </a:extLst>
          </p:cNvPr>
          <p:cNvPicPr>
            <a:picLocks noChangeAspect="1"/>
          </p:cNvPicPr>
          <p:nvPr/>
        </p:nvPicPr>
        <p:blipFill>
          <a:blip r:embed="rId2"/>
          <a:stretch>
            <a:fillRect/>
          </a:stretch>
        </p:blipFill>
        <p:spPr>
          <a:xfrm>
            <a:off x="11497" y="0"/>
            <a:ext cx="4175074" cy="6858000"/>
          </a:xfrm>
          <a:prstGeom prst="rect">
            <a:avLst/>
          </a:prstGeom>
          <a:ln w="12700">
            <a:solidFill>
              <a:schemeClr val="tx1"/>
            </a:solidFill>
          </a:ln>
        </p:spPr>
      </p:pic>
      <p:pic>
        <p:nvPicPr>
          <p:cNvPr id="5" name="Picture 4">
            <a:extLst>
              <a:ext uri="{FF2B5EF4-FFF2-40B4-BE49-F238E27FC236}">
                <a16:creationId xmlns:a16="http://schemas.microsoft.com/office/drawing/2014/main" id="{2BEDCFFC-B3C4-4442-96FD-55C558EBA80F}"/>
              </a:ext>
            </a:extLst>
          </p:cNvPr>
          <p:cNvPicPr>
            <a:picLocks noChangeAspect="1"/>
          </p:cNvPicPr>
          <p:nvPr/>
        </p:nvPicPr>
        <p:blipFill>
          <a:blip r:embed="rId3"/>
          <a:stretch>
            <a:fillRect/>
          </a:stretch>
        </p:blipFill>
        <p:spPr>
          <a:xfrm>
            <a:off x="3961737" y="0"/>
            <a:ext cx="4268526" cy="6858000"/>
          </a:xfrm>
          <a:prstGeom prst="rect">
            <a:avLst/>
          </a:prstGeom>
          <a:ln w="12700">
            <a:solidFill>
              <a:schemeClr val="tx1"/>
            </a:solidFill>
          </a:ln>
        </p:spPr>
      </p:pic>
      <p:pic>
        <p:nvPicPr>
          <p:cNvPr id="7" name="Picture 6">
            <a:extLst>
              <a:ext uri="{FF2B5EF4-FFF2-40B4-BE49-F238E27FC236}">
                <a16:creationId xmlns:a16="http://schemas.microsoft.com/office/drawing/2014/main" id="{E260E735-1386-4B4A-BE75-E1BC588F9912}"/>
              </a:ext>
            </a:extLst>
          </p:cNvPr>
          <p:cNvPicPr>
            <a:picLocks noChangeAspect="1"/>
          </p:cNvPicPr>
          <p:nvPr/>
        </p:nvPicPr>
        <p:blipFill>
          <a:blip r:embed="rId4"/>
          <a:stretch>
            <a:fillRect/>
          </a:stretch>
        </p:blipFill>
        <p:spPr>
          <a:xfrm>
            <a:off x="7969670" y="0"/>
            <a:ext cx="4227737" cy="6858000"/>
          </a:xfrm>
          <a:prstGeom prst="rect">
            <a:avLst/>
          </a:prstGeom>
          <a:ln w="12700">
            <a:solidFill>
              <a:schemeClr val="tx1"/>
            </a:solidFill>
          </a:ln>
        </p:spPr>
      </p:pic>
      <p:sp>
        <p:nvSpPr>
          <p:cNvPr id="9" name="TextBox 8">
            <a:extLst>
              <a:ext uri="{FF2B5EF4-FFF2-40B4-BE49-F238E27FC236}">
                <a16:creationId xmlns:a16="http://schemas.microsoft.com/office/drawing/2014/main" id="{3C04B0D3-4428-42E8-9066-953C43113903}"/>
              </a:ext>
            </a:extLst>
          </p:cNvPr>
          <p:cNvSpPr txBox="1"/>
          <p:nvPr/>
        </p:nvSpPr>
        <p:spPr>
          <a:xfrm>
            <a:off x="2795954" y="0"/>
            <a:ext cx="5723791" cy="590931"/>
          </a:xfrm>
          <a:prstGeom prst="rect">
            <a:avLst/>
          </a:prstGeom>
          <a:noFill/>
        </p:spPr>
        <p:txBody>
          <a:bodyPr wrap="square">
            <a:spAutoFit/>
          </a:bodyPr>
          <a:lstStyle/>
          <a:p>
            <a:pPr algn="ctr" defTabSz="914400">
              <a:lnSpc>
                <a:spcPct val="90000"/>
              </a:lnSpc>
              <a:spcBef>
                <a:spcPct val="0"/>
              </a:spcBef>
            </a:pPr>
            <a:r>
              <a:rPr lang="en-US"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Visualization of count plot </a:t>
            </a:r>
            <a:endParaRPr lang="LID4096"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30020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A06035-CDED-44BC-9B95-9FC37429DD5C}"/>
              </a:ext>
            </a:extLst>
          </p:cNvPr>
          <p:cNvPicPr>
            <a:picLocks noChangeAspect="1"/>
          </p:cNvPicPr>
          <p:nvPr/>
        </p:nvPicPr>
        <p:blipFill>
          <a:blip r:embed="rId2"/>
          <a:stretch>
            <a:fillRect/>
          </a:stretch>
        </p:blipFill>
        <p:spPr>
          <a:xfrm>
            <a:off x="311086" y="0"/>
            <a:ext cx="4462020" cy="6858000"/>
          </a:xfrm>
          <a:prstGeom prst="rect">
            <a:avLst/>
          </a:prstGeom>
          <a:ln w="12700">
            <a:solidFill>
              <a:schemeClr val="tx1"/>
            </a:solidFill>
          </a:ln>
        </p:spPr>
      </p:pic>
      <p:pic>
        <p:nvPicPr>
          <p:cNvPr id="5" name="Picture 4">
            <a:extLst>
              <a:ext uri="{FF2B5EF4-FFF2-40B4-BE49-F238E27FC236}">
                <a16:creationId xmlns:a16="http://schemas.microsoft.com/office/drawing/2014/main" id="{1A505229-B74E-4AF1-B9E5-C6D728E352D9}"/>
              </a:ext>
            </a:extLst>
          </p:cNvPr>
          <p:cNvPicPr>
            <a:picLocks noChangeAspect="1"/>
          </p:cNvPicPr>
          <p:nvPr/>
        </p:nvPicPr>
        <p:blipFill>
          <a:blip r:embed="rId3"/>
          <a:stretch>
            <a:fillRect/>
          </a:stretch>
        </p:blipFill>
        <p:spPr>
          <a:xfrm>
            <a:off x="5167524" y="1787201"/>
            <a:ext cx="5401429" cy="3000794"/>
          </a:xfrm>
          <a:prstGeom prst="rect">
            <a:avLst/>
          </a:prstGeom>
          <a:ln w="12700">
            <a:solidFill>
              <a:schemeClr val="tx1"/>
            </a:solidFill>
          </a:ln>
        </p:spPr>
      </p:pic>
      <p:sp>
        <p:nvSpPr>
          <p:cNvPr id="7" name="TextBox 6">
            <a:extLst>
              <a:ext uri="{FF2B5EF4-FFF2-40B4-BE49-F238E27FC236}">
                <a16:creationId xmlns:a16="http://schemas.microsoft.com/office/drawing/2014/main" id="{72CA2BCE-DF2E-4811-9ADF-3796B5EA4C4D}"/>
              </a:ext>
            </a:extLst>
          </p:cNvPr>
          <p:cNvSpPr txBox="1"/>
          <p:nvPr/>
        </p:nvSpPr>
        <p:spPr>
          <a:xfrm>
            <a:off x="4845162" y="395654"/>
            <a:ext cx="5723791" cy="590931"/>
          </a:xfrm>
          <a:prstGeom prst="rect">
            <a:avLst/>
          </a:prstGeom>
          <a:noFill/>
        </p:spPr>
        <p:txBody>
          <a:bodyPr wrap="square">
            <a:spAutoFit/>
          </a:bodyPr>
          <a:lstStyle/>
          <a:p>
            <a:pPr algn="ctr" defTabSz="914400">
              <a:lnSpc>
                <a:spcPct val="90000"/>
              </a:lnSpc>
              <a:spcBef>
                <a:spcPct val="0"/>
              </a:spcBef>
            </a:pPr>
            <a:r>
              <a:rPr lang="en-US"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Visualization of count plot </a:t>
            </a:r>
            <a:endParaRPr lang="LID4096"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16912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35705C-75A6-462C-AFC1-F35C33E831D9}"/>
              </a:ext>
            </a:extLst>
          </p:cNvPr>
          <p:cNvPicPr>
            <a:picLocks noChangeAspect="1"/>
          </p:cNvPicPr>
          <p:nvPr/>
        </p:nvPicPr>
        <p:blipFill>
          <a:blip r:embed="rId2"/>
          <a:stretch>
            <a:fillRect/>
          </a:stretch>
        </p:blipFill>
        <p:spPr>
          <a:xfrm>
            <a:off x="8972" y="0"/>
            <a:ext cx="5034702" cy="6858000"/>
          </a:xfrm>
          <a:prstGeom prst="rect">
            <a:avLst/>
          </a:prstGeom>
          <a:ln w="12700">
            <a:solidFill>
              <a:schemeClr val="tx1"/>
            </a:solidFill>
          </a:ln>
        </p:spPr>
      </p:pic>
      <p:pic>
        <p:nvPicPr>
          <p:cNvPr id="5" name="Picture 4">
            <a:extLst>
              <a:ext uri="{FF2B5EF4-FFF2-40B4-BE49-F238E27FC236}">
                <a16:creationId xmlns:a16="http://schemas.microsoft.com/office/drawing/2014/main" id="{6E617962-7363-41B9-AADB-4E6C6DD8293E}"/>
              </a:ext>
            </a:extLst>
          </p:cNvPr>
          <p:cNvPicPr>
            <a:picLocks noChangeAspect="1"/>
          </p:cNvPicPr>
          <p:nvPr/>
        </p:nvPicPr>
        <p:blipFill>
          <a:blip r:embed="rId3"/>
          <a:stretch>
            <a:fillRect/>
          </a:stretch>
        </p:blipFill>
        <p:spPr>
          <a:xfrm>
            <a:off x="5230745" y="0"/>
            <a:ext cx="5001249" cy="6858000"/>
          </a:xfrm>
          <a:prstGeom prst="rect">
            <a:avLst/>
          </a:prstGeom>
          <a:ln w="12700">
            <a:solidFill>
              <a:schemeClr val="tx1"/>
            </a:solidFill>
          </a:ln>
        </p:spPr>
      </p:pic>
      <p:sp>
        <p:nvSpPr>
          <p:cNvPr id="8" name="TextBox 7">
            <a:extLst>
              <a:ext uri="{FF2B5EF4-FFF2-40B4-BE49-F238E27FC236}">
                <a16:creationId xmlns:a16="http://schemas.microsoft.com/office/drawing/2014/main" id="{8BC2FAA5-6094-4D29-991D-D90233936F83}"/>
              </a:ext>
            </a:extLst>
          </p:cNvPr>
          <p:cNvSpPr txBox="1"/>
          <p:nvPr/>
        </p:nvSpPr>
        <p:spPr>
          <a:xfrm>
            <a:off x="2795954" y="0"/>
            <a:ext cx="5723791" cy="590931"/>
          </a:xfrm>
          <a:prstGeom prst="rect">
            <a:avLst/>
          </a:prstGeom>
          <a:noFill/>
        </p:spPr>
        <p:txBody>
          <a:bodyPr wrap="square">
            <a:spAutoFit/>
          </a:bodyPr>
          <a:lstStyle/>
          <a:p>
            <a:pPr algn="ctr" defTabSz="914400">
              <a:lnSpc>
                <a:spcPct val="90000"/>
              </a:lnSpc>
              <a:spcBef>
                <a:spcPct val="0"/>
              </a:spcBef>
            </a:pPr>
            <a:r>
              <a:rPr lang="en-US"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Visualization of Box plot </a:t>
            </a:r>
            <a:endParaRPr lang="LID4096"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30600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C3713F-EDD0-4FB9-8C3B-343BBD22BA8D}"/>
              </a:ext>
            </a:extLst>
          </p:cNvPr>
          <p:cNvPicPr>
            <a:picLocks noChangeAspect="1"/>
          </p:cNvPicPr>
          <p:nvPr/>
        </p:nvPicPr>
        <p:blipFill>
          <a:blip r:embed="rId2"/>
          <a:stretch>
            <a:fillRect/>
          </a:stretch>
        </p:blipFill>
        <p:spPr>
          <a:xfrm>
            <a:off x="0" y="0"/>
            <a:ext cx="4967941" cy="6858000"/>
          </a:xfrm>
          <a:prstGeom prst="rect">
            <a:avLst/>
          </a:prstGeom>
          <a:ln w="12700">
            <a:solidFill>
              <a:schemeClr val="tx1"/>
            </a:solidFill>
          </a:ln>
        </p:spPr>
      </p:pic>
      <p:pic>
        <p:nvPicPr>
          <p:cNvPr id="5" name="Picture 4">
            <a:extLst>
              <a:ext uri="{FF2B5EF4-FFF2-40B4-BE49-F238E27FC236}">
                <a16:creationId xmlns:a16="http://schemas.microsoft.com/office/drawing/2014/main" id="{89FC8F37-3200-4A93-A4D9-45E210267E82}"/>
              </a:ext>
            </a:extLst>
          </p:cNvPr>
          <p:cNvPicPr>
            <a:picLocks noChangeAspect="1"/>
          </p:cNvPicPr>
          <p:nvPr/>
        </p:nvPicPr>
        <p:blipFill>
          <a:blip r:embed="rId3"/>
          <a:stretch>
            <a:fillRect/>
          </a:stretch>
        </p:blipFill>
        <p:spPr>
          <a:xfrm>
            <a:off x="5371997" y="0"/>
            <a:ext cx="5017682" cy="6858000"/>
          </a:xfrm>
          <a:prstGeom prst="rect">
            <a:avLst/>
          </a:prstGeom>
          <a:ln w="12700">
            <a:solidFill>
              <a:schemeClr val="tx1"/>
            </a:solidFill>
          </a:ln>
        </p:spPr>
      </p:pic>
      <p:sp>
        <p:nvSpPr>
          <p:cNvPr id="7" name="TextBox 6">
            <a:extLst>
              <a:ext uri="{FF2B5EF4-FFF2-40B4-BE49-F238E27FC236}">
                <a16:creationId xmlns:a16="http://schemas.microsoft.com/office/drawing/2014/main" id="{24F7D293-A952-42C5-8325-BAC20365DB03}"/>
              </a:ext>
            </a:extLst>
          </p:cNvPr>
          <p:cNvSpPr txBox="1"/>
          <p:nvPr/>
        </p:nvSpPr>
        <p:spPr>
          <a:xfrm>
            <a:off x="2795954" y="0"/>
            <a:ext cx="5723791" cy="590931"/>
          </a:xfrm>
          <a:prstGeom prst="rect">
            <a:avLst/>
          </a:prstGeom>
          <a:noFill/>
        </p:spPr>
        <p:txBody>
          <a:bodyPr wrap="square">
            <a:spAutoFit/>
          </a:bodyPr>
          <a:lstStyle/>
          <a:p>
            <a:pPr algn="ctr" defTabSz="914400">
              <a:lnSpc>
                <a:spcPct val="90000"/>
              </a:lnSpc>
              <a:spcBef>
                <a:spcPct val="0"/>
              </a:spcBef>
            </a:pPr>
            <a:r>
              <a:rPr lang="en-US"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Visualization of Box plot </a:t>
            </a:r>
            <a:endParaRPr lang="LID4096"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757826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B686D1-DA5A-446A-8DC7-B6E9784D2439}"/>
              </a:ext>
            </a:extLst>
          </p:cNvPr>
          <p:cNvPicPr>
            <a:picLocks noChangeAspect="1"/>
          </p:cNvPicPr>
          <p:nvPr/>
        </p:nvPicPr>
        <p:blipFill>
          <a:blip r:embed="rId2"/>
          <a:stretch>
            <a:fillRect/>
          </a:stretch>
        </p:blipFill>
        <p:spPr>
          <a:xfrm>
            <a:off x="63594" y="0"/>
            <a:ext cx="4995795" cy="6858000"/>
          </a:xfrm>
          <a:prstGeom prst="rect">
            <a:avLst/>
          </a:prstGeom>
          <a:ln w="12700">
            <a:solidFill>
              <a:schemeClr val="tx1"/>
            </a:solidFill>
          </a:ln>
        </p:spPr>
      </p:pic>
      <p:pic>
        <p:nvPicPr>
          <p:cNvPr id="5" name="Picture 4">
            <a:extLst>
              <a:ext uri="{FF2B5EF4-FFF2-40B4-BE49-F238E27FC236}">
                <a16:creationId xmlns:a16="http://schemas.microsoft.com/office/drawing/2014/main" id="{4FB28F25-CEDD-4C58-8195-39EABF62CC99}"/>
              </a:ext>
            </a:extLst>
          </p:cNvPr>
          <p:cNvPicPr>
            <a:picLocks noChangeAspect="1"/>
          </p:cNvPicPr>
          <p:nvPr/>
        </p:nvPicPr>
        <p:blipFill>
          <a:blip r:embed="rId3"/>
          <a:stretch>
            <a:fillRect/>
          </a:stretch>
        </p:blipFill>
        <p:spPr>
          <a:xfrm>
            <a:off x="5558499" y="0"/>
            <a:ext cx="4978788" cy="6858000"/>
          </a:xfrm>
          <a:prstGeom prst="rect">
            <a:avLst/>
          </a:prstGeom>
          <a:ln w="12700">
            <a:solidFill>
              <a:schemeClr val="tx1"/>
            </a:solidFill>
          </a:ln>
        </p:spPr>
      </p:pic>
      <p:sp>
        <p:nvSpPr>
          <p:cNvPr id="7" name="TextBox 6">
            <a:extLst>
              <a:ext uri="{FF2B5EF4-FFF2-40B4-BE49-F238E27FC236}">
                <a16:creationId xmlns:a16="http://schemas.microsoft.com/office/drawing/2014/main" id="{D7F9CBFE-A300-405B-9714-6C4F715FB9AE}"/>
              </a:ext>
            </a:extLst>
          </p:cNvPr>
          <p:cNvSpPr txBox="1"/>
          <p:nvPr/>
        </p:nvSpPr>
        <p:spPr>
          <a:xfrm>
            <a:off x="2795954" y="0"/>
            <a:ext cx="5723791" cy="590931"/>
          </a:xfrm>
          <a:prstGeom prst="rect">
            <a:avLst/>
          </a:prstGeom>
          <a:noFill/>
        </p:spPr>
        <p:txBody>
          <a:bodyPr wrap="square">
            <a:spAutoFit/>
          </a:bodyPr>
          <a:lstStyle/>
          <a:p>
            <a:pPr algn="ctr" defTabSz="914400">
              <a:lnSpc>
                <a:spcPct val="90000"/>
              </a:lnSpc>
              <a:spcBef>
                <a:spcPct val="0"/>
              </a:spcBef>
            </a:pPr>
            <a:r>
              <a:rPr lang="en-US"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Visualization of Box plot </a:t>
            </a:r>
            <a:endParaRPr lang="LID4096"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870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DB84E6-6365-45B4-8DD2-40D7FD59BFF9}"/>
              </a:ext>
            </a:extLst>
          </p:cNvPr>
          <p:cNvPicPr>
            <a:picLocks noChangeAspect="1"/>
          </p:cNvPicPr>
          <p:nvPr/>
        </p:nvPicPr>
        <p:blipFill>
          <a:blip r:embed="rId2"/>
          <a:stretch>
            <a:fillRect/>
          </a:stretch>
        </p:blipFill>
        <p:spPr>
          <a:xfrm>
            <a:off x="67133" y="0"/>
            <a:ext cx="4935965" cy="6858000"/>
          </a:xfrm>
          <a:prstGeom prst="rect">
            <a:avLst/>
          </a:prstGeom>
          <a:ln w="12700">
            <a:solidFill>
              <a:schemeClr val="tx1"/>
            </a:solidFill>
          </a:ln>
        </p:spPr>
      </p:pic>
      <p:pic>
        <p:nvPicPr>
          <p:cNvPr id="5" name="Picture 4">
            <a:extLst>
              <a:ext uri="{FF2B5EF4-FFF2-40B4-BE49-F238E27FC236}">
                <a16:creationId xmlns:a16="http://schemas.microsoft.com/office/drawing/2014/main" id="{F9F35960-93C9-499E-969E-9B613DF7A97B}"/>
              </a:ext>
            </a:extLst>
          </p:cNvPr>
          <p:cNvPicPr>
            <a:picLocks noChangeAspect="1"/>
          </p:cNvPicPr>
          <p:nvPr/>
        </p:nvPicPr>
        <p:blipFill>
          <a:blip r:embed="rId3"/>
          <a:stretch>
            <a:fillRect/>
          </a:stretch>
        </p:blipFill>
        <p:spPr>
          <a:xfrm>
            <a:off x="5952290" y="0"/>
            <a:ext cx="5017682" cy="6858000"/>
          </a:xfrm>
          <a:prstGeom prst="rect">
            <a:avLst/>
          </a:prstGeom>
          <a:ln w="12700">
            <a:solidFill>
              <a:schemeClr val="tx1"/>
            </a:solidFill>
          </a:ln>
        </p:spPr>
      </p:pic>
      <p:sp>
        <p:nvSpPr>
          <p:cNvPr id="7" name="TextBox 6">
            <a:extLst>
              <a:ext uri="{FF2B5EF4-FFF2-40B4-BE49-F238E27FC236}">
                <a16:creationId xmlns:a16="http://schemas.microsoft.com/office/drawing/2014/main" id="{1FC98EE9-7251-4B9E-99D6-02522931DD7B}"/>
              </a:ext>
            </a:extLst>
          </p:cNvPr>
          <p:cNvSpPr txBox="1"/>
          <p:nvPr/>
        </p:nvSpPr>
        <p:spPr>
          <a:xfrm>
            <a:off x="2795954" y="0"/>
            <a:ext cx="5723791" cy="590931"/>
          </a:xfrm>
          <a:prstGeom prst="rect">
            <a:avLst/>
          </a:prstGeom>
          <a:noFill/>
        </p:spPr>
        <p:txBody>
          <a:bodyPr wrap="square">
            <a:spAutoFit/>
          </a:bodyPr>
          <a:lstStyle/>
          <a:p>
            <a:pPr algn="ctr" defTabSz="914400">
              <a:lnSpc>
                <a:spcPct val="90000"/>
              </a:lnSpc>
              <a:spcBef>
                <a:spcPct val="0"/>
              </a:spcBef>
            </a:pPr>
            <a:r>
              <a:rPr lang="en-US"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Visualization of Box plot </a:t>
            </a:r>
            <a:endParaRPr lang="LID4096"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69329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001080" cy="1140822"/>
          </a:xfrm>
        </p:spPr>
        <p:txBody>
          <a:bodyPr anchor="ctr">
            <a:normAutofit/>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sz="half" idx="2"/>
          </p:nvPr>
        </p:nvSpPr>
        <p:spPr>
          <a:xfrm>
            <a:off x="246366" y="1311776"/>
            <a:ext cx="10897385" cy="6701246"/>
          </a:xfrm>
        </p:spPr>
        <p:txBody>
          <a:bodyPr>
            <a:noAutofit/>
          </a:bodyPr>
          <a:lstStyle/>
          <a:p>
            <a:r>
              <a:rPr lang="en-US" sz="1600" b="1" u="sng" dirty="0"/>
              <a:t>Problem Statement: </a:t>
            </a:r>
            <a:endParaRPr lang="en-US" sz="1600" b="1" dirty="0"/>
          </a:p>
          <a:p>
            <a:pPr algn="just"/>
            <a:r>
              <a:rPr lang="en-US" sz="16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algn="just"/>
            <a:r>
              <a:rPr lang="en-US" sz="1600"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algn="just"/>
            <a:r>
              <a:rPr lang="en-US" sz="1600" dirty="0"/>
              <a:t>Today, microfinance is widely accepted as a poverty-reduction tool, representing $70 billion in outstanding loans and a global outreach of 200 million clients.</a:t>
            </a:r>
          </a:p>
          <a:p>
            <a:pPr algn="just"/>
            <a:r>
              <a:rPr lang="en-US" sz="1600"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endParaRPr lang="en-US" sz="1600" dirty="0"/>
          </a:p>
        </p:txBody>
      </p:sp>
    </p:spTree>
    <p:extLst>
      <p:ext uri="{BB962C8B-B14F-4D97-AF65-F5344CB8AC3E}">
        <p14:creationId xmlns:p14="http://schemas.microsoft.com/office/powerpoint/2010/main" val="125377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5F46A2-A61B-42AB-BD9C-00C9D7802A2D}"/>
              </a:ext>
            </a:extLst>
          </p:cNvPr>
          <p:cNvPicPr>
            <a:picLocks noChangeAspect="1"/>
          </p:cNvPicPr>
          <p:nvPr/>
        </p:nvPicPr>
        <p:blipFill>
          <a:blip r:embed="rId2"/>
          <a:stretch>
            <a:fillRect/>
          </a:stretch>
        </p:blipFill>
        <p:spPr>
          <a:xfrm>
            <a:off x="106860" y="-8792"/>
            <a:ext cx="5014772" cy="6858000"/>
          </a:xfrm>
          <a:prstGeom prst="rect">
            <a:avLst/>
          </a:prstGeom>
          <a:ln w="12700">
            <a:solidFill>
              <a:schemeClr val="tx1"/>
            </a:solidFill>
          </a:ln>
        </p:spPr>
      </p:pic>
      <p:pic>
        <p:nvPicPr>
          <p:cNvPr id="5" name="Picture 4">
            <a:extLst>
              <a:ext uri="{FF2B5EF4-FFF2-40B4-BE49-F238E27FC236}">
                <a16:creationId xmlns:a16="http://schemas.microsoft.com/office/drawing/2014/main" id="{498C9D6F-1FB6-45EE-AC6F-3083FB957503}"/>
              </a:ext>
            </a:extLst>
          </p:cNvPr>
          <p:cNvPicPr>
            <a:picLocks noChangeAspect="1"/>
          </p:cNvPicPr>
          <p:nvPr/>
        </p:nvPicPr>
        <p:blipFill>
          <a:blip r:embed="rId3"/>
          <a:stretch>
            <a:fillRect/>
          </a:stretch>
        </p:blipFill>
        <p:spPr>
          <a:xfrm>
            <a:off x="5731606" y="0"/>
            <a:ext cx="4931511" cy="6858000"/>
          </a:xfrm>
          <a:prstGeom prst="rect">
            <a:avLst/>
          </a:prstGeom>
          <a:ln w="12700">
            <a:solidFill>
              <a:schemeClr val="tx1"/>
            </a:solidFill>
          </a:ln>
        </p:spPr>
      </p:pic>
      <p:sp>
        <p:nvSpPr>
          <p:cNvPr id="6" name="TextBox 5">
            <a:extLst>
              <a:ext uri="{FF2B5EF4-FFF2-40B4-BE49-F238E27FC236}">
                <a16:creationId xmlns:a16="http://schemas.microsoft.com/office/drawing/2014/main" id="{3D18BE0F-3B96-45ED-98C1-63D927F0294F}"/>
              </a:ext>
            </a:extLst>
          </p:cNvPr>
          <p:cNvSpPr txBox="1"/>
          <p:nvPr/>
        </p:nvSpPr>
        <p:spPr>
          <a:xfrm>
            <a:off x="268165" y="127460"/>
            <a:ext cx="6128238" cy="590931"/>
          </a:xfrm>
          <a:prstGeom prst="rect">
            <a:avLst/>
          </a:prstGeom>
          <a:noFill/>
        </p:spPr>
        <p:txBody>
          <a:bodyPr wrap="square">
            <a:spAutoFit/>
          </a:bodyPr>
          <a:lstStyle/>
          <a:p>
            <a:pPr algn="ctr" defTabSz="914400">
              <a:lnSpc>
                <a:spcPct val="90000"/>
              </a:lnSpc>
              <a:spcBef>
                <a:spcPct val="0"/>
              </a:spcBef>
            </a:pPr>
            <a:r>
              <a:rPr lang="en-US"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Visualization of Box plot</a:t>
            </a:r>
            <a:endParaRPr lang="LID4096"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1693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86C506-9C9C-4659-A105-1C321FBFE586}"/>
              </a:ext>
            </a:extLst>
          </p:cNvPr>
          <p:cNvPicPr>
            <a:picLocks noChangeAspect="1"/>
          </p:cNvPicPr>
          <p:nvPr/>
        </p:nvPicPr>
        <p:blipFill>
          <a:blip r:embed="rId2"/>
          <a:stretch>
            <a:fillRect/>
          </a:stretch>
        </p:blipFill>
        <p:spPr>
          <a:xfrm>
            <a:off x="1948520" y="857577"/>
            <a:ext cx="6325483" cy="5811061"/>
          </a:xfrm>
          <a:prstGeom prst="rect">
            <a:avLst/>
          </a:prstGeom>
          <a:ln w="12700">
            <a:solidFill>
              <a:schemeClr val="tx1"/>
            </a:solidFill>
          </a:ln>
        </p:spPr>
      </p:pic>
      <p:sp>
        <p:nvSpPr>
          <p:cNvPr id="4" name="TextBox 3">
            <a:extLst>
              <a:ext uri="{FF2B5EF4-FFF2-40B4-BE49-F238E27FC236}">
                <a16:creationId xmlns:a16="http://schemas.microsoft.com/office/drawing/2014/main" id="{397B18BD-FA47-44B8-8374-E1F18684BFDB}"/>
              </a:ext>
            </a:extLst>
          </p:cNvPr>
          <p:cNvSpPr txBox="1"/>
          <p:nvPr/>
        </p:nvSpPr>
        <p:spPr>
          <a:xfrm>
            <a:off x="3336680" y="127816"/>
            <a:ext cx="6128238" cy="590931"/>
          </a:xfrm>
          <a:prstGeom prst="rect">
            <a:avLst/>
          </a:prstGeom>
          <a:noFill/>
        </p:spPr>
        <p:txBody>
          <a:bodyPr wrap="square">
            <a:spAutoFit/>
          </a:bodyPr>
          <a:lstStyle/>
          <a:p>
            <a:pPr algn="ctr" defTabSz="914400">
              <a:lnSpc>
                <a:spcPct val="90000"/>
              </a:lnSpc>
              <a:spcBef>
                <a:spcPct val="0"/>
              </a:spcBef>
            </a:pPr>
            <a:r>
              <a:rPr lang="en-US"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Visualization of Box plot</a:t>
            </a:r>
            <a:endParaRPr lang="LID4096"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0034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315" y="383344"/>
            <a:ext cx="11799277" cy="1325562"/>
          </a:xfrm>
        </p:spPr>
        <p:txBody>
          <a:bodyPr anchor="t">
            <a:normAutofit/>
          </a:bodyPr>
          <a:lstStyle/>
          <a:p>
            <a:pPr algn="ctr"/>
            <a:r>
              <a:rPr lang="en-US" sz="4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Findings, assumptions, conclusions &amp; data analysis</a:t>
            </a:r>
            <a:endParaRPr lang="en-US" b="1" dirty="0"/>
          </a:p>
        </p:txBody>
      </p:sp>
      <p:sp>
        <p:nvSpPr>
          <p:cNvPr id="3" name="Content Placeholder 2"/>
          <p:cNvSpPr>
            <a:spLocks noGrp="1"/>
          </p:cNvSpPr>
          <p:nvPr>
            <p:ph idx="1"/>
          </p:nvPr>
        </p:nvSpPr>
        <p:spPr>
          <a:xfrm>
            <a:off x="312302" y="2277207"/>
            <a:ext cx="10827551" cy="4351337"/>
          </a:xfrm>
        </p:spPr>
        <p:txBody>
          <a:bodyPr>
            <a:normAutofit/>
          </a:bodyPr>
          <a:lstStyle/>
          <a:p>
            <a:pPr marL="0" indent="0" algn="just">
              <a:lnSpc>
                <a:spcPct val="100000"/>
              </a:lnSpc>
              <a:buNone/>
            </a:pPr>
            <a:r>
              <a:rPr lang="en-US" sz="2000" dirty="0"/>
              <a:t>After doing the research on data analysis we found that data was messed up too much, before visualizing we have seen the statistical description of the continuous columns and found that in almost each case standard deviation was greater than the mean of the data the reason for this was because in each case up to 90% data was distributed on either a single point or in a definite range but 10% data was far ahead than them. Box visualization shows us that the amount of the outliers are very much, we can’t afford to loose this much data hence we applied power transformation (yeo-Johnson) method to remove the skewness. It did well in most of the cases but not in all the cases. Because we have transformed the data through power transformation we move ahead in the process of model building. After this we did some preprocessing of the data, we scaled the data, found the best random state for train test &amp; split, than we split the data into train data &amp; test data. After preprocessing we started building the model.</a:t>
            </a:r>
          </a:p>
        </p:txBody>
      </p:sp>
    </p:spTree>
    <p:extLst>
      <p:ext uri="{BB962C8B-B14F-4D97-AF65-F5344CB8AC3E}">
        <p14:creationId xmlns:p14="http://schemas.microsoft.com/office/powerpoint/2010/main" val="3997209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scaling code &amp; documentation.</a:t>
            </a:r>
          </a:p>
        </p:txBody>
      </p:sp>
      <p:pic>
        <p:nvPicPr>
          <p:cNvPr id="7" name="Content Placeholder 6">
            <a:extLst>
              <a:ext uri="{FF2B5EF4-FFF2-40B4-BE49-F238E27FC236}">
                <a16:creationId xmlns:a16="http://schemas.microsoft.com/office/drawing/2014/main" id="{58BC8731-F63F-4C7C-94B4-FF8099C48B20}"/>
              </a:ext>
            </a:extLst>
          </p:cNvPr>
          <p:cNvPicPr>
            <a:picLocks noGrp="1" noChangeAspect="1"/>
          </p:cNvPicPr>
          <p:nvPr>
            <p:ph idx="1"/>
          </p:nvPr>
        </p:nvPicPr>
        <p:blipFill>
          <a:blip r:embed="rId2"/>
          <a:stretch>
            <a:fillRect/>
          </a:stretch>
        </p:blipFill>
        <p:spPr>
          <a:xfrm>
            <a:off x="3425527" y="3104231"/>
            <a:ext cx="4267796" cy="1800476"/>
          </a:xfrm>
          <a:prstGeom prst="rect">
            <a:avLst/>
          </a:prstGeom>
          <a:ln w="12700">
            <a:solidFill>
              <a:schemeClr val="tx1"/>
            </a:solidFill>
          </a:ln>
        </p:spPr>
      </p:pic>
    </p:spTree>
    <p:extLst>
      <p:ext uri="{BB962C8B-B14F-4D97-AF65-F5344CB8AC3E}">
        <p14:creationId xmlns:p14="http://schemas.microsoft.com/office/powerpoint/2010/main" val="311075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Finding of best random state for train &amp; test data.</a:t>
            </a:r>
          </a:p>
        </p:txBody>
      </p:sp>
      <p:pic>
        <p:nvPicPr>
          <p:cNvPr id="7" name="Content Placeholder 6">
            <a:extLst>
              <a:ext uri="{FF2B5EF4-FFF2-40B4-BE49-F238E27FC236}">
                <a16:creationId xmlns:a16="http://schemas.microsoft.com/office/drawing/2014/main" id="{1411BD2A-4012-4ADC-BEC1-6B728ED1D00D}"/>
              </a:ext>
            </a:extLst>
          </p:cNvPr>
          <p:cNvPicPr>
            <a:picLocks noGrp="1" noChangeAspect="1"/>
          </p:cNvPicPr>
          <p:nvPr>
            <p:ph idx="1"/>
          </p:nvPr>
        </p:nvPicPr>
        <p:blipFill>
          <a:blip r:embed="rId2"/>
          <a:stretch>
            <a:fillRect/>
          </a:stretch>
        </p:blipFill>
        <p:spPr>
          <a:xfrm>
            <a:off x="1262063" y="2527251"/>
            <a:ext cx="8594725" cy="2954436"/>
          </a:xfrm>
          <a:prstGeom prst="rect">
            <a:avLst/>
          </a:prstGeom>
          <a:ln w="12700">
            <a:solidFill>
              <a:schemeClr val="tx1"/>
            </a:solidFill>
          </a:ln>
        </p:spPr>
      </p:pic>
    </p:spTree>
    <p:extLst>
      <p:ext uri="{BB962C8B-B14F-4D97-AF65-F5344CB8AC3E}">
        <p14:creationId xmlns:p14="http://schemas.microsoft.com/office/powerpoint/2010/main" val="3617559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879231"/>
          </a:xfrm>
        </p:spPr>
        <p:txBody>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 model building</a:t>
            </a:r>
          </a:p>
        </p:txBody>
      </p:sp>
      <p:sp>
        <p:nvSpPr>
          <p:cNvPr id="3" name="Content Placeholder 2"/>
          <p:cNvSpPr>
            <a:spLocks noGrp="1"/>
          </p:cNvSpPr>
          <p:nvPr>
            <p:ph idx="1"/>
          </p:nvPr>
        </p:nvSpPr>
        <p:spPr>
          <a:xfrm>
            <a:off x="1141412" y="1705202"/>
            <a:ext cx="9905999" cy="5048295"/>
          </a:xfrm>
        </p:spPr>
        <p:txBody>
          <a:bodyPr/>
          <a:lstStyle/>
          <a:p>
            <a:pPr marL="0" indent="0">
              <a:buNone/>
            </a:pPr>
            <a:r>
              <a:rPr lang="en-US" dirty="0"/>
              <a:t>After doing the preprocessing like data scaling, splitting the data into train data &amp; test data and finding the best random state we started doing machine learning model building with the help of scikit learn library. We have chosen to build 5 models for the project.</a:t>
            </a:r>
          </a:p>
          <a:p>
            <a:r>
              <a:rPr lang="en-US" dirty="0"/>
              <a:t>Logistic Regression.</a:t>
            </a:r>
          </a:p>
          <a:p>
            <a:r>
              <a:rPr lang="en-US" dirty="0"/>
              <a:t>K-Nearest Neighbors.</a:t>
            </a:r>
          </a:p>
          <a:p>
            <a:r>
              <a:rPr lang="en-US" dirty="0"/>
              <a:t>Decision Tree.</a:t>
            </a:r>
          </a:p>
          <a:p>
            <a:r>
              <a:rPr lang="en-US" dirty="0"/>
              <a:t>Random Forest.</a:t>
            </a:r>
          </a:p>
          <a:p>
            <a:r>
              <a:rPr lang="en-US" dirty="0"/>
              <a:t>Support Vector Machine.</a:t>
            </a:r>
          </a:p>
          <a:p>
            <a:endParaRPr lang="en-US" dirty="0"/>
          </a:p>
        </p:txBody>
      </p:sp>
    </p:spTree>
    <p:extLst>
      <p:ext uri="{BB962C8B-B14F-4D97-AF65-F5344CB8AC3E}">
        <p14:creationId xmlns:p14="http://schemas.microsoft.com/office/powerpoint/2010/main" val="239492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167540"/>
            <a:ext cx="9692640" cy="1325562"/>
          </a:xfrm>
        </p:spPr>
        <p:txBody>
          <a:bodyPr>
            <a:normAutofit/>
          </a:bodyPr>
          <a:lstStyle/>
          <a:p>
            <a:pPr algn="ctr"/>
            <a:r>
              <a:rPr lang="en-IN"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1. Logistic Regression</a:t>
            </a:r>
          </a:p>
        </p:txBody>
      </p:sp>
      <p:sp>
        <p:nvSpPr>
          <p:cNvPr id="5" name="Content Placeholder 4">
            <a:extLst>
              <a:ext uri="{FF2B5EF4-FFF2-40B4-BE49-F238E27FC236}">
                <a16:creationId xmlns:a16="http://schemas.microsoft.com/office/drawing/2014/main" id="{B121C6C1-CD75-4988-AEA0-9BD4B670FD8A}"/>
              </a:ext>
            </a:extLst>
          </p:cNvPr>
          <p:cNvSpPr>
            <a:spLocks noGrp="1"/>
          </p:cNvSpPr>
          <p:nvPr>
            <p:ph idx="1"/>
          </p:nvPr>
        </p:nvSpPr>
        <p:spPr/>
        <p:txBody>
          <a:bodyPr/>
          <a:lstStyle/>
          <a:p>
            <a:endParaRPr lang="LID4096"/>
          </a:p>
        </p:txBody>
      </p:sp>
      <p:pic>
        <p:nvPicPr>
          <p:cNvPr id="7" name="Picture 6">
            <a:extLst>
              <a:ext uri="{FF2B5EF4-FFF2-40B4-BE49-F238E27FC236}">
                <a16:creationId xmlns:a16="http://schemas.microsoft.com/office/drawing/2014/main" id="{228D65EB-0D82-46CB-AE46-647A38094415}"/>
              </a:ext>
            </a:extLst>
          </p:cNvPr>
          <p:cNvPicPr>
            <a:picLocks noChangeAspect="1"/>
          </p:cNvPicPr>
          <p:nvPr/>
        </p:nvPicPr>
        <p:blipFill>
          <a:blip r:embed="rId2"/>
          <a:stretch>
            <a:fillRect/>
          </a:stretch>
        </p:blipFill>
        <p:spPr>
          <a:xfrm>
            <a:off x="542778" y="1493102"/>
            <a:ext cx="8086694" cy="5260945"/>
          </a:xfrm>
          <a:prstGeom prst="rect">
            <a:avLst/>
          </a:prstGeom>
          <a:ln w="12700">
            <a:solidFill>
              <a:schemeClr val="tx1"/>
            </a:solidFill>
          </a:ln>
        </p:spPr>
      </p:pic>
    </p:spTree>
    <p:extLst>
      <p:ext uri="{BB962C8B-B14F-4D97-AF65-F5344CB8AC3E}">
        <p14:creationId xmlns:p14="http://schemas.microsoft.com/office/powerpoint/2010/main" val="4126940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10783"/>
            <a:ext cx="9692640" cy="1325562"/>
          </a:xfrm>
        </p:spPr>
        <p:txBody>
          <a:bodyPr/>
          <a:lstStyle/>
          <a:p>
            <a:pPr algn="l"/>
            <a:r>
              <a:rPr lang="en-GB"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a:t>
            </a:r>
            <a:r>
              <a:rPr lang="en-GB" b="1" i="0" dirty="0">
                <a:solidFill>
                  <a:srgbClr val="000000"/>
                </a:solidFill>
                <a:effectLst/>
                <a:latin typeface="Helvetica Neue"/>
              </a:rPr>
              <a:t> </a:t>
            </a:r>
            <a:r>
              <a:rPr lang="en-GB"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K-Nearest </a:t>
            </a:r>
            <a:r>
              <a:rPr lang="en-GB" sz="3600" b="1"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Neighbors</a:t>
            </a:r>
            <a:r>
              <a:rPr lang="en-GB"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Classifier</a:t>
            </a:r>
          </a:p>
        </p:txBody>
      </p:sp>
      <p:pic>
        <p:nvPicPr>
          <p:cNvPr id="7" name="Content Placeholder 6">
            <a:extLst>
              <a:ext uri="{FF2B5EF4-FFF2-40B4-BE49-F238E27FC236}">
                <a16:creationId xmlns:a16="http://schemas.microsoft.com/office/drawing/2014/main" id="{DF8F63F8-F286-4B5C-A962-AF2DD907CFB8}"/>
              </a:ext>
            </a:extLst>
          </p:cNvPr>
          <p:cNvPicPr>
            <a:picLocks noGrp="1" noChangeAspect="1"/>
          </p:cNvPicPr>
          <p:nvPr>
            <p:ph idx="1"/>
          </p:nvPr>
        </p:nvPicPr>
        <p:blipFill>
          <a:blip r:embed="rId2"/>
          <a:stretch>
            <a:fillRect/>
          </a:stretch>
        </p:blipFill>
        <p:spPr>
          <a:xfrm>
            <a:off x="1681391" y="1828800"/>
            <a:ext cx="7756069" cy="4351338"/>
          </a:xfrm>
          <a:prstGeom prst="rect">
            <a:avLst/>
          </a:prstGeom>
          <a:ln w="12700">
            <a:solidFill>
              <a:schemeClr val="tx1"/>
            </a:solidFill>
          </a:ln>
        </p:spPr>
      </p:pic>
    </p:spTree>
    <p:extLst>
      <p:ext uri="{BB962C8B-B14F-4D97-AF65-F5344CB8AC3E}">
        <p14:creationId xmlns:p14="http://schemas.microsoft.com/office/powerpoint/2010/main" val="3482305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4486"/>
          </a:xfrm>
        </p:spPr>
        <p:txBody>
          <a:bodyPr>
            <a:normAutofit/>
          </a:bodyPr>
          <a:lstStyle/>
          <a:p>
            <a:pPr algn="ctr"/>
            <a:r>
              <a:rPr lang="it-IT"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3. Decision Tree Classifier</a:t>
            </a:r>
          </a:p>
        </p:txBody>
      </p:sp>
      <p:sp>
        <p:nvSpPr>
          <p:cNvPr id="5" name="Content Placeholder 4">
            <a:extLst>
              <a:ext uri="{FF2B5EF4-FFF2-40B4-BE49-F238E27FC236}">
                <a16:creationId xmlns:a16="http://schemas.microsoft.com/office/drawing/2014/main" id="{0A0669C8-51AC-4ED1-AE46-09AC76E6889C}"/>
              </a:ext>
            </a:extLst>
          </p:cNvPr>
          <p:cNvSpPr>
            <a:spLocks noGrp="1"/>
          </p:cNvSpPr>
          <p:nvPr>
            <p:ph idx="1"/>
          </p:nvPr>
        </p:nvSpPr>
        <p:spPr/>
        <p:txBody>
          <a:bodyPr/>
          <a:lstStyle/>
          <a:p>
            <a:endParaRPr lang="LID4096"/>
          </a:p>
        </p:txBody>
      </p:sp>
      <p:pic>
        <p:nvPicPr>
          <p:cNvPr id="7" name="Picture 6">
            <a:extLst>
              <a:ext uri="{FF2B5EF4-FFF2-40B4-BE49-F238E27FC236}">
                <a16:creationId xmlns:a16="http://schemas.microsoft.com/office/drawing/2014/main" id="{918A1E29-1744-4680-BE33-BD65BA2DEBCE}"/>
              </a:ext>
            </a:extLst>
          </p:cNvPr>
          <p:cNvPicPr>
            <a:picLocks noChangeAspect="1"/>
          </p:cNvPicPr>
          <p:nvPr/>
        </p:nvPicPr>
        <p:blipFill>
          <a:blip r:embed="rId2"/>
          <a:stretch>
            <a:fillRect/>
          </a:stretch>
        </p:blipFill>
        <p:spPr>
          <a:xfrm>
            <a:off x="885114" y="1915018"/>
            <a:ext cx="9129325" cy="4880349"/>
          </a:xfrm>
          <a:prstGeom prst="rect">
            <a:avLst/>
          </a:prstGeom>
          <a:ln w="12700">
            <a:solidFill>
              <a:schemeClr val="tx1"/>
            </a:solidFill>
          </a:ln>
        </p:spPr>
      </p:pic>
    </p:spTree>
    <p:extLst>
      <p:ext uri="{BB962C8B-B14F-4D97-AF65-F5344CB8AC3E}">
        <p14:creationId xmlns:p14="http://schemas.microsoft.com/office/powerpoint/2010/main" val="3921507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924" y="0"/>
            <a:ext cx="10757213" cy="1143000"/>
          </a:xfrm>
        </p:spPr>
        <p:txBody>
          <a:bodyPr>
            <a:normAutofit/>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4. Random Forest Classifier.</a:t>
            </a:r>
          </a:p>
        </p:txBody>
      </p:sp>
      <p:pic>
        <p:nvPicPr>
          <p:cNvPr id="7" name="Content Placeholder 6">
            <a:extLst>
              <a:ext uri="{FF2B5EF4-FFF2-40B4-BE49-F238E27FC236}">
                <a16:creationId xmlns:a16="http://schemas.microsoft.com/office/drawing/2014/main" id="{3D55A154-6D10-412D-A9E8-6C7AB9BAFD34}"/>
              </a:ext>
            </a:extLst>
          </p:cNvPr>
          <p:cNvPicPr>
            <a:picLocks noGrp="1" noChangeAspect="1"/>
          </p:cNvPicPr>
          <p:nvPr>
            <p:ph idx="1"/>
          </p:nvPr>
        </p:nvPicPr>
        <p:blipFill>
          <a:blip r:embed="rId2"/>
          <a:stretch>
            <a:fillRect/>
          </a:stretch>
        </p:blipFill>
        <p:spPr>
          <a:xfrm>
            <a:off x="1551012" y="1828800"/>
            <a:ext cx="8016826" cy="4351338"/>
          </a:xfrm>
          <a:prstGeom prst="rect">
            <a:avLst/>
          </a:prstGeom>
          <a:ln w="12700">
            <a:solidFill>
              <a:schemeClr val="tx1"/>
            </a:solidFill>
          </a:ln>
        </p:spPr>
      </p:pic>
    </p:spTree>
    <p:extLst>
      <p:ext uri="{BB962C8B-B14F-4D97-AF65-F5344CB8AC3E}">
        <p14:creationId xmlns:p14="http://schemas.microsoft.com/office/powerpoint/2010/main" val="323062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001080" cy="1140822"/>
          </a:xfrm>
        </p:spPr>
        <p:txBody>
          <a:bodyPr anchor="ctr">
            <a:normAutofit/>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sz="half" idx="2"/>
          </p:nvPr>
        </p:nvSpPr>
        <p:spPr>
          <a:xfrm>
            <a:off x="246366" y="1294191"/>
            <a:ext cx="10897385" cy="6701246"/>
          </a:xfrm>
        </p:spPr>
        <p:txBody>
          <a:bodyPr>
            <a:noAutofit/>
          </a:bodyPr>
          <a:lstStyle/>
          <a:p>
            <a:pPr algn="just"/>
            <a:r>
              <a:rPr lang="en-US" sz="1800" b="1" u="sng" dirty="0"/>
              <a:t>Problem Statement: </a:t>
            </a:r>
            <a:endParaRPr lang="en-US" sz="1800" b="1" dirty="0"/>
          </a:p>
          <a:p>
            <a:pPr algn="just"/>
            <a:r>
              <a:rPr lang="en-US" sz="1800" dirty="0"/>
              <a:t>They understand the importance of communication and how it affects a person’s life, thus, focusing on providing their services and products to low income families and poor customers that can help them in the need of hour. </a:t>
            </a:r>
          </a:p>
          <a:p>
            <a:pPr algn="just"/>
            <a:r>
              <a:rPr lang="en-US" sz="1800"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algn="just"/>
            <a:r>
              <a:rPr lang="en-US" sz="1800"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pPr algn="just"/>
            <a:endParaRPr lang="en-US" sz="1800" dirty="0"/>
          </a:p>
        </p:txBody>
      </p:sp>
    </p:spTree>
    <p:extLst>
      <p:ext uri="{BB962C8B-B14F-4D97-AF65-F5344CB8AC3E}">
        <p14:creationId xmlns:p14="http://schemas.microsoft.com/office/powerpoint/2010/main" val="3981611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46" y="365760"/>
            <a:ext cx="10892966" cy="662940"/>
          </a:xfrm>
        </p:spPr>
        <p:txBody>
          <a:bodyPr>
            <a:normAutofit/>
          </a:bodyPr>
          <a:lstStyle/>
          <a:p>
            <a:pPr algn="ctr"/>
            <a:r>
              <a:rPr lang="fr-FR"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5. Support </a:t>
            </a:r>
            <a:r>
              <a:rPr lang="fr-FR" sz="3600" b="1"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Vector</a:t>
            </a:r>
            <a:r>
              <a:rPr lang="fr-FR"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Machine Classification.</a:t>
            </a:r>
            <a:endPar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4739116-440C-4029-A4C5-D445DE273377}"/>
              </a:ext>
            </a:extLst>
          </p:cNvPr>
          <p:cNvSpPr>
            <a:spLocks noGrp="1"/>
          </p:cNvSpPr>
          <p:nvPr>
            <p:ph idx="1"/>
          </p:nvPr>
        </p:nvSpPr>
        <p:spPr/>
        <p:txBody>
          <a:bodyPr/>
          <a:lstStyle/>
          <a:p>
            <a:endParaRPr lang="LID4096"/>
          </a:p>
        </p:txBody>
      </p:sp>
      <p:pic>
        <p:nvPicPr>
          <p:cNvPr id="7" name="Picture 6">
            <a:extLst>
              <a:ext uri="{FF2B5EF4-FFF2-40B4-BE49-F238E27FC236}">
                <a16:creationId xmlns:a16="http://schemas.microsoft.com/office/drawing/2014/main" id="{74D29BF8-C68E-4D98-BE7B-5FC47C4139AB}"/>
              </a:ext>
            </a:extLst>
          </p:cNvPr>
          <p:cNvPicPr>
            <a:picLocks noChangeAspect="1"/>
          </p:cNvPicPr>
          <p:nvPr/>
        </p:nvPicPr>
        <p:blipFill>
          <a:blip r:embed="rId2"/>
          <a:stretch>
            <a:fillRect/>
          </a:stretch>
        </p:blipFill>
        <p:spPr>
          <a:xfrm>
            <a:off x="914014" y="1828800"/>
            <a:ext cx="8943218" cy="4773631"/>
          </a:xfrm>
          <a:prstGeom prst="rect">
            <a:avLst/>
          </a:prstGeom>
          <a:ln w="12700">
            <a:solidFill>
              <a:schemeClr val="tx1"/>
            </a:solidFill>
          </a:ln>
        </p:spPr>
      </p:pic>
    </p:spTree>
    <p:extLst>
      <p:ext uri="{BB962C8B-B14F-4D97-AF65-F5344CB8AC3E}">
        <p14:creationId xmlns:p14="http://schemas.microsoft.com/office/powerpoint/2010/main" val="2756713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7444"/>
            <a:ext cx="9905998" cy="718164"/>
          </a:xfrm>
        </p:spPr>
        <p:txBody>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Conclusions of machine learning models.</a:t>
            </a:r>
          </a:p>
        </p:txBody>
      </p:sp>
      <p:sp>
        <p:nvSpPr>
          <p:cNvPr id="3" name="Content Placeholder 2"/>
          <p:cNvSpPr>
            <a:spLocks noGrp="1"/>
          </p:cNvSpPr>
          <p:nvPr>
            <p:ph idx="1"/>
          </p:nvPr>
        </p:nvSpPr>
        <p:spPr>
          <a:xfrm>
            <a:off x="1141412" y="1666014"/>
            <a:ext cx="9905999" cy="5048295"/>
          </a:xfrm>
        </p:spPr>
        <p:txBody>
          <a:bodyPr>
            <a:normAutofit/>
          </a:bodyPr>
          <a:lstStyle/>
          <a:p>
            <a:pPr algn="just"/>
            <a:r>
              <a:rPr lang="en-US" dirty="0"/>
              <a:t>We build 5 supervised machine learning classification models as we discussed above.</a:t>
            </a:r>
          </a:p>
          <a:p>
            <a:pPr algn="just"/>
            <a:r>
              <a:rPr lang="en-US" dirty="0"/>
              <a:t>We got very good accuracy score in all 5 models, the least score was of decision tree model (88.3%) &amp; the maximum score was of Random Forest(92.25).</a:t>
            </a:r>
          </a:p>
          <a:p>
            <a:pPr algn="just"/>
            <a:r>
              <a:rPr lang="en-US" dirty="0"/>
              <a:t>But we had very poor precision, recall &amp; f1 score on every model except random forest. Random Forest model had good precision(0.77), recall(0.53) &amp; f1 score(0.63).</a:t>
            </a:r>
          </a:p>
          <a:p>
            <a:pPr algn="just"/>
            <a:r>
              <a:rPr lang="en-US" dirty="0"/>
              <a:t>After model building we had to make sure if our models are over fitted or under fitted or not, so we validated it with cross validation with the help of scikit </a:t>
            </a:r>
            <a:r>
              <a:rPr lang="en-US" dirty="0" err="1"/>
              <a:t>learn’s</a:t>
            </a:r>
            <a:r>
              <a:rPr lang="en-US" dirty="0"/>
              <a:t> model selection package.</a:t>
            </a:r>
          </a:p>
        </p:txBody>
      </p:sp>
    </p:spTree>
    <p:extLst>
      <p:ext uri="{BB962C8B-B14F-4D97-AF65-F5344CB8AC3E}">
        <p14:creationId xmlns:p14="http://schemas.microsoft.com/office/powerpoint/2010/main" val="2347490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150" y="0"/>
            <a:ext cx="9099536" cy="782515"/>
          </a:xfrm>
        </p:spPr>
        <p:txBody>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Cross validation code &amp; result.</a:t>
            </a:r>
          </a:p>
        </p:txBody>
      </p:sp>
      <p:pic>
        <p:nvPicPr>
          <p:cNvPr id="7" name="Content Placeholder 6">
            <a:extLst>
              <a:ext uri="{FF2B5EF4-FFF2-40B4-BE49-F238E27FC236}">
                <a16:creationId xmlns:a16="http://schemas.microsoft.com/office/drawing/2014/main" id="{108FEF5C-6706-4AF8-910E-94000A7E778B}"/>
              </a:ext>
            </a:extLst>
          </p:cNvPr>
          <p:cNvPicPr>
            <a:picLocks noGrp="1" noChangeAspect="1"/>
          </p:cNvPicPr>
          <p:nvPr>
            <p:ph idx="1"/>
          </p:nvPr>
        </p:nvPicPr>
        <p:blipFill>
          <a:blip r:embed="rId2"/>
          <a:stretch>
            <a:fillRect/>
          </a:stretch>
        </p:blipFill>
        <p:spPr>
          <a:xfrm>
            <a:off x="2181894" y="1108054"/>
            <a:ext cx="6847806" cy="5309477"/>
          </a:xfrm>
          <a:prstGeom prst="rect">
            <a:avLst/>
          </a:prstGeom>
          <a:ln w="12700">
            <a:solidFill>
              <a:schemeClr val="tx1"/>
            </a:solidFill>
          </a:ln>
        </p:spPr>
      </p:pic>
    </p:spTree>
    <p:extLst>
      <p:ext uri="{BB962C8B-B14F-4D97-AF65-F5344CB8AC3E}">
        <p14:creationId xmlns:p14="http://schemas.microsoft.com/office/powerpoint/2010/main" val="587260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104502"/>
            <a:ext cx="10257168" cy="613955"/>
          </a:xfrm>
        </p:spPr>
        <p:txBody>
          <a:bodyPr anchor="t">
            <a:normAutofit/>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of cross validation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21894695"/>
              </p:ext>
            </p:extLst>
          </p:nvPr>
        </p:nvGraphicFramePr>
        <p:xfrm>
          <a:off x="5927772" y="930058"/>
          <a:ext cx="4728753" cy="4776656"/>
        </p:xfrm>
        <a:graphic>
          <a:graphicData uri="http://schemas.openxmlformats.org/drawingml/2006/table">
            <a:tbl>
              <a:tblPr>
                <a:tableStyleId>{5C22544A-7EE6-4342-B048-85BDC9FD1C3A}</a:tableStyleId>
              </a:tblPr>
              <a:tblGrid>
                <a:gridCol w="1453281">
                  <a:extLst>
                    <a:ext uri="{9D8B030D-6E8A-4147-A177-3AD203B41FA5}">
                      <a16:colId xmlns:a16="http://schemas.microsoft.com/office/drawing/2014/main" val="2701060842"/>
                    </a:ext>
                  </a:extLst>
                </a:gridCol>
                <a:gridCol w="1045149">
                  <a:extLst>
                    <a:ext uri="{9D8B030D-6E8A-4147-A177-3AD203B41FA5}">
                      <a16:colId xmlns:a16="http://schemas.microsoft.com/office/drawing/2014/main" val="2588919418"/>
                    </a:ext>
                  </a:extLst>
                </a:gridCol>
                <a:gridCol w="1335996">
                  <a:extLst>
                    <a:ext uri="{9D8B030D-6E8A-4147-A177-3AD203B41FA5}">
                      <a16:colId xmlns:a16="http://schemas.microsoft.com/office/drawing/2014/main" val="623876584"/>
                    </a:ext>
                  </a:extLst>
                </a:gridCol>
                <a:gridCol w="894327">
                  <a:extLst>
                    <a:ext uri="{9D8B030D-6E8A-4147-A177-3AD203B41FA5}">
                      <a16:colId xmlns:a16="http://schemas.microsoft.com/office/drawing/2014/main" val="1420489742"/>
                    </a:ext>
                  </a:extLst>
                </a:gridCol>
              </a:tblGrid>
              <a:tr h="597082">
                <a:tc>
                  <a:txBody>
                    <a:bodyPr/>
                    <a:lstStyle/>
                    <a:p>
                      <a:pPr algn="ctr" fontAlgn="ctr"/>
                      <a:r>
                        <a:rPr lang="en-US" sz="1100" u="none" strike="noStrike">
                          <a:effectLst/>
                        </a:rPr>
                        <a:t>Models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Model Accuracy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Cross Validation Score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Difference</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43552715"/>
                  </a:ext>
                </a:extLst>
              </a:tr>
              <a:tr h="597082">
                <a:tc>
                  <a:txBody>
                    <a:bodyPr/>
                    <a:lstStyle/>
                    <a:p>
                      <a:pPr algn="ctr" fontAlgn="ctr"/>
                      <a:r>
                        <a:rPr lang="en-US" sz="1100" u="none" strike="noStrike" dirty="0">
                          <a:effectLst/>
                        </a:rPr>
                        <a:t>Logistic Regression</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88.49</a:t>
                      </a:r>
                      <a:endParaRPr lang="en-US" sz="1100" b="0" i="0" u="none" strike="noStrike" dirty="0">
                        <a:solidFill>
                          <a:srgbClr val="000000"/>
                        </a:solidFill>
                        <a:effectLst/>
                        <a:latin typeface="Courier New" panose="02070309020205020404" pitchFamily="49" charset="0"/>
                      </a:endParaRPr>
                    </a:p>
                  </a:txBody>
                  <a:tcPr marL="9525" marR="9525" marT="9525" marB="0" anchor="b"/>
                </a:tc>
                <a:tc>
                  <a:txBody>
                    <a:bodyPr/>
                    <a:lstStyle/>
                    <a:p>
                      <a:pPr algn="ctr" fontAlgn="ctr"/>
                      <a:r>
                        <a:rPr lang="en-US" sz="1100" u="none" strike="noStrike">
                          <a:effectLst/>
                        </a:rPr>
                        <a:t>88.06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58993713"/>
                  </a:ext>
                </a:extLst>
              </a:tr>
              <a:tr h="597082">
                <a:tc>
                  <a:txBody>
                    <a:bodyPr/>
                    <a:lstStyle/>
                    <a:p>
                      <a:pPr algn="ctr" fontAlgn="ctr"/>
                      <a:r>
                        <a:rPr lang="en-US" sz="1100" u="none" strike="noStrike" dirty="0">
                          <a:effectLst/>
                        </a:rPr>
                        <a:t>K-Nearest Neighbors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89.98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89.78</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84711050"/>
                  </a:ext>
                </a:extLst>
              </a:tr>
              <a:tr h="597082">
                <a:tc>
                  <a:txBody>
                    <a:bodyPr/>
                    <a:lstStyle/>
                    <a:p>
                      <a:pPr algn="ctr" fontAlgn="ctr"/>
                      <a:r>
                        <a:rPr lang="en-US" sz="1100" u="none" strike="noStrike" dirty="0">
                          <a:effectLst/>
                        </a:rPr>
                        <a:t>Decision Tree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88.34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88.45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76548349"/>
                  </a:ext>
                </a:extLst>
              </a:tr>
              <a:tr h="597082">
                <a:tc>
                  <a:txBody>
                    <a:bodyPr/>
                    <a:lstStyle/>
                    <a:p>
                      <a:pPr algn="ctr" fontAlgn="ctr"/>
                      <a:r>
                        <a:rPr lang="en-US" sz="1100" u="none" strike="noStrike" dirty="0">
                          <a:effectLst/>
                        </a:rPr>
                        <a:t>Random Forest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92.28</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92.14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0.14</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44442211"/>
                  </a:ext>
                </a:extLst>
              </a:tr>
              <a:tr h="597082">
                <a:tc>
                  <a:txBody>
                    <a:bodyPr/>
                    <a:lstStyle/>
                    <a:p>
                      <a:pPr algn="ctr" fontAlgn="ctr"/>
                      <a:r>
                        <a:rPr lang="en-US" sz="1100" u="none" strike="noStrike">
                          <a:effectLst/>
                        </a:rPr>
                        <a:t>Support Vector Machine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89.29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88.86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00946041"/>
                  </a:ext>
                </a:extLst>
              </a:tr>
              <a:tr h="597082">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00153985"/>
                  </a:ext>
                </a:extLst>
              </a:tr>
              <a:tr h="597082">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10851629"/>
                  </a:ext>
                </a:extLst>
              </a:tr>
            </a:tbl>
          </a:graphicData>
        </a:graphic>
      </p:graphicFrame>
      <p:sp>
        <p:nvSpPr>
          <p:cNvPr id="4" name="Text Placeholder 3"/>
          <p:cNvSpPr>
            <a:spLocks noGrp="1"/>
          </p:cNvSpPr>
          <p:nvPr>
            <p:ph type="body" sz="half" idx="2"/>
          </p:nvPr>
        </p:nvSpPr>
        <p:spPr>
          <a:xfrm>
            <a:off x="311435" y="718457"/>
            <a:ext cx="5423912" cy="6021977"/>
          </a:xfrm>
        </p:spPr>
        <p:txBody>
          <a:bodyPr>
            <a:normAutofit/>
          </a:bodyPr>
          <a:lstStyle/>
          <a:p>
            <a:pPr marL="285750" indent="-285750">
              <a:buFont typeface="Arial" panose="020B0604020202020204" pitchFamily="34" charset="0"/>
              <a:buChar char="•"/>
            </a:pPr>
            <a:r>
              <a:rPr lang="en-US" dirty="0"/>
              <a:t>After cross validation of the model we found that the result of cross validation score are almost same what we had in default models, they had only very few difference as you can see in the table.</a:t>
            </a:r>
          </a:p>
          <a:p>
            <a:pPr marL="285750" indent="-285750">
              <a:buFont typeface="Arial" panose="020B0604020202020204" pitchFamily="34" charset="0"/>
              <a:buChar char="•"/>
            </a:pPr>
            <a:r>
              <a:rPr lang="en-US" dirty="0"/>
              <a:t>We had decision tree model whose cross validation was even greater than the default model.</a:t>
            </a:r>
          </a:p>
          <a:p>
            <a:pPr marL="285750" indent="-285750">
              <a:buFont typeface="Arial" panose="020B0604020202020204" pitchFamily="34" charset="0"/>
              <a:buChar char="•"/>
            </a:pPr>
            <a:r>
              <a:rPr lang="en-US" dirty="0"/>
              <a:t>From this step we concluded that our models are neither over fitted nor under fitted.</a:t>
            </a:r>
          </a:p>
          <a:p>
            <a:pPr marL="285750" indent="-285750">
              <a:buFont typeface="Arial" panose="020B0604020202020204" pitchFamily="34" charset="0"/>
              <a:buChar char="•"/>
            </a:pPr>
            <a:r>
              <a:rPr lang="en-US" dirty="0"/>
              <a:t>But from this we got confused as which model we should choose as best model because as per minimum difference between default accuracy score &amp; cross validation score we had decision tree model. But on the other hand decision tree had least accuracy score among all models &amp; also precision, recall &amp; f1 score was not so good.</a:t>
            </a:r>
          </a:p>
          <a:p>
            <a:pPr marL="285750" indent="-285750">
              <a:buFont typeface="Arial" panose="020B0604020202020204" pitchFamily="34" charset="0"/>
              <a:buChar char="•"/>
            </a:pPr>
            <a:r>
              <a:rPr lang="en-US" dirty="0"/>
              <a:t>So we decided to evaluate the model with the help of roc_auc plot so that we can choose the model who has highest area under the curve. </a:t>
            </a:r>
          </a:p>
        </p:txBody>
      </p:sp>
    </p:spTree>
    <p:extLst>
      <p:ext uri="{BB962C8B-B14F-4D97-AF65-F5344CB8AC3E}">
        <p14:creationId xmlns:p14="http://schemas.microsoft.com/office/powerpoint/2010/main" val="3031753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2129"/>
            <a:ext cx="10262460" cy="962088"/>
          </a:xfrm>
        </p:spPr>
        <p:txBody>
          <a:bodyPr>
            <a:normAutofit/>
          </a:bodyPr>
          <a:lstStyle/>
          <a:p>
            <a:pPr algn="ctr"/>
            <a:r>
              <a:rPr lang="en-US" sz="4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Roc-</a:t>
            </a:r>
            <a:r>
              <a:rPr lang="en-US" sz="4000" b="1"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Auc</a:t>
            </a:r>
            <a:r>
              <a:rPr lang="en-US" sz="4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curve plotting code &amp; </a:t>
            </a: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documentation.</a:t>
            </a:r>
          </a:p>
        </p:txBody>
      </p:sp>
      <p:sp>
        <p:nvSpPr>
          <p:cNvPr id="5" name="Content Placeholder 4">
            <a:extLst>
              <a:ext uri="{FF2B5EF4-FFF2-40B4-BE49-F238E27FC236}">
                <a16:creationId xmlns:a16="http://schemas.microsoft.com/office/drawing/2014/main" id="{08F6DDC7-A31A-4F97-9D6A-F5B81286A80C}"/>
              </a:ext>
            </a:extLst>
          </p:cNvPr>
          <p:cNvSpPr>
            <a:spLocks noGrp="1"/>
          </p:cNvSpPr>
          <p:nvPr>
            <p:ph idx="1"/>
          </p:nvPr>
        </p:nvSpPr>
        <p:spPr/>
        <p:txBody>
          <a:bodyPr/>
          <a:lstStyle/>
          <a:p>
            <a:endParaRPr lang="LID4096" dirty="0"/>
          </a:p>
        </p:txBody>
      </p:sp>
      <p:pic>
        <p:nvPicPr>
          <p:cNvPr id="2050" name="Picture 2">
            <a:extLst>
              <a:ext uri="{FF2B5EF4-FFF2-40B4-BE49-F238E27FC236}">
                <a16:creationId xmlns:a16="http://schemas.microsoft.com/office/drawing/2014/main" id="{4B9AB9EB-BA63-4B68-AC67-AEFC09FB4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552" y="2198381"/>
            <a:ext cx="5321009" cy="3612173"/>
          </a:xfrm>
          <a:prstGeom prst="rect">
            <a:avLst/>
          </a:prstGeom>
          <a:ln w="12700">
            <a:solidFill>
              <a:schemeClr val="tx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DC1D899-6E4F-486A-931C-AF047BD5B1BA}"/>
              </a:ext>
            </a:extLst>
          </p:cNvPr>
          <p:cNvPicPr>
            <a:picLocks noChangeAspect="1"/>
          </p:cNvPicPr>
          <p:nvPr/>
        </p:nvPicPr>
        <p:blipFill>
          <a:blip r:embed="rId3"/>
          <a:stretch>
            <a:fillRect/>
          </a:stretch>
        </p:blipFill>
        <p:spPr>
          <a:xfrm>
            <a:off x="238543" y="2370452"/>
            <a:ext cx="4915586" cy="2486372"/>
          </a:xfrm>
          <a:prstGeom prst="rect">
            <a:avLst/>
          </a:prstGeom>
          <a:ln w="12700">
            <a:solidFill>
              <a:schemeClr val="tx1"/>
            </a:solidFill>
          </a:ln>
        </p:spPr>
      </p:pic>
    </p:spTree>
    <p:extLst>
      <p:ext uri="{BB962C8B-B14F-4D97-AF65-F5344CB8AC3E}">
        <p14:creationId xmlns:p14="http://schemas.microsoft.com/office/powerpoint/2010/main" val="3994813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Roc - </a:t>
            </a:r>
            <a:r>
              <a:rPr lang="en-US" sz="3600" b="1"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Auc</a:t>
            </a: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plot result &amp; conclusion.</a:t>
            </a:r>
          </a:p>
        </p:txBody>
      </p:sp>
      <p:sp>
        <p:nvSpPr>
          <p:cNvPr id="3" name="Content Placeholder 2"/>
          <p:cNvSpPr>
            <a:spLocks noGrp="1"/>
          </p:cNvSpPr>
          <p:nvPr>
            <p:ph idx="1"/>
          </p:nvPr>
        </p:nvSpPr>
        <p:spPr>
          <a:xfrm>
            <a:off x="1141412" y="2249486"/>
            <a:ext cx="9905999" cy="4399507"/>
          </a:xfrm>
        </p:spPr>
        <p:txBody>
          <a:bodyPr>
            <a:normAutofit/>
          </a:bodyPr>
          <a:lstStyle/>
          <a:p>
            <a:r>
              <a:rPr lang="en-US" dirty="0"/>
              <a:t>After plotting roc_auc plot, we were clear about our best model to choose we got the Random Forest model having highest area under the curve.</a:t>
            </a:r>
          </a:p>
          <a:p>
            <a:r>
              <a:rPr lang="en-US" dirty="0"/>
              <a:t>Random Forest model was the model which had highest accuracy score, precision, recall &amp; f1 score and this model had even the highest area under the curve.</a:t>
            </a:r>
          </a:p>
          <a:p>
            <a:r>
              <a:rPr lang="en-US" dirty="0"/>
              <a:t>Hence we selected Random forest as our project’s model for defaulter prediction &amp; now we wanted to do some hyper parameter tuning in the model so that we could get more accuracy if possible, hence we did the same.</a:t>
            </a:r>
          </a:p>
        </p:txBody>
      </p:sp>
    </p:spTree>
    <p:extLst>
      <p:ext uri="{BB962C8B-B14F-4D97-AF65-F5344CB8AC3E}">
        <p14:creationId xmlns:p14="http://schemas.microsoft.com/office/powerpoint/2010/main" val="323661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104502"/>
            <a:ext cx="10580914" cy="692331"/>
          </a:xfrm>
        </p:spPr>
        <p:txBody>
          <a:bodyPr>
            <a:normAutofit/>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 parameter code &amp; best parameters</a:t>
            </a:r>
          </a:p>
        </p:txBody>
      </p:sp>
      <p:pic>
        <p:nvPicPr>
          <p:cNvPr id="7" name="Picture 6">
            <a:extLst>
              <a:ext uri="{FF2B5EF4-FFF2-40B4-BE49-F238E27FC236}">
                <a16:creationId xmlns:a16="http://schemas.microsoft.com/office/drawing/2014/main" id="{36EA3BED-B44A-4AD6-92D7-59DAB1783C50}"/>
              </a:ext>
            </a:extLst>
          </p:cNvPr>
          <p:cNvPicPr>
            <a:picLocks noChangeAspect="1"/>
          </p:cNvPicPr>
          <p:nvPr/>
        </p:nvPicPr>
        <p:blipFill>
          <a:blip r:embed="rId2"/>
          <a:stretch>
            <a:fillRect/>
          </a:stretch>
        </p:blipFill>
        <p:spPr>
          <a:xfrm>
            <a:off x="1901056" y="1070050"/>
            <a:ext cx="7497922" cy="5417307"/>
          </a:xfrm>
          <a:prstGeom prst="rect">
            <a:avLst/>
          </a:prstGeom>
          <a:ln w="12700">
            <a:solidFill>
              <a:schemeClr val="tx1"/>
            </a:solidFill>
          </a:ln>
        </p:spPr>
      </p:pic>
    </p:spTree>
    <p:extLst>
      <p:ext uri="{BB962C8B-B14F-4D97-AF65-F5344CB8AC3E}">
        <p14:creationId xmlns:p14="http://schemas.microsoft.com/office/powerpoint/2010/main" val="2931459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033" y="174381"/>
            <a:ext cx="9793377" cy="722434"/>
          </a:xfrm>
        </p:spPr>
        <p:txBody>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 parameter tuning result &amp; conclusion</a:t>
            </a:r>
          </a:p>
        </p:txBody>
      </p:sp>
      <p:sp>
        <p:nvSpPr>
          <p:cNvPr id="3" name="Content Placeholder 2"/>
          <p:cNvSpPr>
            <a:spLocks noGrp="1"/>
          </p:cNvSpPr>
          <p:nvPr>
            <p:ph idx="1"/>
          </p:nvPr>
        </p:nvSpPr>
        <p:spPr>
          <a:xfrm>
            <a:off x="290146" y="1652951"/>
            <a:ext cx="10757265" cy="5009106"/>
          </a:xfrm>
        </p:spPr>
        <p:txBody>
          <a:bodyPr/>
          <a:lstStyle/>
          <a:p>
            <a:pPr algn="just"/>
            <a:r>
              <a:rPr lang="en-US" dirty="0"/>
              <a:t>Hyper parameter tuning of Random Forest algorithm was the most challenging part of the project.</a:t>
            </a:r>
          </a:p>
          <a:p>
            <a:pPr algn="just"/>
            <a:r>
              <a:rPr lang="en-US" dirty="0"/>
              <a:t>The data set was huge, and we were aware that if we give large parameters to GridSearchCV for Random Forest it would take a lot of time, but we were not aware that it would take more than 48 hours to train.</a:t>
            </a:r>
          </a:p>
          <a:p>
            <a:pPr algn="just"/>
            <a:r>
              <a:rPr lang="en-US" dirty="0"/>
              <a:t>We tried to train the GridSearchCV on Google colab there also it failed multiple times, hence we reduced the parameters and tried again.</a:t>
            </a:r>
          </a:p>
          <a:p>
            <a:pPr algn="just"/>
            <a:r>
              <a:rPr lang="en-US" dirty="0"/>
              <a:t>Even after giving 48 hours to the hyper tuning the result was not satisfying, it gave us score lower than what we had with default parameters.</a:t>
            </a:r>
          </a:p>
          <a:p>
            <a:pPr algn="just"/>
            <a:r>
              <a:rPr lang="en-US" dirty="0"/>
              <a:t>Hence proceeded the model saving with default Random Forest model.</a:t>
            </a:r>
          </a:p>
        </p:txBody>
      </p:sp>
    </p:spTree>
    <p:extLst>
      <p:ext uri="{BB962C8B-B14F-4D97-AF65-F5344CB8AC3E}">
        <p14:creationId xmlns:p14="http://schemas.microsoft.com/office/powerpoint/2010/main" val="4178752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6004"/>
            <a:ext cx="9905998" cy="1131905"/>
          </a:xfrm>
        </p:spPr>
        <p:txBody>
          <a:bodyPr>
            <a:normAutofit/>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Training &amp; testing of Random forest with tuned parameters.</a:t>
            </a:r>
          </a:p>
        </p:txBody>
      </p:sp>
      <p:sp>
        <p:nvSpPr>
          <p:cNvPr id="5" name="Content Placeholder 4">
            <a:extLst>
              <a:ext uri="{FF2B5EF4-FFF2-40B4-BE49-F238E27FC236}">
                <a16:creationId xmlns:a16="http://schemas.microsoft.com/office/drawing/2014/main" id="{BCF2A933-47FF-4549-99CB-AF33977A9D39}"/>
              </a:ext>
            </a:extLst>
          </p:cNvPr>
          <p:cNvSpPr>
            <a:spLocks noGrp="1"/>
          </p:cNvSpPr>
          <p:nvPr>
            <p:ph idx="1"/>
          </p:nvPr>
        </p:nvSpPr>
        <p:spPr/>
        <p:txBody>
          <a:bodyPr/>
          <a:lstStyle/>
          <a:p>
            <a:endParaRPr lang="LID4096"/>
          </a:p>
        </p:txBody>
      </p:sp>
      <p:pic>
        <p:nvPicPr>
          <p:cNvPr id="7" name="Picture 6">
            <a:extLst>
              <a:ext uri="{FF2B5EF4-FFF2-40B4-BE49-F238E27FC236}">
                <a16:creationId xmlns:a16="http://schemas.microsoft.com/office/drawing/2014/main" id="{0C726C30-D4C4-4DCB-99A5-E1B81A7E8677}"/>
              </a:ext>
            </a:extLst>
          </p:cNvPr>
          <p:cNvPicPr>
            <a:picLocks noChangeAspect="1"/>
          </p:cNvPicPr>
          <p:nvPr/>
        </p:nvPicPr>
        <p:blipFill>
          <a:blip r:embed="rId2"/>
          <a:stretch>
            <a:fillRect/>
          </a:stretch>
        </p:blipFill>
        <p:spPr>
          <a:xfrm>
            <a:off x="453069" y="1555947"/>
            <a:ext cx="10840979" cy="4897042"/>
          </a:xfrm>
          <a:prstGeom prst="rect">
            <a:avLst/>
          </a:prstGeom>
          <a:ln w="12700">
            <a:solidFill>
              <a:schemeClr val="tx1"/>
            </a:solidFill>
          </a:ln>
        </p:spPr>
      </p:pic>
    </p:spTree>
    <p:extLst>
      <p:ext uri="{BB962C8B-B14F-4D97-AF65-F5344CB8AC3E}">
        <p14:creationId xmlns:p14="http://schemas.microsoft.com/office/powerpoint/2010/main" val="1609484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2130"/>
            <a:ext cx="9905998" cy="959324"/>
          </a:xfrm>
        </p:spPr>
        <p:txBody>
          <a:bodyPr>
            <a:normAutofit fontScale="90000"/>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Final step of project model saving, predicting with loaded model &amp; comparing with actual data</a:t>
            </a:r>
          </a:p>
        </p:txBody>
      </p:sp>
      <p:sp>
        <p:nvSpPr>
          <p:cNvPr id="5" name="Content Placeholder 4">
            <a:extLst>
              <a:ext uri="{FF2B5EF4-FFF2-40B4-BE49-F238E27FC236}">
                <a16:creationId xmlns:a16="http://schemas.microsoft.com/office/drawing/2014/main" id="{7DD39586-1C05-4AAB-A678-88051EE44B74}"/>
              </a:ext>
            </a:extLst>
          </p:cNvPr>
          <p:cNvSpPr>
            <a:spLocks noGrp="1"/>
          </p:cNvSpPr>
          <p:nvPr>
            <p:ph idx="1"/>
          </p:nvPr>
        </p:nvSpPr>
        <p:spPr/>
        <p:txBody>
          <a:bodyPr/>
          <a:lstStyle/>
          <a:p>
            <a:endParaRPr lang="LID4096"/>
          </a:p>
        </p:txBody>
      </p:sp>
      <p:pic>
        <p:nvPicPr>
          <p:cNvPr id="7" name="Picture 6">
            <a:extLst>
              <a:ext uri="{FF2B5EF4-FFF2-40B4-BE49-F238E27FC236}">
                <a16:creationId xmlns:a16="http://schemas.microsoft.com/office/drawing/2014/main" id="{6D5F8166-F40A-4D76-BB7C-E68DEE9D1376}"/>
              </a:ext>
            </a:extLst>
          </p:cNvPr>
          <p:cNvPicPr>
            <a:picLocks noChangeAspect="1"/>
          </p:cNvPicPr>
          <p:nvPr/>
        </p:nvPicPr>
        <p:blipFill>
          <a:blip r:embed="rId2"/>
          <a:stretch>
            <a:fillRect/>
          </a:stretch>
        </p:blipFill>
        <p:spPr>
          <a:xfrm>
            <a:off x="1141413" y="1146892"/>
            <a:ext cx="7245490" cy="5226884"/>
          </a:xfrm>
          <a:prstGeom prst="rect">
            <a:avLst/>
          </a:prstGeom>
          <a:ln w="12700">
            <a:solidFill>
              <a:schemeClr val="tx1"/>
            </a:solidFill>
          </a:ln>
        </p:spPr>
      </p:pic>
    </p:spTree>
    <p:extLst>
      <p:ext uri="{BB962C8B-B14F-4D97-AF65-F5344CB8AC3E}">
        <p14:creationId xmlns:p14="http://schemas.microsoft.com/office/powerpoint/2010/main" val="350374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836" y="436352"/>
            <a:ext cx="8741142" cy="881742"/>
          </a:xfrm>
        </p:spPr>
        <p:txBody>
          <a:bodyPr anchor="t">
            <a:normAutofit/>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of problem statement</a:t>
            </a:r>
          </a:p>
        </p:txBody>
      </p:sp>
      <p:sp>
        <p:nvSpPr>
          <p:cNvPr id="4" name="Text Placeholder 3"/>
          <p:cNvSpPr>
            <a:spLocks noGrp="1"/>
          </p:cNvSpPr>
          <p:nvPr>
            <p:ph type="body" sz="half" idx="2"/>
          </p:nvPr>
        </p:nvSpPr>
        <p:spPr>
          <a:xfrm>
            <a:off x="498227" y="1318095"/>
            <a:ext cx="10552360" cy="3719898"/>
          </a:xfrm>
        </p:spPr>
        <p:txBody>
          <a:bodyPr>
            <a:normAutofit/>
          </a:bodyPr>
          <a:lstStyle/>
          <a:p>
            <a:r>
              <a:rPr lang="en-US" sz="1800" dirty="0">
                <a:solidFill>
                  <a:schemeClr val="tx1"/>
                </a:solidFill>
              </a:rPr>
              <a:t>A Micro Finance Institute (MFI) is an financial organization who focus and target the unbaked low income population, living in remote areas who does not have much source of income. They have global outreach of 200 million clients with $70 billion as an outstanding loans that is why these micro finance institutes are widely accepted as poverty reduction tools.</a:t>
            </a:r>
          </a:p>
          <a:p>
            <a:r>
              <a:rPr lang="en-US" sz="1800" dirty="0">
                <a:solidFill>
                  <a:schemeClr val="tx1"/>
                </a:solidFill>
              </a:rPr>
              <a:t>These MFIs have understood the importance of communication in a person’s daily life &amp; how it affects the life of person hence to improve the basic need of communication of financially poor low income families living in remote areas they come up with a concept of providing mobile balance credits to the people, collaborating with a Telecom industry who provides wireless telecommunication network &amp; are good with providing better offer at low price.</a:t>
            </a:r>
          </a:p>
          <a:p>
            <a:r>
              <a:rPr lang="en-US" sz="1800" dirty="0">
                <a:solidFill>
                  <a:schemeClr val="tx1"/>
                </a:solidFill>
              </a:rPr>
              <a:t>Now there is a challenge of default case where a user don’t pay back the loaned mobile balance back. To encounter this problem organization wants a machine learning model that can predict the default case so that they can prevent their financial loss &amp; can improve their services. </a:t>
            </a:r>
          </a:p>
        </p:txBody>
      </p:sp>
    </p:spTree>
    <p:extLst>
      <p:ext uri="{BB962C8B-B14F-4D97-AF65-F5344CB8AC3E}">
        <p14:creationId xmlns:p14="http://schemas.microsoft.com/office/powerpoint/2010/main" val="1388366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saving &amp; conclusion.</a:t>
            </a:r>
          </a:p>
        </p:txBody>
      </p:sp>
      <p:sp>
        <p:nvSpPr>
          <p:cNvPr id="3" name="Content Placeholder 2"/>
          <p:cNvSpPr>
            <a:spLocks noGrp="1"/>
          </p:cNvSpPr>
          <p:nvPr>
            <p:ph idx="1"/>
          </p:nvPr>
        </p:nvSpPr>
        <p:spPr>
          <a:xfrm>
            <a:off x="1141412" y="2249487"/>
            <a:ext cx="9905999" cy="4177439"/>
          </a:xfrm>
        </p:spPr>
        <p:txBody>
          <a:bodyPr>
            <a:normAutofit/>
          </a:bodyPr>
          <a:lstStyle/>
          <a:p>
            <a:r>
              <a:rPr lang="en-US" dirty="0"/>
              <a:t>At the last step of the project we decided to go with the </a:t>
            </a:r>
            <a:r>
              <a:rPr lang="en-US" b="1" dirty="0"/>
              <a:t>Random Forest </a:t>
            </a:r>
            <a:r>
              <a:rPr lang="en-US" dirty="0"/>
              <a:t>model with default parameters.</a:t>
            </a:r>
          </a:p>
          <a:p>
            <a:r>
              <a:rPr lang="en-US" dirty="0"/>
              <a:t>We saved the model in the local system with the help of </a:t>
            </a:r>
            <a:r>
              <a:rPr lang="en-US" b="1" dirty="0"/>
              <a:t>PICKLE</a:t>
            </a:r>
            <a:r>
              <a:rPr lang="en-US" dirty="0"/>
              <a:t>.</a:t>
            </a:r>
          </a:p>
          <a:p>
            <a:r>
              <a:rPr lang="en-US" dirty="0"/>
              <a:t>After saving the model we tested it by loading the model &amp; predicting the test data with loaded model.</a:t>
            </a:r>
          </a:p>
          <a:p>
            <a:r>
              <a:rPr lang="en-US" dirty="0"/>
              <a:t>After prediction of test data with loaded model we made a Data Frame of actual outcomes and predicted outcomes with loaded model and concluded that.</a:t>
            </a:r>
          </a:p>
        </p:txBody>
      </p:sp>
    </p:spTree>
    <p:extLst>
      <p:ext uri="{BB962C8B-B14F-4D97-AF65-F5344CB8AC3E}">
        <p14:creationId xmlns:p14="http://schemas.microsoft.com/office/powerpoint/2010/main" val="1498528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8E6C4A-DB2F-42D3-AD4F-54BDD644EF59}"/>
              </a:ext>
            </a:extLst>
          </p:cNvPr>
          <p:cNvSpPr txBox="1"/>
          <p:nvPr/>
        </p:nvSpPr>
        <p:spPr>
          <a:xfrm>
            <a:off x="3050931" y="3244334"/>
            <a:ext cx="6101860" cy="923330"/>
          </a:xfrm>
          <a:prstGeom prst="rect">
            <a:avLst/>
          </a:prstGeom>
          <a:noFill/>
        </p:spPr>
        <p:txBody>
          <a:bodyPr wrap="square">
            <a:spAutoFit/>
          </a:bodyPr>
          <a:lstStyle/>
          <a:p>
            <a:pPr algn="ctr" defTabSz="914400">
              <a:lnSpc>
                <a:spcPct val="90000"/>
              </a:lnSpc>
              <a:spcBef>
                <a:spcPct val="0"/>
              </a:spcBef>
            </a:pPr>
            <a:r>
              <a:rPr lang="en-US" sz="60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Thank You</a:t>
            </a:r>
            <a:endParaRPr lang="LID4096" sz="60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1636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0629"/>
            <a:ext cx="9180756" cy="875211"/>
          </a:xfrm>
        </p:spPr>
        <p:txBody>
          <a:bodyPr anchor="t">
            <a:normAutofit/>
          </a:body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data</a:t>
            </a:r>
          </a:p>
        </p:txBody>
      </p:sp>
      <p:sp>
        <p:nvSpPr>
          <p:cNvPr id="4" name="Text Placeholder 3"/>
          <p:cNvSpPr>
            <a:spLocks noGrp="1"/>
          </p:cNvSpPr>
          <p:nvPr>
            <p:ph type="body" sz="half" idx="2"/>
          </p:nvPr>
        </p:nvSpPr>
        <p:spPr>
          <a:xfrm>
            <a:off x="796834" y="1005839"/>
            <a:ext cx="10351812" cy="5590903"/>
          </a:xfrm>
        </p:spPr>
        <p:txBody>
          <a:bodyPr>
            <a:noAutofit/>
          </a:bodyPr>
          <a:lstStyle/>
          <a:p>
            <a:pPr marL="285750" indent="-285750">
              <a:buFont typeface="Wingdings" panose="05000000000000000000" pitchFamily="2" charset="2"/>
              <a:buChar char="§"/>
            </a:pPr>
            <a:r>
              <a:rPr lang="en-US" sz="1800" dirty="0">
                <a:solidFill>
                  <a:schemeClr val="tx1"/>
                </a:solidFill>
              </a:rPr>
              <a:t>The micro credit defaulter data is of a telecom industry, describing the recharges of customer mobile balance, average balance of 30 day &amp; 90 days, average spent of balance in 30 days &amp; 90 days, loan opted by customer in 30 days &amp; 90 days, circle of telecom, mobile number etc.</a:t>
            </a:r>
          </a:p>
          <a:p>
            <a:pPr marL="285750" indent="-285750">
              <a:buFont typeface="Wingdings" panose="05000000000000000000" pitchFamily="2" charset="2"/>
              <a:buChar char="§"/>
            </a:pPr>
            <a:r>
              <a:rPr lang="en-US" sz="1800" dirty="0">
                <a:solidFill>
                  <a:schemeClr val="tx1"/>
                </a:solidFill>
              </a:rPr>
              <a:t>The data consist of 36 such columns and had record of over 2 lack customers.</a:t>
            </a:r>
          </a:p>
          <a:p>
            <a:pPr marL="285750" indent="-285750">
              <a:buFont typeface="Wingdings" panose="05000000000000000000" pitchFamily="2" charset="2"/>
              <a:buChar char="§"/>
            </a:pPr>
            <a:r>
              <a:rPr lang="en-US" sz="1800" dirty="0">
                <a:solidFill>
                  <a:schemeClr val="tx1"/>
                </a:solidFill>
              </a:rPr>
              <a:t>Data has no missing values.</a:t>
            </a:r>
          </a:p>
          <a:p>
            <a:pPr marL="285750" indent="-285750">
              <a:buFont typeface="Wingdings" panose="05000000000000000000" pitchFamily="2" charset="2"/>
              <a:buChar char="§"/>
            </a:pPr>
            <a:r>
              <a:rPr lang="en-US" sz="1800" dirty="0">
                <a:solidFill>
                  <a:schemeClr val="tx1"/>
                </a:solidFill>
              </a:rPr>
              <a:t>This data has originated from the client data base.</a:t>
            </a:r>
          </a:p>
          <a:p>
            <a:pPr marL="285750" indent="-285750">
              <a:buFont typeface="Wingdings" panose="05000000000000000000" pitchFamily="2" charset="2"/>
              <a:buChar char="§"/>
            </a:pPr>
            <a:r>
              <a:rPr lang="en-US" sz="1800" dirty="0">
                <a:solidFill>
                  <a:schemeClr val="tx1"/>
                </a:solidFill>
              </a:rPr>
              <a:t>The format of data was in csv format.</a:t>
            </a:r>
          </a:p>
          <a:p>
            <a:pPr marL="285750" indent="-285750">
              <a:buFont typeface="Wingdings" panose="05000000000000000000" pitchFamily="2" charset="2"/>
              <a:buChar char="§"/>
            </a:pPr>
            <a:r>
              <a:rPr lang="en-US" sz="1800" dirty="0">
                <a:solidFill>
                  <a:schemeClr val="tx1"/>
                </a:solidFill>
              </a:rPr>
              <a:t>The data had 3 categorical column &amp; out 2 columns were object data type.</a:t>
            </a:r>
          </a:p>
          <a:p>
            <a:pPr marL="285750" indent="-285750">
              <a:buFont typeface="Wingdings" panose="05000000000000000000" pitchFamily="2" charset="2"/>
              <a:buChar char="§"/>
            </a:pPr>
            <a:r>
              <a:rPr lang="en-US" sz="1800" dirty="0">
                <a:solidFill>
                  <a:schemeClr val="tx1"/>
                </a:solidFill>
              </a:rPr>
              <a:t>Rest all of the columns were continuous data having integer or float data type.</a:t>
            </a:r>
          </a:p>
        </p:txBody>
      </p:sp>
    </p:spTree>
    <p:extLst>
      <p:ext uri="{BB962C8B-B14F-4D97-AF65-F5344CB8AC3E}">
        <p14:creationId xmlns:p14="http://schemas.microsoft.com/office/powerpoint/2010/main" val="319669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333" y="165464"/>
            <a:ext cx="8359036" cy="1639884"/>
          </a:xfrm>
        </p:spPr>
        <p:txBody>
          <a:bodyPr anchor="t"/>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tools</a:t>
            </a:r>
            <a:b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&amp;</a:t>
            </a:r>
            <a:b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used in project</a:t>
            </a:r>
          </a:p>
        </p:txBody>
      </p:sp>
      <p:sp>
        <p:nvSpPr>
          <p:cNvPr id="4" name="Text Placeholder 3"/>
          <p:cNvSpPr>
            <a:spLocks noGrp="1"/>
          </p:cNvSpPr>
          <p:nvPr>
            <p:ph type="body" sz="half" idx="2"/>
          </p:nvPr>
        </p:nvSpPr>
        <p:spPr>
          <a:xfrm>
            <a:off x="757362" y="2341678"/>
            <a:ext cx="9398977" cy="4673829"/>
          </a:xfrm>
        </p:spPr>
        <p:txBody>
          <a:bodyPr>
            <a:normAutofit/>
          </a:bodyPr>
          <a:lstStyle/>
          <a:p>
            <a:pPr marL="285750" indent="-285750" algn="just">
              <a:buFont typeface="Wingdings" panose="05000000000000000000" pitchFamily="2" charset="2"/>
              <a:buChar char="§"/>
            </a:pPr>
            <a:r>
              <a:rPr lang="en-US" sz="1600" dirty="0"/>
              <a:t>Python Programming language in Jupyter NoteBook is used for this project.</a:t>
            </a:r>
          </a:p>
          <a:p>
            <a:pPr marL="285750" indent="-285750" algn="just">
              <a:buFont typeface="Wingdings" panose="05000000000000000000" pitchFamily="2" charset="2"/>
              <a:buChar char="§"/>
            </a:pPr>
            <a:r>
              <a:rPr lang="en-US" sz="1600" dirty="0"/>
              <a:t>Anaconda software provided all of the above-mentioned thing in one platform.</a:t>
            </a:r>
          </a:p>
          <a:p>
            <a:pPr marL="285750" indent="-285750" algn="just">
              <a:buFont typeface="Wingdings" panose="05000000000000000000" pitchFamily="2" charset="2"/>
              <a:buChar char="§"/>
            </a:pPr>
            <a:r>
              <a:rPr lang="en-US" sz="1600" dirty="0"/>
              <a:t>Pandas Library is used to read the data in python programming language.</a:t>
            </a:r>
          </a:p>
          <a:p>
            <a:pPr marL="285750" indent="-285750" algn="just">
              <a:buFont typeface="Wingdings" panose="05000000000000000000" pitchFamily="2" charset="2"/>
              <a:buChar char="§"/>
            </a:pPr>
            <a:r>
              <a:rPr lang="en-US" sz="1600" dirty="0"/>
              <a:t>Numpy Library is used for mathematical implementation in the dataset.</a:t>
            </a:r>
          </a:p>
          <a:p>
            <a:pPr marL="285750" indent="-285750" algn="just">
              <a:buFont typeface="Wingdings" panose="05000000000000000000" pitchFamily="2" charset="2"/>
              <a:buChar char="§"/>
            </a:pPr>
            <a:r>
              <a:rPr lang="en-US" sz="1600" dirty="0"/>
              <a:t>Matplotlib &amp; Seaborn libraries used for plotting and visualizing the statistical analysis of the data</a:t>
            </a:r>
          </a:p>
          <a:p>
            <a:pPr marL="285750" indent="-285750" algn="just">
              <a:buFont typeface="Wingdings" panose="05000000000000000000" pitchFamily="2" charset="2"/>
              <a:buChar char="§"/>
            </a:pPr>
            <a:r>
              <a:rPr lang="en-US" sz="1600" dirty="0"/>
              <a:t>Scikit Learn is used for model building, model evaluation &amp; Hyper parameter tuning of the model.</a:t>
            </a:r>
          </a:p>
          <a:p>
            <a:pPr marL="285750" indent="-285750" algn="just">
              <a:buFont typeface="Wingdings" panose="05000000000000000000" pitchFamily="2" charset="2"/>
              <a:buChar char="§"/>
            </a:pPr>
            <a:r>
              <a:rPr lang="en-US" sz="1600" dirty="0"/>
              <a:t>Pickle used to save the model in local system.</a:t>
            </a:r>
          </a:p>
          <a:p>
            <a:endParaRPr lang="en-US" sz="1600" dirty="0"/>
          </a:p>
        </p:txBody>
      </p:sp>
    </p:spTree>
    <p:extLst>
      <p:ext uri="{BB962C8B-B14F-4D97-AF65-F5344CB8AC3E}">
        <p14:creationId xmlns:p14="http://schemas.microsoft.com/office/powerpoint/2010/main" val="2749984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9B96E83-DCE4-4E15-A50A-A9ABAF2F2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563" y="0"/>
            <a:ext cx="7056437" cy="6858000"/>
          </a:xfrm>
          <a:prstGeom prst="rect">
            <a:avLst/>
          </a:prstGeom>
          <a:ln w="12700">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2A2BCB-E755-4850-8A43-C4EC496A89B0}"/>
              </a:ext>
            </a:extLst>
          </p:cNvPr>
          <p:cNvSpPr txBox="1"/>
          <p:nvPr/>
        </p:nvSpPr>
        <p:spPr>
          <a:xfrm>
            <a:off x="140678" y="1534067"/>
            <a:ext cx="4844560" cy="3693319"/>
          </a:xfrm>
          <a:prstGeom prst="rect">
            <a:avLst/>
          </a:prstGeom>
          <a:noFill/>
        </p:spPr>
        <p:txBody>
          <a:bodyPr wrap="square">
            <a:spAutoFit/>
          </a:bodyPr>
          <a:lstStyle/>
          <a:p>
            <a:pPr marL="285750" indent="-285750" algn="just" defTabSz="914400">
              <a:spcBef>
                <a:spcPts val="800"/>
              </a:spcBef>
              <a:spcAft>
                <a:spcPts val="200"/>
              </a:spcAft>
              <a:buClr>
                <a:schemeClr val="accent1"/>
              </a:buClr>
              <a:buSzPct val="80000"/>
              <a:buFont typeface="Wingdings" panose="05000000000000000000" pitchFamily="2" charset="2"/>
              <a:buChar char="§"/>
            </a:pPr>
            <a:r>
              <a:rPr lang="en-GB" spc="10" dirty="0"/>
              <a:t>From the heat map we found that relation of all the features column with target column are not much high, maximum it is going </a:t>
            </a:r>
            <a:r>
              <a:rPr lang="en-GB" spc="10" dirty="0" err="1"/>
              <a:t>upto</a:t>
            </a:r>
            <a:r>
              <a:rPr lang="en-GB" spc="10" dirty="0"/>
              <a:t> 0.2. But we can see some of </a:t>
            </a:r>
            <a:r>
              <a:rPr lang="en-GB" spc="10" dirty="0" err="1"/>
              <a:t>lightcolor</a:t>
            </a:r>
            <a:r>
              <a:rPr lang="en-GB" spc="10" dirty="0"/>
              <a:t> highlighted square in the heatmap which is showing relations of feature column with another feature column, &amp; light </a:t>
            </a:r>
            <a:r>
              <a:rPr lang="en-GB" spc="10" dirty="0" err="1"/>
              <a:t>color</a:t>
            </a:r>
            <a:r>
              <a:rPr lang="en-GB" spc="10" dirty="0"/>
              <a:t> is showing some high relations between them, which is greater than 0.4 is most of the cases. So here we can interpret that some of pairs of columns are highly related with each other.</a:t>
            </a:r>
            <a:endParaRPr lang="LID4096" spc="10" dirty="0"/>
          </a:p>
        </p:txBody>
      </p:sp>
      <p:sp>
        <p:nvSpPr>
          <p:cNvPr id="6" name="TextBox 5">
            <a:extLst>
              <a:ext uri="{FF2B5EF4-FFF2-40B4-BE49-F238E27FC236}">
                <a16:creationId xmlns:a16="http://schemas.microsoft.com/office/drawing/2014/main" id="{49C6846D-0782-4914-B797-A3DA339A22D4}"/>
              </a:ext>
            </a:extLst>
          </p:cNvPr>
          <p:cNvSpPr txBox="1"/>
          <p:nvPr/>
        </p:nvSpPr>
        <p:spPr>
          <a:xfrm>
            <a:off x="3045070" y="378041"/>
            <a:ext cx="6101860" cy="646331"/>
          </a:xfrm>
          <a:prstGeom prst="rect">
            <a:avLst/>
          </a:prstGeom>
          <a:noFill/>
        </p:spPr>
        <p:txBody>
          <a:bodyPr wrap="square">
            <a:spAutoFit/>
          </a:bodyPr>
          <a:lstStyle/>
          <a:p>
            <a:r>
              <a:rPr lang="en-GB"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Heat Map </a:t>
            </a:r>
            <a:endParaRPr lang="LID4096" sz="3600" b="1" spc="-5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13632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FD26A2-DCDD-4D64-916B-C67777C96302}"/>
              </a:ext>
            </a:extLst>
          </p:cNvPr>
          <p:cNvSpPr txBox="1"/>
          <p:nvPr/>
        </p:nvSpPr>
        <p:spPr>
          <a:xfrm>
            <a:off x="219808" y="2971443"/>
            <a:ext cx="10814538" cy="2862322"/>
          </a:xfrm>
          <a:prstGeom prst="rect">
            <a:avLst/>
          </a:prstGeom>
          <a:noFill/>
        </p:spPr>
        <p:txBody>
          <a:bodyPr wrap="square">
            <a:spAutoFit/>
          </a:bodyPr>
          <a:lstStyle/>
          <a:p>
            <a:pPr marL="342900" indent="-342900">
              <a:buFont typeface="Arial" panose="020B0604020202020204" pitchFamily="34" charset="0"/>
              <a:buChar char="•"/>
            </a:pPr>
            <a:r>
              <a:rPr lang="en-US" dirty="0"/>
              <a:t>For the exploratory data analysis and visualization of the data we used matplotlib library’s </a:t>
            </a:r>
            <a:r>
              <a:rPr lang="en-US" dirty="0" err="1"/>
              <a:t>pyplot</a:t>
            </a:r>
            <a:r>
              <a:rPr lang="en-US" dirty="0"/>
              <a:t> package &amp; seaborn library.</a:t>
            </a:r>
          </a:p>
          <a:p>
            <a:pPr marL="342900" indent="-342900">
              <a:buFont typeface="Arial" panose="020B0604020202020204" pitchFamily="34" charset="0"/>
              <a:buChar char="•"/>
            </a:pPr>
            <a:r>
              <a:rPr lang="en-US" dirty="0"/>
              <a:t>For the understanding of categorical data we used count plot.</a:t>
            </a:r>
          </a:p>
          <a:p>
            <a:pPr marL="342900" indent="-342900">
              <a:buFont typeface="Arial" panose="020B0604020202020204" pitchFamily="34" charset="0"/>
              <a:buChar char="•"/>
            </a:pPr>
            <a:r>
              <a:rPr lang="en-US" dirty="0"/>
              <a:t>For the continuous data we used distribution plot.</a:t>
            </a:r>
          </a:p>
          <a:p>
            <a:pPr marL="342900" indent="-342900">
              <a:buFont typeface="Arial" panose="020B0604020202020204" pitchFamily="34" charset="0"/>
              <a:buChar char="•"/>
            </a:pPr>
            <a:r>
              <a:rPr lang="en-US" dirty="0"/>
              <a:t>We used box plot to see &amp; understand the outliers in the data set.</a:t>
            </a:r>
          </a:p>
          <a:p>
            <a:pPr marL="342900" indent="-342900">
              <a:buFont typeface="Arial" panose="020B0604020202020204" pitchFamily="34" charset="0"/>
              <a:buChar char="•"/>
            </a:pPr>
            <a:r>
              <a:rPr lang="en-US" dirty="0"/>
              <a:t>For the correlation of the data we used heat map of seaborn.</a:t>
            </a:r>
          </a:p>
          <a:p>
            <a:pPr marL="342900" indent="-342900">
              <a:buFont typeface="Arial" panose="020B0604020202020204" pitchFamily="34" charset="0"/>
              <a:buChar char="•"/>
            </a:pPr>
            <a:r>
              <a:rPr lang="en-US" dirty="0"/>
              <a:t>We also used scikit’s roc plot to visualize the area under the curve to evaluate the machine learning models.</a:t>
            </a:r>
          </a:p>
          <a:p>
            <a:pPr marL="342900" indent="-342900">
              <a:buFont typeface="Arial" panose="020B0604020202020204" pitchFamily="34" charset="0"/>
              <a:buChar char="•"/>
            </a:pPr>
            <a:r>
              <a:rPr lang="en-US" dirty="0"/>
              <a:t>Based on these steps of </a:t>
            </a:r>
            <a:r>
              <a:rPr lang="en-US" dirty="0" err="1"/>
              <a:t>eda</a:t>
            </a:r>
            <a:r>
              <a:rPr lang="en-US" dirty="0"/>
              <a:t> &amp; visualization we took some assumption &amp; processed necessary steps to complete this project which we are going to discuss in this power point presentation.</a:t>
            </a:r>
          </a:p>
        </p:txBody>
      </p:sp>
      <p:sp>
        <p:nvSpPr>
          <p:cNvPr id="4" name="Title 1">
            <a:extLst>
              <a:ext uri="{FF2B5EF4-FFF2-40B4-BE49-F238E27FC236}">
                <a16:creationId xmlns:a16="http://schemas.microsoft.com/office/drawing/2014/main" id="{AA971E6F-5A9C-4CEF-82A6-E1D9CE0E7EA0}"/>
              </a:ext>
            </a:extLst>
          </p:cNvPr>
          <p:cNvSpPr txBox="1">
            <a:spLocks/>
          </p:cNvSpPr>
          <p:nvPr/>
        </p:nvSpPr>
        <p:spPr>
          <a:xfrm>
            <a:off x="1100941" y="237392"/>
            <a:ext cx="8791575" cy="1815737"/>
          </a:xfrm>
          <a:prstGeom prst="rect">
            <a:avLst/>
          </a:prstGeom>
        </p:spPr>
        <p:txBody>
          <a:bodyPr anchor="t">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b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&amp;</a:t>
            </a:r>
            <a:b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of visualization</a:t>
            </a:r>
          </a:p>
        </p:txBody>
      </p:sp>
    </p:spTree>
    <p:extLst>
      <p:ext uri="{BB962C8B-B14F-4D97-AF65-F5344CB8AC3E}">
        <p14:creationId xmlns:p14="http://schemas.microsoft.com/office/powerpoint/2010/main" val="2795423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389" y="25789"/>
            <a:ext cx="9906000" cy="1443944"/>
          </a:xfrm>
        </p:spPr>
        <p:txBody>
          <a:bodyPr anchor="ctr"/>
          <a:lstStyle/>
          <a:p>
            <a:pPr algn="ctr"/>
            <a:r>
              <a:rPr lang="en-US"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EDA &amp; visualization of categorical data &amp; conclusion</a:t>
            </a:r>
            <a:r>
              <a:rPr lang="en-US" b="1" dirty="0"/>
              <a:t>.</a:t>
            </a:r>
          </a:p>
        </p:txBody>
      </p:sp>
      <p:sp>
        <p:nvSpPr>
          <p:cNvPr id="3" name="Text Placeholder 2"/>
          <p:cNvSpPr>
            <a:spLocks noGrp="1"/>
          </p:cNvSpPr>
          <p:nvPr>
            <p:ph type="body" idx="1"/>
          </p:nvPr>
        </p:nvSpPr>
        <p:spPr>
          <a:xfrm>
            <a:off x="831052" y="1900556"/>
            <a:ext cx="4649783" cy="2191887"/>
          </a:xfrm>
        </p:spPr>
        <p:txBody>
          <a:bodyPr anchor="t">
            <a:normAutofit fontScale="85000" lnSpcReduction="20000"/>
          </a:bodyPr>
          <a:lstStyle/>
          <a:p>
            <a:pPr marL="342900" indent="-342900">
              <a:buFont typeface="Arial" panose="020B0604020202020204" pitchFamily="34" charset="0"/>
              <a:buChar char="•"/>
            </a:pPr>
            <a:r>
              <a:rPr lang="en-US" dirty="0">
                <a:solidFill>
                  <a:schemeClr val="tx1"/>
                </a:solidFill>
              </a:rPr>
              <a:t>We found in pcircle column only 1 category is present named </a:t>
            </a:r>
            <a:r>
              <a:rPr lang="en-US" b="1" dirty="0">
                <a:solidFill>
                  <a:schemeClr val="tx1"/>
                </a:solidFill>
              </a:rPr>
              <a:t>upw.</a:t>
            </a:r>
          </a:p>
          <a:p>
            <a:pPr marL="342900" indent="-342900">
              <a:buFont typeface="Arial" panose="020B0604020202020204" pitchFamily="34" charset="0"/>
              <a:buChar char="•"/>
            </a:pPr>
            <a:r>
              <a:rPr lang="en-US" dirty="0">
                <a:solidFill>
                  <a:schemeClr val="tx1"/>
                </a:solidFill>
              </a:rPr>
              <a:t>From this we concluded that this column is neutral for each row &amp; will play no role in defaulter prediction.</a:t>
            </a:r>
          </a:p>
          <a:p>
            <a:pPr marL="342900" indent="-342900">
              <a:buFont typeface="Arial" panose="020B0604020202020204" pitchFamily="34" charset="0"/>
              <a:buChar char="•"/>
            </a:pPr>
            <a:r>
              <a:rPr lang="en-US" dirty="0">
                <a:solidFill>
                  <a:schemeClr val="tx1"/>
                </a:solidFill>
              </a:rPr>
              <a:t>Hence we decided to drop this column.</a:t>
            </a:r>
          </a:p>
        </p:txBody>
      </p:sp>
      <p:sp>
        <p:nvSpPr>
          <p:cNvPr id="5" name="Text Placeholder 4"/>
          <p:cNvSpPr>
            <a:spLocks noGrp="1"/>
          </p:cNvSpPr>
          <p:nvPr>
            <p:ph type="body" sz="quarter" idx="3"/>
          </p:nvPr>
        </p:nvSpPr>
        <p:spPr>
          <a:xfrm>
            <a:off x="6244045" y="1504902"/>
            <a:ext cx="5031973" cy="2191887"/>
          </a:xfrm>
        </p:spPr>
        <p:txBody>
          <a:bodyPr anchor="t">
            <a:normAutofit fontScale="85000" lnSpcReduction="20000"/>
          </a:bodyPr>
          <a:lstStyle/>
          <a:p>
            <a:pPr marL="342900" indent="-342900">
              <a:buFont typeface="Arial" panose="020B0604020202020204" pitchFamily="34" charset="0"/>
              <a:buChar char="•"/>
            </a:pPr>
            <a:r>
              <a:rPr lang="en-US" dirty="0">
                <a:solidFill>
                  <a:schemeClr val="tx1"/>
                </a:solidFill>
              </a:rPr>
              <a:t>From the data description of micro credit data we got to know that Label column is our class or target column representing default and not default cases.</a:t>
            </a:r>
          </a:p>
          <a:p>
            <a:pPr marL="342900" indent="-342900">
              <a:buFont typeface="Arial" panose="020B0604020202020204" pitchFamily="34" charset="0"/>
              <a:buChar char="•"/>
            </a:pPr>
            <a:r>
              <a:rPr lang="en-US" dirty="0">
                <a:solidFill>
                  <a:schemeClr val="tx1"/>
                </a:solidFill>
              </a:rPr>
              <a:t>Where 0 was or default case &amp; 1 was for not default case.</a:t>
            </a:r>
          </a:p>
          <a:p>
            <a:pPr marL="342900" indent="-342900">
              <a:buFont typeface="Arial" panose="020B0604020202020204" pitchFamily="34" charset="0"/>
              <a:buChar char="•"/>
            </a:pPr>
            <a:r>
              <a:rPr lang="en-US" dirty="0">
                <a:solidFill>
                  <a:schemeClr val="tx1"/>
                </a:solidFill>
              </a:rPr>
              <a:t>From the data visualization we analyzed that class data is imbalanced data.</a:t>
            </a:r>
          </a:p>
          <a:p>
            <a:pPr marL="342900" indent="-342900">
              <a:buFont typeface="Arial" panose="020B0604020202020204" pitchFamily="34" charset="0"/>
              <a:buChar char="•"/>
            </a:pPr>
            <a:r>
              <a:rPr lang="en-US" dirty="0">
                <a:solidFill>
                  <a:schemeClr val="tx1"/>
                </a:solidFill>
              </a:rPr>
              <a:t>Hence we concluded to balance the data by over sampling of class data</a:t>
            </a:r>
          </a:p>
        </p:txBody>
      </p:sp>
      <p:pic>
        <p:nvPicPr>
          <p:cNvPr id="9" name="Content Placeholder 8">
            <a:extLst>
              <a:ext uri="{FF2B5EF4-FFF2-40B4-BE49-F238E27FC236}">
                <a16:creationId xmlns:a16="http://schemas.microsoft.com/office/drawing/2014/main" id="{E4C70D57-B21F-4555-9B0B-B89A8574E693}"/>
              </a:ext>
            </a:extLst>
          </p:cNvPr>
          <p:cNvPicPr>
            <a:picLocks noGrp="1" noChangeAspect="1"/>
          </p:cNvPicPr>
          <p:nvPr>
            <p:ph sz="quarter" idx="4"/>
          </p:nvPr>
        </p:nvPicPr>
        <p:blipFill>
          <a:blip r:embed="rId2"/>
          <a:stretch>
            <a:fillRect/>
          </a:stretch>
        </p:blipFill>
        <p:spPr>
          <a:xfrm>
            <a:off x="6244045" y="3745480"/>
            <a:ext cx="4481512" cy="2790506"/>
          </a:xfrm>
          <a:prstGeom prst="rect">
            <a:avLst/>
          </a:prstGeom>
          <a:ln w="12700">
            <a:solidFill>
              <a:schemeClr val="tx1"/>
            </a:solidFill>
          </a:ln>
        </p:spPr>
      </p:pic>
      <p:pic>
        <p:nvPicPr>
          <p:cNvPr id="12" name="Content Placeholder 11">
            <a:extLst>
              <a:ext uri="{FF2B5EF4-FFF2-40B4-BE49-F238E27FC236}">
                <a16:creationId xmlns:a16="http://schemas.microsoft.com/office/drawing/2014/main" id="{EC9C060B-6F53-4D65-AA17-E08C51D0BD55}"/>
              </a:ext>
            </a:extLst>
          </p:cNvPr>
          <p:cNvPicPr>
            <a:picLocks noGrp="1" noChangeAspect="1"/>
          </p:cNvPicPr>
          <p:nvPr>
            <p:ph sz="half" idx="2"/>
          </p:nvPr>
        </p:nvPicPr>
        <p:blipFill>
          <a:blip r:embed="rId3"/>
          <a:stretch>
            <a:fillRect/>
          </a:stretch>
        </p:blipFill>
        <p:spPr>
          <a:xfrm>
            <a:off x="1075348" y="3696789"/>
            <a:ext cx="3886200" cy="2495550"/>
          </a:xfrm>
          <a:prstGeom prst="rect">
            <a:avLst/>
          </a:prstGeom>
          <a:ln w="12700">
            <a:solidFill>
              <a:schemeClr val="tx1"/>
            </a:solidFill>
          </a:ln>
        </p:spPr>
      </p:pic>
    </p:spTree>
    <p:extLst>
      <p:ext uri="{BB962C8B-B14F-4D97-AF65-F5344CB8AC3E}">
        <p14:creationId xmlns:p14="http://schemas.microsoft.com/office/powerpoint/2010/main" val="67553052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2093</TotalTime>
  <Words>2301</Words>
  <Application>Microsoft Office PowerPoint</Application>
  <PresentationFormat>Widescreen</PresentationFormat>
  <Paragraphs>145</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Century Schoolbook</vt:lpstr>
      <vt:lpstr>Courier New</vt:lpstr>
      <vt:lpstr>Helvetica Neue</vt:lpstr>
      <vt:lpstr>Times New Roman</vt:lpstr>
      <vt:lpstr>Wingdings</vt:lpstr>
      <vt:lpstr>Wingdings 2</vt:lpstr>
      <vt:lpstr>View</vt:lpstr>
      <vt:lpstr>MICRO – CREDIT DEFAULTER PROJECT</vt:lpstr>
      <vt:lpstr>Problem Statement</vt:lpstr>
      <vt:lpstr>Problem statement</vt:lpstr>
      <vt:lpstr>Understanding of problem statement</vt:lpstr>
      <vt:lpstr>Understanding the data</vt:lpstr>
      <vt:lpstr>Software, tools &amp; Libraries used in project</vt:lpstr>
      <vt:lpstr>PowerPoint Presentation</vt:lpstr>
      <vt:lpstr>PowerPoint Presentation</vt:lpstr>
      <vt:lpstr>EDA &amp; visualization of categorical data &amp; conclusion.</vt:lpstr>
      <vt:lpstr>Code for visualization distribution plot continuous column </vt:lpstr>
      <vt:lpstr>Code for visualization box plot of all the continuous column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assumptions, conclusions &amp; data analysis</vt:lpstr>
      <vt:lpstr>Data scaling code &amp; documentation.</vt:lpstr>
      <vt:lpstr>Finding of best random state for train &amp; test data.</vt:lpstr>
      <vt:lpstr>Machine learning model building</vt:lpstr>
      <vt:lpstr>Model 1. Logistic Regression</vt:lpstr>
      <vt:lpstr>Model 2. K-Nearest Neighbors Classifier</vt:lpstr>
      <vt:lpstr>Model 3. Decision Tree Classifier</vt:lpstr>
      <vt:lpstr>Model 4. Random Forest Classifier.</vt:lpstr>
      <vt:lpstr>Model 5. Support Vector Machine Classification.</vt:lpstr>
      <vt:lpstr>Conclusions of machine learning models.</vt:lpstr>
      <vt:lpstr>Cross validation code &amp; result.</vt:lpstr>
      <vt:lpstr>Result of cross validation</vt:lpstr>
      <vt:lpstr>Roc-Auc curve plotting code &amp; documentation.</vt:lpstr>
      <vt:lpstr>Roc - Auc plot result &amp; conclusion.</vt:lpstr>
      <vt:lpstr>Hyper parameter code &amp; best parameters</vt:lpstr>
      <vt:lpstr>Hyper parameter tuning result &amp; conclusion</vt:lpstr>
      <vt:lpstr>Training &amp; testing of Random forest with tuned parameters.</vt:lpstr>
      <vt:lpstr>Final step of project model saving, predicting with loaded model &amp; comparing with actual data</vt:lpstr>
      <vt:lpstr>Model saving &amp;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 CREDIT DEFAULTER PROJECT</dc:title>
  <dc:creator>Admin</dc:creator>
  <cp:lastModifiedBy>Sandip Darveshi</cp:lastModifiedBy>
  <cp:revision>63</cp:revision>
  <dcterms:created xsi:type="dcterms:W3CDTF">2021-09-08T10:30:09Z</dcterms:created>
  <dcterms:modified xsi:type="dcterms:W3CDTF">2021-11-25T15:36:26Z</dcterms:modified>
</cp:coreProperties>
</file>