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ajashri\Downloads\Final%20Segmentation%20Analytics%20survey.csv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Sheet1!$D$2</c:f>
              <c:strCache>
                <c:ptCount val="1"/>
                <c:pt idx="0">
                  <c:v>Coefficients</c:v>
                </c:pt>
              </c:strCache>
            </c:strRef>
          </c:tx>
          <c:val>
            <c:numRef>
              <c:f>Sheet1!$D$3:$D$26</c:f>
              <c:numCache>
                <c:formatCode>###0.000</c:formatCode>
                <c:ptCount val="24"/>
                <c:pt idx="1">
                  <c:v>5</c:v>
                </c:pt>
                <c:pt idx="2">
                  <c:v>6</c:v>
                </c:pt>
                <c:pt idx="3">
                  <c:v>7</c:v>
                </c:pt>
                <c:pt idx="4">
                  <c:v>8</c:v>
                </c:pt>
                <c:pt idx="5">
                  <c:v>8.5</c:v>
                </c:pt>
                <c:pt idx="6">
                  <c:v>8.5</c:v>
                </c:pt>
                <c:pt idx="7">
                  <c:v>10</c:v>
                </c:pt>
                <c:pt idx="8">
                  <c:v>12</c:v>
                </c:pt>
                <c:pt idx="9">
                  <c:v>12.666666666666666</c:v>
                </c:pt>
                <c:pt idx="10">
                  <c:v>13</c:v>
                </c:pt>
                <c:pt idx="11">
                  <c:v>13</c:v>
                </c:pt>
                <c:pt idx="12">
                  <c:v>14.333333333333334</c:v>
                </c:pt>
                <c:pt idx="13">
                  <c:v>16</c:v>
                </c:pt>
                <c:pt idx="14">
                  <c:v>16.666666666666668</c:v>
                </c:pt>
                <c:pt idx="15">
                  <c:v>17</c:v>
                </c:pt>
                <c:pt idx="16">
                  <c:v>20</c:v>
                </c:pt>
                <c:pt idx="17">
                  <c:v>22.166666666666668</c:v>
                </c:pt>
                <c:pt idx="18">
                  <c:v>22.166666666666668</c:v>
                </c:pt>
                <c:pt idx="19">
                  <c:v>24.5</c:v>
                </c:pt>
                <c:pt idx="20">
                  <c:v>25.3</c:v>
                </c:pt>
                <c:pt idx="21">
                  <c:v>30.888888888888889</c:v>
                </c:pt>
                <c:pt idx="22">
                  <c:v>35.392857142857146</c:v>
                </c:pt>
                <c:pt idx="23">
                  <c:v>36.869565217391305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4790272"/>
        <c:axId val="91703168"/>
      </c:lineChart>
      <c:catAx>
        <c:axId val="84790272"/>
        <c:scaling>
          <c:orientation val="minMax"/>
        </c:scaling>
        <c:delete val="0"/>
        <c:axPos val="b"/>
        <c:majorTickMark val="out"/>
        <c:minorTickMark val="none"/>
        <c:tickLblPos val="nextTo"/>
        <c:crossAx val="91703168"/>
        <c:crosses val="autoZero"/>
        <c:auto val="1"/>
        <c:lblAlgn val="ctr"/>
        <c:lblOffset val="100"/>
        <c:noMultiLvlLbl val="0"/>
      </c:catAx>
      <c:valAx>
        <c:axId val="9170316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8479027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E0359-51BB-4A20-91DE-AF29F8566FDD}" type="datetimeFigureOut">
              <a:rPr lang="en-IN" smtClean="0"/>
              <a:t>03-03-2018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2C27-3CCB-4522-952A-EF544AF71E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5851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E0359-51BB-4A20-91DE-AF29F8566FDD}" type="datetimeFigureOut">
              <a:rPr lang="en-IN" smtClean="0"/>
              <a:t>03-03-2018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2C27-3CCB-4522-952A-EF544AF71E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5367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E0359-51BB-4A20-91DE-AF29F8566FDD}" type="datetimeFigureOut">
              <a:rPr lang="en-IN" smtClean="0"/>
              <a:t>03-03-2018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2C27-3CCB-4522-952A-EF544AF71E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6474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E0359-51BB-4A20-91DE-AF29F8566FDD}" type="datetimeFigureOut">
              <a:rPr lang="en-IN" smtClean="0"/>
              <a:t>03-03-2018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2C27-3CCB-4522-952A-EF544AF71E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6269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E0359-51BB-4A20-91DE-AF29F8566FDD}" type="datetimeFigureOut">
              <a:rPr lang="en-IN" smtClean="0"/>
              <a:t>03-03-2018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2C27-3CCB-4522-952A-EF544AF71E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5249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E0359-51BB-4A20-91DE-AF29F8566FDD}" type="datetimeFigureOut">
              <a:rPr lang="en-IN" smtClean="0"/>
              <a:t>03-03-2018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2C27-3CCB-4522-952A-EF544AF71E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6259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E0359-51BB-4A20-91DE-AF29F8566FDD}" type="datetimeFigureOut">
              <a:rPr lang="en-IN" smtClean="0"/>
              <a:t>03-03-2018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2C27-3CCB-4522-952A-EF544AF71E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4391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E0359-51BB-4A20-91DE-AF29F8566FDD}" type="datetimeFigureOut">
              <a:rPr lang="en-IN" smtClean="0"/>
              <a:t>03-03-2018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2C27-3CCB-4522-952A-EF544AF71E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5488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E0359-51BB-4A20-91DE-AF29F8566FDD}" type="datetimeFigureOut">
              <a:rPr lang="en-IN" smtClean="0"/>
              <a:t>03-03-2018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2C27-3CCB-4522-952A-EF544AF71E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5082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E0359-51BB-4A20-91DE-AF29F8566FDD}" type="datetimeFigureOut">
              <a:rPr lang="en-IN" smtClean="0"/>
              <a:t>03-03-2018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2C27-3CCB-4522-952A-EF544AF71E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9902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E0359-51BB-4A20-91DE-AF29F8566FDD}" type="datetimeFigureOut">
              <a:rPr lang="en-IN" smtClean="0"/>
              <a:t>03-03-2018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2C27-3CCB-4522-952A-EF544AF71E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8202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AE0359-51BB-4A20-91DE-AF29F8566FDD}" type="datetimeFigureOut">
              <a:rPr lang="en-IN" smtClean="0"/>
              <a:t>03-03-2018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1E2C27-3CCB-4522-952A-EF544AF71E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3948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Baskerville Old Face" pitchFamily="18" charset="0"/>
              </a:rPr>
              <a:t>Employee Segmentation using SPSS</a:t>
            </a:r>
            <a:endParaRPr lang="en-IN" dirty="0">
              <a:latin typeface="Baskerville Old Face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4000" dirty="0" err="1" smtClean="0">
                <a:solidFill>
                  <a:schemeClr val="tx1"/>
                </a:solidFill>
                <a:latin typeface="Baskerville Old Face" pitchFamily="18" charset="0"/>
              </a:rPr>
              <a:t>Rajashri.N</a:t>
            </a:r>
            <a:endParaRPr lang="en-US" sz="4000" dirty="0" smtClean="0">
              <a:solidFill>
                <a:schemeClr val="tx1"/>
              </a:solidFill>
              <a:latin typeface="Baskerville Old Face" pitchFamily="18" charset="0"/>
            </a:endParaRPr>
          </a:p>
          <a:p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9731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Distance Between Final cluster centers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4132336"/>
              </p:ext>
            </p:extLst>
          </p:nvPr>
        </p:nvGraphicFramePr>
        <p:xfrm>
          <a:off x="3575050" y="273050"/>
          <a:ext cx="5111680" cy="2147837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1158115"/>
                <a:gridCol w="1317855"/>
                <a:gridCol w="1317855"/>
                <a:gridCol w="1317855"/>
              </a:tblGrid>
              <a:tr h="380482">
                <a:tc gridSpan="4"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</a:rPr>
                        <a:t>Distances between Final Cluster </a:t>
                      </a:r>
                      <a:r>
                        <a:rPr lang="en-IN" sz="1800" dirty="0" err="1">
                          <a:effectLst/>
                        </a:rPr>
                        <a:t>Centers</a:t>
                      </a:r>
                      <a:endParaRPr lang="en-IN" sz="1800" dirty="0">
                        <a:solidFill>
                          <a:srgbClr val="000000"/>
                        </a:solidFill>
                        <a:effectLst/>
                        <a:latin typeface="Courier New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80482">
                <a:tc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Cluster</a:t>
                      </a:r>
                      <a:endParaRPr lang="en-IN" sz="1800">
                        <a:solidFill>
                          <a:srgbClr val="000000"/>
                        </a:solidFill>
                        <a:effectLst/>
                        <a:latin typeface="Courier New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</a:rPr>
                        <a:t>1</a:t>
                      </a:r>
                      <a:endParaRPr lang="en-IN" sz="1800" dirty="0">
                        <a:solidFill>
                          <a:srgbClr val="000000"/>
                        </a:solidFill>
                        <a:effectLst/>
                        <a:latin typeface="Courier New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2</a:t>
                      </a:r>
                      <a:endParaRPr lang="en-IN" sz="1800">
                        <a:solidFill>
                          <a:srgbClr val="000000"/>
                        </a:solidFill>
                        <a:effectLst/>
                        <a:latin typeface="Courier New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3</a:t>
                      </a:r>
                      <a:endParaRPr lang="en-IN" sz="1800">
                        <a:solidFill>
                          <a:srgbClr val="000000"/>
                        </a:solidFill>
                        <a:effectLst/>
                        <a:latin typeface="Courier New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462291">
                <a:tc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1</a:t>
                      </a:r>
                      <a:endParaRPr lang="en-IN" sz="1800">
                        <a:solidFill>
                          <a:srgbClr val="000000"/>
                        </a:solidFill>
                        <a:effectLst/>
                        <a:latin typeface="Courier New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</a:rPr>
                        <a:t> </a:t>
                      </a:r>
                      <a:endParaRPr lang="en-IN" sz="1800" dirty="0">
                        <a:solidFill>
                          <a:srgbClr val="000000"/>
                        </a:solidFill>
                        <a:effectLst/>
                        <a:latin typeface="Courier New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4.340</a:t>
                      </a:r>
                      <a:endParaRPr lang="en-IN" sz="1800">
                        <a:solidFill>
                          <a:srgbClr val="000000"/>
                        </a:solidFill>
                        <a:effectLst/>
                        <a:latin typeface="Courier New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3.548</a:t>
                      </a:r>
                      <a:endParaRPr lang="en-IN" sz="1800">
                        <a:solidFill>
                          <a:srgbClr val="000000"/>
                        </a:solidFill>
                        <a:effectLst/>
                        <a:latin typeface="Courier New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462291">
                <a:tc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2</a:t>
                      </a:r>
                      <a:endParaRPr lang="en-IN" sz="1800">
                        <a:solidFill>
                          <a:srgbClr val="000000"/>
                        </a:solidFill>
                        <a:effectLst/>
                        <a:latin typeface="Courier New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4.340</a:t>
                      </a:r>
                      <a:endParaRPr lang="en-IN" sz="1800">
                        <a:solidFill>
                          <a:srgbClr val="000000"/>
                        </a:solidFill>
                        <a:effectLst/>
                        <a:latin typeface="Courier New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</a:rPr>
                        <a:t> </a:t>
                      </a:r>
                      <a:endParaRPr lang="en-IN" sz="1800" dirty="0">
                        <a:solidFill>
                          <a:srgbClr val="000000"/>
                        </a:solidFill>
                        <a:effectLst/>
                        <a:latin typeface="Courier New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4.212</a:t>
                      </a:r>
                      <a:endParaRPr lang="en-IN" sz="1800">
                        <a:solidFill>
                          <a:srgbClr val="000000"/>
                        </a:solidFill>
                        <a:effectLst/>
                        <a:latin typeface="Courier New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462291">
                <a:tc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3</a:t>
                      </a:r>
                      <a:endParaRPr lang="en-IN" sz="1800">
                        <a:solidFill>
                          <a:srgbClr val="000000"/>
                        </a:solidFill>
                        <a:effectLst/>
                        <a:latin typeface="Courier New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3.548</a:t>
                      </a:r>
                      <a:endParaRPr lang="en-IN" sz="1800">
                        <a:solidFill>
                          <a:srgbClr val="000000"/>
                        </a:solidFill>
                        <a:effectLst/>
                        <a:latin typeface="Courier New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</a:rPr>
                        <a:t>4.212</a:t>
                      </a:r>
                      <a:endParaRPr lang="en-IN" sz="1800" dirty="0">
                        <a:solidFill>
                          <a:srgbClr val="000000"/>
                        </a:solidFill>
                        <a:effectLst/>
                        <a:latin typeface="Courier New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</a:rPr>
                        <a:t> </a:t>
                      </a:r>
                      <a:endParaRPr lang="en-IN" sz="1800" dirty="0">
                        <a:solidFill>
                          <a:srgbClr val="000000"/>
                        </a:solidFill>
                        <a:effectLst/>
                        <a:latin typeface="Courier New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1800" dirty="0" smtClean="0">
                <a:latin typeface="Baskerville Old Face" pitchFamily="18" charset="0"/>
              </a:rPr>
              <a:t>Distance between each cluster center and each other.</a:t>
            </a:r>
            <a:endParaRPr lang="en-IN" sz="1800" dirty="0">
              <a:latin typeface="Baskerville Old Fac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95548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0" dirty="0" err="1" smtClean="0">
                <a:latin typeface="Baskerville Old Face" pitchFamily="18" charset="0"/>
              </a:rPr>
              <a:t>Anova</a:t>
            </a:r>
            <a:r>
              <a:rPr lang="en-US" sz="3200" b="0" dirty="0" smtClean="0">
                <a:latin typeface="Baskerville Old Face" pitchFamily="18" charset="0"/>
              </a:rPr>
              <a:t>  - Significance Check</a:t>
            </a:r>
            <a:endParaRPr lang="en-IN" sz="3200" b="0" dirty="0">
              <a:latin typeface="Baskerville Old Face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4563019"/>
              </p:ext>
            </p:extLst>
          </p:nvPr>
        </p:nvGraphicFramePr>
        <p:xfrm>
          <a:off x="3575050" y="273050"/>
          <a:ext cx="5111807" cy="3819757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3618833"/>
                <a:gridCol w="1492974"/>
              </a:tblGrid>
              <a:tr h="293566">
                <a:tc gridSpan="2"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ANOVA</a:t>
                      </a:r>
                      <a:endParaRPr lang="en-IN" sz="1600" dirty="0">
                        <a:solidFill>
                          <a:srgbClr val="000000"/>
                        </a:solidFill>
                        <a:effectLst/>
                        <a:latin typeface="Courier New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1992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 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  <a:latin typeface="Courier New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Sig.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  <a:latin typeface="Courier New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293566">
                <a:tc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I am seeking for overseas job opportunities</a:t>
                      </a:r>
                      <a:endParaRPr lang="en-IN" sz="1600" dirty="0">
                        <a:solidFill>
                          <a:srgbClr val="000000"/>
                        </a:solidFill>
                        <a:effectLst/>
                        <a:latin typeface="Courier New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.</a:t>
                      </a:r>
                      <a:r>
                        <a:rPr lang="en-IN" sz="1600" dirty="0" smtClean="0">
                          <a:effectLst/>
                        </a:rPr>
                        <a:t>001</a:t>
                      </a:r>
                      <a:endParaRPr lang="en-IN" sz="1600" dirty="0">
                        <a:solidFill>
                          <a:srgbClr val="000000"/>
                        </a:solidFill>
                        <a:effectLst/>
                        <a:latin typeface="Courier New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293566">
                <a:tc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I want a job where I can take up managerial or leadership roles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  <a:latin typeface="Courier New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.378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  <a:latin typeface="Courier New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293566">
                <a:tc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I want to be recognised for my talents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  <a:latin typeface="Courier New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.959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  <a:latin typeface="Courier New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293566">
                <a:tc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I don’t like to travel a lot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  <a:latin typeface="Courier New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.000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  <a:latin typeface="Courier New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293566">
                <a:tc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My job should allow me to learn new things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  <a:latin typeface="Courier New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.050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  <a:latin typeface="Courier New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293566">
                <a:tc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Prestige &amp; status of job is very important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  <a:latin typeface="Courier New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.723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  <a:latin typeface="Courier New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293566">
                <a:tc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I need a job which gives me sufficient time to spend with my family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  <a:latin typeface="Courier New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.688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  <a:latin typeface="Courier New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293566">
                <a:tc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I'm willing to work in a start-up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  <a:latin typeface="Courier New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.086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  <a:latin typeface="Courier New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293566">
                <a:tc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My job should have flexible working hours and more holidays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  <a:latin typeface="Courier New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.051</a:t>
                      </a:r>
                      <a:endParaRPr lang="en-IN" sz="1600" dirty="0">
                        <a:solidFill>
                          <a:srgbClr val="000000"/>
                        </a:solidFill>
                        <a:effectLst/>
                        <a:latin typeface="Courier New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latin typeface="Baskerville Old Face" pitchFamily="18" charset="0"/>
              </a:rPr>
              <a:t>ANOVA Check shows that  Question </a:t>
            </a:r>
          </a:p>
          <a:p>
            <a:r>
              <a:rPr lang="en-US" sz="2000" dirty="0" smtClean="0">
                <a:latin typeface="Baskerville Old Face" pitchFamily="18" charset="0"/>
              </a:rPr>
              <a:t>I don t like to travel a lot has  most significance than any other question.</a:t>
            </a:r>
          </a:p>
          <a:p>
            <a:endParaRPr lang="en-US" sz="2000" dirty="0">
              <a:latin typeface="Baskerville Old Face" pitchFamily="18" charset="0"/>
            </a:endParaRPr>
          </a:p>
          <a:p>
            <a:r>
              <a:rPr lang="en-US" sz="2000" dirty="0" smtClean="0">
                <a:latin typeface="Baskerville Old Face" pitchFamily="18" charset="0"/>
              </a:rPr>
              <a:t>Question “I want t o be </a:t>
            </a:r>
            <a:r>
              <a:rPr lang="en-US" sz="2000" dirty="0" err="1" smtClean="0">
                <a:latin typeface="Baskerville Old Face" pitchFamily="18" charset="0"/>
              </a:rPr>
              <a:t>reconised</a:t>
            </a:r>
            <a:r>
              <a:rPr lang="en-US" sz="2000" dirty="0" smtClean="0">
                <a:latin typeface="Baskerville Old Face" pitchFamily="18" charset="0"/>
              </a:rPr>
              <a:t> has least importance “.</a:t>
            </a:r>
          </a:p>
          <a:p>
            <a:endParaRPr lang="en-US" sz="2000" dirty="0">
              <a:latin typeface="Baskerville Old Face" pitchFamily="18" charset="0"/>
            </a:endParaRPr>
          </a:p>
          <a:p>
            <a:endParaRPr lang="en-US" sz="2000" dirty="0" smtClean="0">
              <a:latin typeface="Baskerville Old Face" pitchFamily="18" charset="0"/>
            </a:endParaRPr>
          </a:p>
          <a:p>
            <a:endParaRPr lang="en-US" sz="2000" dirty="0">
              <a:latin typeface="Baskerville Old Face" pitchFamily="18" charset="0"/>
            </a:endParaRPr>
          </a:p>
          <a:p>
            <a:endParaRPr lang="en-IN" sz="2000" dirty="0">
              <a:latin typeface="Baskerville Old Fac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19200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Number of cases in each Clusters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0734098"/>
              </p:ext>
            </p:extLst>
          </p:nvPr>
        </p:nvGraphicFramePr>
        <p:xfrm>
          <a:off x="3575050" y="273050"/>
          <a:ext cx="5112804" cy="2592287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1560102"/>
                <a:gridCol w="1776351"/>
                <a:gridCol w="1776351"/>
              </a:tblGrid>
              <a:tr h="432047">
                <a:tc gridSpan="3"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Number of Cases in each Cluster</a:t>
                      </a:r>
                      <a:endParaRPr lang="en-IN" sz="1600" dirty="0">
                        <a:solidFill>
                          <a:srgbClr val="000000"/>
                        </a:solidFill>
                        <a:effectLst/>
                        <a:latin typeface="Courier New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432048">
                <a:tc rowSpan="3"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Cluster</a:t>
                      </a:r>
                      <a:endParaRPr lang="en-IN" sz="1600" dirty="0">
                        <a:solidFill>
                          <a:srgbClr val="000000"/>
                        </a:solidFill>
                        <a:effectLst/>
                        <a:latin typeface="Courier New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1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  <a:latin typeface="Courier New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12.000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  <a:latin typeface="Courier New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432048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2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  <a:latin typeface="Courier New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2.000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  <a:latin typeface="Courier New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432048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3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  <a:latin typeface="Courier New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10.000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  <a:latin typeface="Courier New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432048">
                <a:tc gridSpan="2"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Valid</a:t>
                      </a:r>
                      <a:endParaRPr lang="en-IN" sz="1600" dirty="0">
                        <a:solidFill>
                          <a:srgbClr val="000000"/>
                        </a:solidFill>
                        <a:effectLst/>
                        <a:latin typeface="Courier New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24.000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  <a:latin typeface="Courier New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432048">
                <a:tc gridSpan="2"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 </a:t>
                      </a:r>
                      <a:endParaRPr lang="en-IN" sz="1600" dirty="0">
                        <a:solidFill>
                          <a:srgbClr val="000000"/>
                        </a:solidFill>
                        <a:effectLst/>
                        <a:latin typeface="Courier New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 </a:t>
                      </a:r>
                      <a:endParaRPr lang="en-IN" sz="1600" dirty="0">
                        <a:solidFill>
                          <a:srgbClr val="000000"/>
                        </a:solidFill>
                        <a:effectLst/>
                        <a:latin typeface="Courier New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1800" dirty="0" smtClean="0">
                <a:latin typeface="Baskerville Old Face" pitchFamily="18" charset="0"/>
              </a:rPr>
              <a:t>Shows number of records possessed by each cluster</a:t>
            </a:r>
            <a:endParaRPr lang="en-IN" sz="1800" dirty="0">
              <a:latin typeface="Baskerville Old Fac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75203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askerville Old Face" pitchFamily="18" charset="0"/>
              </a:rPr>
              <a:t>Interpretation</a:t>
            </a:r>
            <a:endParaRPr lang="en-IN" dirty="0">
              <a:latin typeface="Baskerville Old Face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i="1" dirty="0">
                <a:latin typeface="Baskerville Old Face" pitchFamily="18" charset="0"/>
              </a:rPr>
              <a:t>Interpretation of the clusters :</a:t>
            </a:r>
          </a:p>
          <a:p>
            <a:pPr marL="0" indent="0">
              <a:buNone/>
            </a:pPr>
            <a:r>
              <a:rPr lang="en-IN" b="1" i="1" dirty="0">
                <a:solidFill>
                  <a:srgbClr val="FFC000"/>
                </a:solidFill>
                <a:latin typeface="Baskerville Old Face" pitchFamily="18" charset="0"/>
              </a:rPr>
              <a:t>Cluster 1 </a:t>
            </a:r>
            <a:r>
              <a:rPr lang="en-IN" i="1" dirty="0">
                <a:latin typeface="Baskerville Old Face" pitchFamily="18" charset="0"/>
              </a:rPr>
              <a:t>: Shows people who are willing to travel and are seeking overseas opportunities. They are also willing to take up leadership roles.</a:t>
            </a:r>
          </a:p>
          <a:p>
            <a:pPr marL="0" indent="0">
              <a:buNone/>
            </a:pPr>
            <a:r>
              <a:rPr lang="en-IN" b="1" i="1" dirty="0" smtClean="0">
                <a:solidFill>
                  <a:schemeClr val="accent5">
                    <a:lumMod val="75000"/>
                  </a:schemeClr>
                </a:solidFill>
                <a:latin typeface="Baskerville Old Face" pitchFamily="18" charset="0"/>
              </a:rPr>
              <a:t>Cluster </a:t>
            </a:r>
            <a:r>
              <a:rPr lang="en-IN" b="1" i="1" dirty="0">
                <a:solidFill>
                  <a:schemeClr val="accent5">
                    <a:lumMod val="75000"/>
                  </a:schemeClr>
                </a:solidFill>
                <a:latin typeface="Baskerville Old Face" pitchFamily="18" charset="0"/>
              </a:rPr>
              <a:t>2 </a:t>
            </a:r>
            <a:r>
              <a:rPr lang="en-IN" i="1" dirty="0">
                <a:latin typeface="Baskerville Old Face" pitchFamily="18" charset="0"/>
              </a:rPr>
              <a:t>: Shows people who are willing to learn new things and are interested in taking up managerial roles.</a:t>
            </a:r>
          </a:p>
          <a:p>
            <a:pPr marL="0" indent="0">
              <a:buNone/>
            </a:pPr>
            <a:r>
              <a:rPr lang="en-IN" b="1" i="1" dirty="0">
                <a:solidFill>
                  <a:srgbClr val="00B050"/>
                </a:solidFill>
                <a:latin typeface="Baskerville Old Face" pitchFamily="18" charset="0"/>
              </a:rPr>
              <a:t>Cluster 3 </a:t>
            </a:r>
            <a:r>
              <a:rPr lang="en-IN" i="1" dirty="0">
                <a:latin typeface="Baskerville Old Face" pitchFamily="18" charset="0"/>
              </a:rPr>
              <a:t>: Shows people who are willing to work in start ups. They are not inclined towards status and prestige of the job. They are eager to learn new things.</a:t>
            </a:r>
          </a:p>
          <a:p>
            <a:endParaRPr lang="en-IN" i="1" dirty="0">
              <a:latin typeface="Baskerville Old Fac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6944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5400" dirty="0" smtClean="0">
                <a:latin typeface="Baskerville Old Face" pitchFamily="18" charset="0"/>
              </a:rPr>
              <a:t>Thanks</a:t>
            </a:r>
            <a:endParaRPr lang="en-IN" sz="5400" dirty="0">
              <a:latin typeface="Baskerville Old Fac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5432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>
                <a:latin typeface="Baskerville Old Face" pitchFamily="18" charset="0"/>
                <a:ea typeface="Batang" pitchFamily="18" charset="-127"/>
              </a:rPr>
              <a:t>Business Case </a:t>
            </a:r>
          </a:p>
          <a:p>
            <a:pPr marL="0" indent="0">
              <a:buNone/>
            </a:pPr>
            <a:r>
              <a:rPr lang="en-US" dirty="0" smtClean="0">
                <a:latin typeface="Baskerville Old Face" pitchFamily="18" charset="0"/>
                <a:ea typeface="Batang" pitchFamily="18" charset="-127"/>
              </a:rPr>
              <a:t>Data is collected from employees of different departments in a company via questionnaire.</a:t>
            </a:r>
          </a:p>
          <a:p>
            <a:pPr marL="0" indent="0">
              <a:buNone/>
            </a:pPr>
            <a:r>
              <a:rPr lang="en-US" dirty="0" smtClean="0">
                <a:latin typeface="Baskerville Old Face" pitchFamily="18" charset="0"/>
                <a:ea typeface="Batang" pitchFamily="18" charset="-127"/>
              </a:rPr>
              <a:t>Questions administered are provided in the next slide..</a:t>
            </a:r>
          </a:p>
          <a:p>
            <a:pPr marL="0" indent="0">
              <a:buNone/>
            </a:pPr>
            <a:endParaRPr lang="en-US" dirty="0" smtClean="0">
              <a:latin typeface="Baskerville Old Face" pitchFamily="18" charset="0"/>
              <a:ea typeface="Batang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84074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askerville Old Face" pitchFamily="18" charset="0"/>
              </a:rPr>
              <a:t>Questions</a:t>
            </a:r>
            <a:endParaRPr lang="en-IN" dirty="0">
              <a:latin typeface="Baskerville Old Face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dirty="0" smtClean="0">
                <a:latin typeface="Baskerville Old Face" pitchFamily="18" charset="0"/>
              </a:rPr>
              <a:t>I am seeking for overseas job opportunities 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>
                <a:latin typeface="Baskerville Old Face" pitchFamily="18" charset="0"/>
              </a:rPr>
              <a:t>I want a job where I can take up managerial or leadership roles	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>
                <a:latin typeface="Baskerville Old Face" pitchFamily="18" charset="0"/>
              </a:rPr>
              <a:t>I want to be recognised for my talents	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>
                <a:latin typeface="Baskerville Old Face" pitchFamily="18" charset="0"/>
              </a:rPr>
              <a:t>I don’t like to travel a lot	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>
                <a:latin typeface="Baskerville Old Face" pitchFamily="18" charset="0"/>
              </a:rPr>
              <a:t>My job should allow me to learn new things	 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>
                <a:latin typeface="Baskerville Old Face" pitchFamily="18" charset="0"/>
              </a:rPr>
              <a:t>Prestige &amp; status of job is very important	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>
                <a:latin typeface="Baskerville Old Face" pitchFamily="18" charset="0"/>
              </a:rPr>
              <a:t> I need a job which gives me sufficient time to spend with my family 	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>
                <a:latin typeface="Baskerville Old Face" pitchFamily="18" charset="0"/>
              </a:rPr>
              <a:t> I'm willing to work in a start-up	 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>
                <a:latin typeface="Baskerville Old Face" pitchFamily="18" charset="0"/>
              </a:rPr>
              <a:t>My job should have flexible working hours and more holidays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47887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Baskerville Old Face" pitchFamily="18" charset="0"/>
              </a:rPr>
              <a:t>Hierarchial</a:t>
            </a:r>
            <a:r>
              <a:rPr lang="en-US" dirty="0" smtClean="0">
                <a:latin typeface="Baskerville Old Face" pitchFamily="18" charset="0"/>
              </a:rPr>
              <a:t> Clustering</a:t>
            </a:r>
            <a:endParaRPr lang="en-IN" dirty="0">
              <a:latin typeface="Baskerville Old Face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Baskerville Old Face" pitchFamily="18" charset="0"/>
              </a:rPr>
              <a:t>Using SPSS did the </a:t>
            </a:r>
            <a:r>
              <a:rPr lang="en-US" dirty="0" err="1" smtClean="0">
                <a:latin typeface="Baskerville Old Face" pitchFamily="18" charset="0"/>
              </a:rPr>
              <a:t>hierarchial</a:t>
            </a:r>
            <a:r>
              <a:rPr lang="en-US" dirty="0" smtClean="0">
                <a:latin typeface="Baskerville Old Face" pitchFamily="18" charset="0"/>
              </a:rPr>
              <a:t> clustering a=to find the number of clusters.</a:t>
            </a:r>
          </a:p>
          <a:p>
            <a:r>
              <a:rPr lang="en-US" dirty="0" err="1" smtClean="0">
                <a:latin typeface="Baskerville Old Face" pitchFamily="18" charset="0"/>
              </a:rPr>
              <a:t>Dendrogram</a:t>
            </a:r>
            <a:r>
              <a:rPr lang="en-US" dirty="0" smtClean="0">
                <a:latin typeface="Baskerville Old Face" pitchFamily="18" charset="0"/>
              </a:rPr>
              <a:t> revealed that there are 3 clusters possible for given 24 records.</a:t>
            </a:r>
          </a:p>
          <a:p>
            <a:r>
              <a:rPr lang="en-US" dirty="0" smtClean="0">
                <a:latin typeface="Baskerville Old Face" pitchFamily="18" charset="0"/>
              </a:rPr>
              <a:t>Also a scree plot of the coefficients revealed spike for observation 21.Therefore the number of clusters = 24 – 21 = 3</a:t>
            </a:r>
            <a:endParaRPr lang="en-IN" dirty="0">
              <a:latin typeface="Baskerville Old Fac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2559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Baskerville Old Face" pitchFamily="18" charset="0"/>
              </a:rPr>
              <a:t>Dendrogram</a:t>
            </a:r>
            <a:endParaRPr lang="en-IN" dirty="0">
              <a:latin typeface="Baskerville Old Face" pitchFamily="18" charset="0"/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8238" y="1600200"/>
            <a:ext cx="4847523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22275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askerville Old Face" pitchFamily="18" charset="0"/>
              </a:rPr>
              <a:t>Scree plot</a:t>
            </a:r>
            <a:endParaRPr lang="en-IN" dirty="0">
              <a:latin typeface="Baskerville Old Face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8055992"/>
              </p:ext>
            </p:extLst>
          </p:nvPr>
        </p:nvGraphicFramePr>
        <p:xfrm>
          <a:off x="827584" y="1700808"/>
          <a:ext cx="7571184" cy="34129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49363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askerville Old Face" pitchFamily="18" charset="0"/>
              </a:rPr>
              <a:t>K – </a:t>
            </a:r>
            <a:r>
              <a:rPr lang="en-US" dirty="0">
                <a:latin typeface="Baskerville Old Face" pitchFamily="18" charset="0"/>
              </a:rPr>
              <a:t>M</a:t>
            </a:r>
            <a:r>
              <a:rPr lang="en-US" dirty="0" smtClean="0">
                <a:latin typeface="Baskerville Old Face" pitchFamily="18" charset="0"/>
              </a:rPr>
              <a:t>eans Clustering</a:t>
            </a:r>
            <a:endParaRPr lang="en-IN" dirty="0">
              <a:latin typeface="Baskerville Old Face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Baskerville Old Face" pitchFamily="18" charset="0"/>
              </a:rPr>
              <a:t>Using the number of clusters identified by SPSS,K means clustering is done.</a:t>
            </a:r>
          </a:p>
          <a:p>
            <a:pPr marL="0" indent="0">
              <a:buNone/>
            </a:pPr>
            <a:r>
              <a:rPr lang="en-US" dirty="0" smtClean="0">
                <a:latin typeface="Baskerville Old Face" pitchFamily="18" charset="0"/>
              </a:rPr>
              <a:t>K- Means will work based on the running means and iterations to have the cluster centers updated, having mean Euclidean distance between centers.</a:t>
            </a:r>
          </a:p>
          <a:p>
            <a:pPr marL="0" indent="0">
              <a:buNone/>
            </a:pPr>
            <a:endParaRPr lang="en-IN" dirty="0">
              <a:latin typeface="Baskerville Old Fac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0112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askerville Old Face" pitchFamily="18" charset="0"/>
              </a:rPr>
              <a:t>Initial Cluster Centers</a:t>
            </a:r>
            <a:endParaRPr lang="en-IN" dirty="0">
              <a:latin typeface="Baskerville Old Face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4903429"/>
              </p:ext>
            </p:extLst>
          </p:nvPr>
        </p:nvGraphicFramePr>
        <p:xfrm>
          <a:off x="1259632" y="1526382"/>
          <a:ext cx="6408711" cy="4713688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2864580"/>
                <a:gridCol w="1181377"/>
                <a:gridCol w="1181377"/>
                <a:gridCol w="1181377"/>
              </a:tblGrid>
              <a:tr h="196781">
                <a:tc gridSpan="4"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Initial Cluster </a:t>
                      </a:r>
                      <a:r>
                        <a:rPr lang="en-IN" sz="1600" dirty="0" err="1">
                          <a:effectLst/>
                        </a:rPr>
                        <a:t>Centers</a:t>
                      </a:r>
                      <a:endParaRPr lang="en-IN" sz="1600" dirty="0">
                        <a:solidFill>
                          <a:srgbClr val="000000"/>
                        </a:solidFill>
                        <a:effectLst/>
                        <a:latin typeface="Courier New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96781">
                <a:tc row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 </a:t>
                      </a:r>
                      <a:endParaRPr lang="en-IN" sz="1600" dirty="0">
                        <a:solidFill>
                          <a:srgbClr val="000000"/>
                        </a:solidFill>
                        <a:effectLst/>
                        <a:latin typeface="Courier New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Cluster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  <a:latin typeface="Courier New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96781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1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  <a:latin typeface="Courier New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2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  <a:latin typeface="Courier New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3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  <a:latin typeface="Courier New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393562">
                <a:tc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I am seeking for overseas job opportunities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  <a:latin typeface="Courier New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5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  <a:latin typeface="Courier New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1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  <a:latin typeface="Courier New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2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  <a:latin typeface="Courier New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590343">
                <a:tc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I want a job where I can take up managerial or leadership roles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  <a:latin typeface="Courier New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5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  <a:latin typeface="Courier New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5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  <a:latin typeface="Courier New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1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  <a:latin typeface="Courier New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393562">
                <a:tc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I want to be recognised for my talents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  <a:latin typeface="Courier New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4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  <a:latin typeface="Courier New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5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  <a:latin typeface="Courier New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5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  <a:latin typeface="Courier New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196781">
                <a:tc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I don’t like to travel a lot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  <a:latin typeface="Courier New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1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  <a:latin typeface="Courier New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3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  <a:latin typeface="Courier New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5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  <a:latin typeface="Courier New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393562">
                <a:tc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My job should allow me to learn new things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  <a:latin typeface="Courier New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4</a:t>
                      </a:r>
                      <a:endParaRPr lang="en-IN" sz="1600" dirty="0">
                        <a:solidFill>
                          <a:srgbClr val="000000"/>
                        </a:solidFill>
                        <a:effectLst/>
                        <a:latin typeface="Courier New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5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  <a:latin typeface="Courier New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3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  <a:latin typeface="Courier New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393562">
                <a:tc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Prestige &amp; status of job is very important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  <a:latin typeface="Courier New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4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  <a:latin typeface="Courier New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5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  <a:latin typeface="Courier New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3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  <a:latin typeface="Courier New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590343">
                <a:tc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I need a job which gives me sufficient time to spend with my family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  <a:latin typeface="Courier New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4</a:t>
                      </a:r>
                      <a:endParaRPr lang="en-IN" sz="1600" dirty="0">
                        <a:solidFill>
                          <a:srgbClr val="000000"/>
                        </a:solidFill>
                        <a:effectLst/>
                        <a:latin typeface="Courier New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2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  <a:latin typeface="Courier New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5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  <a:latin typeface="Courier New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393562">
                <a:tc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I'm willing to work in a start-up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  <a:latin typeface="Courier New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5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  <a:latin typeface="Courier New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1</a:t>
                      </a:r>
                      <a:endParaRPr lang="en-IN" sz="1600" dirty="0">
                        <a:solidFill>
                          <a:srgbClr val="000000"/>
                        </a:solidFill>
                        <a:effectLst/>
                        <a:latin typeface="Courier New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4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  <a:latin typeface="Courier New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590343">
                <a:tc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My job should have flexible working hours and more holidays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  <a:latin typeface="Courier New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2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  <a:latin typeface="Courier New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3</a:t>
                      </a:r>
                      <a:endParaRPr lang="en-IN" sz="1600" dirty="0">
                        <a:solidFill>
                          <a:srgbClr val="000000"/>
                        </a:solidFill>
                        <a:effectLst/>
                        <a:latin typeface="Courier New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4</a:t>
                      </a:r>
                      <a:endParaRPr lang="en-IN" sz="1600" dirty="0">
                        <a:solidFill>
                          <a:srgbClr val="000000"/>
                        </a:solidFill>
                        <a:effectLst/>
                        <a:latin typeface="Courier New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28091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askerville Old Face" pitchFamily="18" charset="0"/>
              </a:rPr>
              <a:t>Final Cluster Centers</a:t>
            </a:r>
            <a:endParaRPr lang="en-IN" dirty="0">
              <a:latin typeface="Baskerville Old Face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8819026"/>
              </p:ext>
            </p:extLst>
          </p:nvPr>
        </p:nvGraphicFramePr>
        <p:xfrm>
          <a:off x="1115616" y="1412776"/>
          <a:ext cx="6480720" cy="4607933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2901279"/>
                <a:gridCol w="1196513"/>
                <a:gridCol w="1196513"/>
                <a:gridCol w="1186415"/>
              </a:tblGrid>
              <a:tr h="196781">
                <a:tc gridSpan="4"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Final Cluster </a:t>
                      </a:r>
                      <a:r>
                        <a:rPr lang="en-IN" sz="1400" dirty="0" err="1">
                          <a:effectLst/>
                        </a:rPr>
                        <a:t>Centers</a:t>
                      </a:r>
                      <a:endParaRPr lang="en-IN" sz="1400" dirty="0">
                        <a:solidFill>
                          <a:srgbClr val="000000"/>
                        </a:solidFill>
                        <a:effectLst/>
                        <a:latin typeface="Courier New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96781">
                <a:tc row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 </a:t>
                      </a:r>
                      <a:endParaRPr lang="en-IN" sz="1400" dirty="0">
                        <a:solidFill>
                          <a:srgbClr val="000000"/>
                        </a:solidFill>
                        <a:effectLst/>
                        <a:latin typeface="Courier New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Cluster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  <a:latin typeface="Courier New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96781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1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  <a:latin typeface="Courier New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2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  <a:latin typeface="Courier New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3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  <a:latin typeface="Courier New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393562">
                <a:tc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I am seeking for overseas job opportunities</a:t>
                      </a:r>
                      <a:endParaRPr lang="en-IN" sz="1400" dirty="0">
                        <a:solidFill>
                          <a:srgbClr val="000000"/>
                        </a:solidFill>
                        <a:effectLst/>
                        <a:latin typeface="Courier New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4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  <a:latin typeface="Courier New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1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  <a:latin typeface="Courier New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3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  <a:latin typeface="Courier New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590343">
                <a:tc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I want a job where I can take up managerial or leadership roles</a:t>
                      </a:r>
                      <a:endParaRPr lang="en-IN" sz="1400" dirty="0">
                        <a:solidFill>
                          <a:srgbClr val="000000"/>
                        </a:solidFill>
                        <a:effectLst/>
                        <a:latin typeface="Courier New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4</a:t>
                      </a:r>
                      <a:endParaRPr lang="en-IN" sz="1400" dirty="0">
                        <a:solidFill>
                          <a:srgbClr val="000000"/>
                        </a:solidFill>
                        <a:effectLst/>
                        <a:latin typeface="Courier New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4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  <a:latin typeface="Courier New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3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  <a:latin typeface="Courier New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393562">
                <a:tc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I want to be recognised for my talents</a:t>
                      </a:r>
                      <a:endParaRPr lang="en-IN" sz="1400" dirty="0">
                        <a:solidFill>
                          <a:srgbClr val="000000"/>
                        </a:solidFill>
                        <a:effectLst/>
                        <a:latin typeface="Courier New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4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  <a:latin typeface="Courier New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4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  <a:latin typeface="Courier New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4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  <a:latin typeface="Courier New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196781">
                <a:tc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I don’t like to travel a lot</a:t>
                      </a:r>
                      <a:endParaRPr lang="en-IN" sz="1400" dirty="0">
                        <a:solidFill>
                          <a:srgbClr val="000000"/>
                        </a:solidFill>
                        <a:effectLst/>
                        <a:latin typeface="Courier New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2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  <a:latin typeface="Courier New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3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  <a:latin typeface="Courier New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4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  <a:latin typeface="Courier New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393562">
                <a:tc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My job should allow me to learn new things</a:t>
                      </a:r>
                      <a:endParaRPr lang="en-IN" sz="1400" dirty="0">
                        <a:solidFill>
                          <a:srgbClr val="000000"/>
                        </a:solidFill>
                        <a:effectLst/>
                        <a:latin typeface="Courier New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4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  <a:latin typeface="Courier New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5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  <a:latin typeface="Courier New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4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  <a:latin typeface="Courier New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393562">
                <a:tc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Prestige &amp; status of job is very important</a:t>
                      </a:r>
                      <a:endParaRPr lang="en-IN" sz="1400" dirty="0">
                        <a:solidFill>
                          <a:srgbClr val="000000"/>
                        </a:solidFill>
                        <a:effectLst/>
                        <a:latin typeface="Courier New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4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  <a:latin typeface="Courier New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4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  <a:latin typeface="Courier New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4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  <a:latin typeface="Courier New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590343">
                <a:tc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I need a job which gives me sufficient time to spend with my family</a:t>
                      </a:r>
                      <a:endParaRPr lang="en-IN" sz="1400" dirty="0">
                        <a:solidFill>
                          <a:srgbClr val="000000"/>
                        </a:solidFill>
                        <a:effectLst/>
                        <a:latin typeface="Courier New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4</a:t>
                      </a:r>
                      <a:endParaRPr lang="en-IN" sz="1400" dirty="0">
                        <a:solidFill>
                          <a:srgbClr val="000000"/>
                        </a:solidFill>
                        <a:effectLst/>
                        <a:latin typeface="Courier New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3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  <a:latin typeface="Courier New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4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  <a:latin typeface="Courier New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393562">
                <a:tc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I'm willing to work in a start-up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  <a:latin typeface="Courier New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4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  <a:latin typeface="Courier New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1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  <a:latin typeface="Courier New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4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  <a:latin typeface="Courier New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590343">
                <a:tc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My job should have flexible working hours and more holidays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  <a:latin typeface="Courier New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3</a:t>
                      </a:r>
                      <a:endParaRPr lang="en-IN" sz="1400" dirty="0">
                        <a:solidFill>
                          <a:srgbClr val="000000"/>
                        </a:solidFill>
                        <a:effectLst/>
                        <a:latin typeface="Courier New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4</a:t>
                      </a:r>
                      <a:endParaRPr lang="en-IN" sz="1400" dirty="0">
                        <a:solidFill>
                          <a:srgbClr val="000000"/>
                        </a:solidFill>
                        <a:effectLst/>
                        <a:latin typeface="Courier New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5</a:t>
                      </a:r>
                      <a:endParaRPr lang="en-IN" sz="1400" dirty="0">
                        <a:solidFill>
                          <a:srgbClr val="000000"/>
                        </a:solidFill>
                        <a:effectLst/>
                        <a:latin typeface="Courier New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73566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677</Words>
  <Application>Microsoft Office PowerPoint</Application>
  <PresentationFormat>On-screen Show (4:3)</PresentationFormat>
  <Paragraphs>181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Employee Segmentation using SPSS</vt:lpstr>
      <vt:lpstr>PowerPoint Presentation</vt:lpstr>
      <vt:lpstr>Questions</vt:lpstr>
      <vt:lpstr>Hierarchial Clustering</vt:lpstr>
      <vt:lpstr>Dendrogram</vt:lpstr>
      <vt:lpstr>Scree plot</vt:lpstr>
      <vt:lpstr>K – Means Clustering</vt:lpstr>
      <vt:lpstr>Initial Cluster Centers</vt:lpstr>
      <vt:lpstr>Final Cluster Centers</vt:lpstr>
      <vt:lpstr>Distance Between Final cluster centers</vt:lpstr>
      <vt:lpstr>Anova  - Significance Check</vt:lpstr>
      <vt:lpstr>Number of cases in each Clusters</vt:lpstr>
      <vt:lpstr>Interpretation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Segmentation using SPSS</dc:title>
  <dc:creator>Rajashri</dc:creator>
  <cp:lastModifiedBy>Rajashri</cp:lastModifiedBy>
  <cp:revision>5</cp:revision>
  <dcterms:created xsi:type="dcterms:W3CDTF">2018-03-03T05:44:27Z</dcterms:created>
  <dcterms:modified xsi:type="dcterms:W3CDTF">2018-03-03T06:22:54Z</dcterms:modified>
</cp:coreProperties>
</file>