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2" r:id="rId3"/>
    <p:sldId id="257" r:id="rId4"/>
    <p:sldId id="261" r:id="rId5"/>
    <p:sldId id="258" r:id="rId6"/>
    <p:sldId id="259" r:id="rId7"/>
    <p:sldId id="260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D2DC52BD-33CE-450E-9E4C-8519D027E9BF}" type="datetimeFigureOut">
              <a:rPr lang="en-IN" smtClean="0"/>
              <a:t>25-02-2018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5E7A671-BC89-45D7-8D98-CF20F791B51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52BD-33CE-450E-9E4C-8519D027E9BF}" type="datetimeFigureOut">
              <a:rPr lang="en-IN" smtClean="0"/>
              <a:t>25-02-2018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7A671-BC89-45D7-8D98-CF20F791B51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52BD-33CE-450E-9E4C-8519D027E9BF}" type="datetimeFigureOut">
              <a:rPr lang="en-IN" smtClean="0"/>
              <a:t>25-02-2018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7A671-BC89-45D7-8D98-CF20F791B51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52BD-33CE-450E-9E4C-8519D027E9BF}" type="datetimeFigureOut">
              <a:rPr lang="en-IN" smtClean="0"/>
              <a:t>25-02-2018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7A671-BC89-45D7-8D98-CF20F791B51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52BD-33CE-450E-9E4C-8519D027E9BF}" type="datetimeFigureOut">
              <a:rPr lang="en-IN" smtClean="0"/>
              <a:t>25-02-2018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7A671-BC89-45D7-8D98-CF20F791B51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52BD-33CE-450E-9E4C-8519D027E9BF}" type="datetimeFigureOut">
              <a:rPr lang="en-IN" smtClean="0"/>
              <a:t>25-02-2018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7A671-BC89-45D7-8D98-CF20F791B51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2DC52BD-33CE-450E-9E4C-8519D027E9BF}" type="datetimeFigureOut">
              <a:rPr lang="en-IN" smtClean="0"/>
              <a:t>25-02-2018</a:t>
            </a:fld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5E7A671-BC89-45D7-8D98-CF20F791B51E}" type="slidenum">
              <a:rPr lang="en-IN" smtClean="0"/>
              <a:t>‹#›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D2DC52BD-33CE-450E-9E4C-8519D027E9BF}" type="datetimeFigureOut">
              <a:rPr lang="en-IN" smtClean="0"/>
              <a:t>25-02-2018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5E7A671-BC89-45D7-8D98-CF20F791B51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52BD-33CE-450E-9E4C-8519D027E9BF}" type="datetimeFigureOut">
              <a:rPr lang="en-IN" smtClean="0"/>
              <a:t>25-02-2018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7A671-BC89-45D7-8D98-CF20F791B51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52BD-33CE-450E-9E4C-8519D027E9BF}" type="datetimeFigureOut">
              <a:rPr lang="en-IN" smtClean="0"/>
              <a:t>25-02-2018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7A671-BC89-45D7-8D98-CF20F791B51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52BD-33CE-450E-9E4C-8519D027E9BF}" type="datetimeFigureOut">
              <a:rPr lang="en-IN" smtClean="0"/>
              <a:t>25-02-2018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7A671-BC89-45D7-8D98-CF20F791B51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2DC52BD-33CE-450E-9E4C-8519D027E9BF}" type="datetimeFigureOut">
              <a:rPr lang="en-IN" smtClean="0"/>
              <a:t>25-02-2018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5E7A671-BC89-45D7-8D98-CF20F791B51E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Housing Price Predictions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Submitted By,</a:t>
            </a:r>
          </a:p>
          <a:p>
            <a:r>
              <a:rPr lang="en-US" dirty="0" err="1" smtClean="0"/>
              <a:t>Rajashri.N</a:t>
            </a:r>
            <a:endParaRPr lang="en-US" dirty="0" smtClean="0"/>
          </a:p>
          <a:p>
            <a:r>
              <a:rPr lang="en-US" dirty="0" smtClean="0"/>
              <a:t>DBA17013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610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Data Observation,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1.Data has no null values.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2.Data is of different scales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3.Skewness is observed.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4.Data shows correlations between variables.</a:t>
            </a:r>
          </a:p>
          <a:p>
            <a:pPr marL="0" indent="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044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-First scaling the data to remove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skewness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using Box Cox transformation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Before scaling                                                                    After Scaling</a:t>
            </a: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histogram(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dataTrainX$rad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hist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dataTrainXtrans$rad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852936"/>
            <a:ext cx="3535288" cy="297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139902"/>
            <a:ext cx="2853671" cy="2402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493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Ridge Regression – Multi </a:t>
            </a:r>
            <a:r>
              <a:rPr lang="en-US" dirty="0" err="1" smtClean="0"/>
              <a:t>collinearity</a:t>
            </a:r>
            <a:r>
              <a:rPr lang="en-US" dirty="0" smtClean="0"/>
              <a:t> Check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Using Ridge Regression Model,</a:t>
            </a:r>
          </a:p>
          <a:p>
            <a:pPr marL="0" indent="0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ridge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&lt;-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lm.ridge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medv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~.,data=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trainingData,lambda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seq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(0,150,by=12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marL="0" indent="0"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##Plot shows multi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collinearity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exists.</a:t>
            </a:r>
            <a:endParaRPr lang="en-IN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356992"/>
            <a:ext cx="3355194" cy="2825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901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Component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Using PCA and identifying important variables.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PCA Summary shows first 3 components are having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eigen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value 1 and hence they are used in model building.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RMSE – 0.083,RMSE has improved after PCA.</a:t>
            </a:r>
          </a:p>
          <a:p>
            <a:pPr marL="0" indent="0"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569153"/>
            <a:ext cx="3960440" cy="3334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007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Least Squares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Using Partial Least Square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Regression,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plsFit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&lt;-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plsr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medv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~.,data=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trainingData,validation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="CV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")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pls.pred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&lt;-predict(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plsFit,datatestXtrans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[1:5,],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ncomp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=1:3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##This model shows that there are five components explaining 90% variance.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573016"/>
            <a:ext cx="2680100" cy="2256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807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Thank you!!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244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model is used to predict housing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prices.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Firstly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data is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loaded and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checked for any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skewness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 Then a box-cox transformation is done.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Linear regression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is done on the transformed data. The ridge estimates are used to check for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multicollinearity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 Using principal component analysis the regression is done using optimal components to reduce residual error. Partial least square technique is then used to improve the model parameters.</a:t>
            </a:r>
          </a:p>
          <a:p>
            <a:pPr marL="0" indent="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38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Since this data set has all numerical values ,using Correlations plot to check for correlations.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Plot with blue dots show correlations.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Factors like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rm,age,dis,ptratio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seems to be important from the plot. Lets see!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140968"/>
            <a:ext cx="3024930" cy="2633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005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library(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dplyr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datagp1 %&gt;% select(rad, tax) %&gt;%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ggplot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aes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(factor(rad), tax)) +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geom_boxplot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(range = 0) + theme(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axis.text.x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element_text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(angle = 90,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hjust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=1)) +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xlab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('rad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tax')</a:t>
            </a:r>
          </a:p>
          <a:p>
            <a:pPr marL="0" indent="0"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##plots show rad levels 1,2,3 have lesser tax compared to other levels</a:t>
            </a:r>
          </a:p>
          <a:p>
            <a:pPr marL="0" indent="0"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##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are few rad levels with high taxes especially 4 &amp;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24</a:t>
            </a:r>
          </a:p>
          <a:p>
            <a:pPr marL="0" indent="0"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356" y="3212976"/>
            <a:ext cx="3845739" cy="3238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508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sp3&lt;-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ggplot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(datagp1,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aes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(x=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crim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 y=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rm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rm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)) +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geom_point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sp3</a:t>
            </a:r>
          </a:p>
          <a:p>
            <a:pPr marL="0" indent="0"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sp3+scale_color_gradientn(colours = rainbow(5))</a:t>
            </a:r>
          </a:p>
          <a:p>
            <a:pPr marL="0" indent="0"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##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rm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between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5 &amp; 7 for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crim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between  0 to 25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573016"/>
            <a:ext cx="3391272" cy="285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7014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library(car)</a:t>
            </a:r>
          </a:p>
          <a:p>
            <a:pPr marL="0" indent="0">
              <a:buNone/>
            </a:pP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scatterplotMatrix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(~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age+ptratio+rm+crim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 data=datagp1,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id.n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=2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##shows factors  with their distributions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212976"/>
            <a:ext cx="3766836" cy="3171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0948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Checking linear relationship between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medv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and other factors identified by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corrplot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zn,rm&amp;dis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are positively related.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3356992"/>
            <a:ext cx="2664296" cy="2243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5" y="3212976"/>
            <a:ext cx="2596890" cy="2186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754" y="3391003"/>
            <a:ext cx="2385461" cy="2008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857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836712"/>
            <a:ext cx="8229600" cy="1066800"/>
          </a:xfrm>
        </p:spPr>
        <p:txBody>
          <a:bodyPr/>
          <a:lstStyle/>
          <a:p>
            <a:r>
              <a:rPr lang="en-US" dirty="0" smtClean="0"/>
              <a:t>Simple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72816"/>
            <a:ext cx="8229600" cy="4325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Plain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trial and error method using significance stars in summary to identify key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variables for lm model.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582863"/>
              </p:ext>
            </p:extLst>
          </p:nvPr>
        </p:nvGraphicFramePr>
        <p:xfrm>
          <a:off x="1403648" y="2492896"/>
          <a:ext cx="6048672" cy="3999196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016224"/>
                <a:gridCol w="2016224"/>
                <a:gridCol w="2016224"/>
              </a:tblGrid>
              <a:tr h="334873">
                <a:tc>
                  <a:txBody>
                    <a:bodyPr/>
                    <a:lstStyle/>
                    <a:p>
                      <a:r>
                        <a:rPr lang="en-US" dirty="0" smtClean="0"/>
                        <a:t>Model #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Formula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Metrics</a:t>
                      </a:r>
                      <a:endParaRPr lang="en-IN" dirty="0"/>
                    </a:p>
                  </a:txBody>
                  <a:tcPr/>
                </a:tc>
              </a:tr>
              <a:tr h="108472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Medv</a:t>
                      </a:r>
                      <a:r>
                        <a:rPr lang="en-US" dirty="0" smtClean="0"/>
                        <a:t> ~ 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R.Squared</a:t>
                      </a:r>
                      <a:r>
                        <a:rPr lang="en-US" dirty="0" smtClean="0"/>
                        <a:t> – 0.72</a:t>
                      </a:r>
                    </a:p>
                    <a:p>
                      <a:r>
                        <a:rPr lang="en-US" dirty="0" smtClean="0"/>
                        <a:t>Train RMSE</a:t>
                      </a:r>
                      <a:r>
                        <a:rPr lang="en-US" baseline="0" dirty="0" smtClean="0"/>
                        <a:t> – 4.5</a:t>
                      </a:r>
                      <a:endParaRPr lang="en-IN" baseline="0" dirty="0" smtClean="0"/>
                    </a:p>
                    <a:p>
                      <a:r>
                        <a:rPr lang="en-US" baseline="0" dirty="0" smtClean="0"/>
                        <a:t>Test RMSE – 8.25</a:t>
                      </a:r>
                    </a:p>
                  </a:txBody>
                  <a:tcPr/>
                </a:tc>
              </a:tr>
              <a:tr h="1088336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medv</a:t>
                      </a:r>
                      <a:r>
                        <a:rPr lang="en-IN" dirty="0" smtClean="0"/>
                        <a:t> ~ </a:t>
                      </a:r>
                      <a:r>
                        <a:rPr lang="en-IN" dirty="0" err="1" smtClean="0"/>
                        <a:t>rm+age+dis+tax+ptratio+black+lstat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R.Squared</a:t>
                      </a:r>
                      <a:r>
                        <a:rPr lang="en-US" baseline="0" dirty="0" smtClean="0"/>
                        <a:t> – 0.68</a:t>
                      </a:r>
                    </a:p>
                    <a:p>
                      <a:r>
                        <a:rPr lang="en-US" dirty="0" smtClean="0"/>
                        <a:t>Train RMSE</a:t>
                      </a:r>
                      <a:r>
                        <a:rPr lang="en-US" baseline="0" dirty="0" smtClean="0"/>
                        <a:t> – 4.96</a:t>
                      </a:r>
                    </a:p>
                    <a:p>
                      <a:r>
                        <a:rPr lang="en-US" baseline="0" dirty="0" smtClean="0"/>
                        <a:t>Test RMSE – 6.2</a:t>
                      </a:r>
                      <a:endParaRPr lang="en-IN" dirty="0"/>
                    </a:p>
                  </a:txBody>
                  <a:tcPr/>
                </a:tc>
              </a:tr>
              <a:tr h="1255996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medv</a:t>
                      </a:r>
                      <a:r>
                        <a:rPr lang="en-IN" dirty="0" smtClean="0"/>
                        <a:t> ~ </a:t>
                      </a:r>
                      <a:r>
                        <a:rPr lang="en-IN" dirty="0" err="1" smtClean="0"/>
                        <a:t>rm+age+dis+tax+ptratio+lstat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R.Squared</a:t>
                      </a:r>
                      <a:r>
                        <a:rPr lang="en-US" baseline="0" dirty="0" smtClean="0"/>
                        <a:t> – 0.62</a:t>
                      </a:r>
                    </a:p>
                    <a:p>
                      <a:r>
                        <a:rPr lang="en-US" dirty="0" smtClean="0"/>
                        <a:t>Train RMSE</a:t>
                      </a:r>
                      <a:r>
                        <a:rPr lang="en-US" baseline="0" dirty="0" smtClean="0"/>
                        <a:t> – 5.4</a:t>
                      </a:r>
                      <a:endParaRPr lang="en-IN" baseline="0" dirty="0" smtClean="0"/>
                    </a:p>
                    <a:p>
                      <a:r>
                        <a:rPr lang="en-US" baseline="0" dirty="0" smtClean="0"/>
                        <a:t>Test RMSE – 8.3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6295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trial and error method seems to be less reliable to pick the variables using stepwise regression and looking for AIC.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Best AIC using forward – 1174.37 i/p all values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Best AIC using backward – 1180.32 i/p all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values.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But we cannot input all the variables as given by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AIC,we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should identify the important variables.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0694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370</TotalTime>
  <Words>528</Words>
  <Application>Microsoft Office PowerPoint</Application>
  <PresentationFormat>On-screen Show (4:3)</PresentationFormat>
  <Paragraphs>73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Urban</vt:lpstr>
      <vt:lpstr>Housing Price Predictions</vt:lpstr>
      <vt:lpstr>Overview</vt:lpstr>
      <vt:lpstr>EDA</vt:lpstr>
      <vt:lpstr>PowerPoint Presentation</vt:lpstr>
      <vt:lpstr>PowerPoint Presentation</vt:lpstr>
      <vt:lpstr>PowerPoint Presentation</vt:lpstr>
      <vt:lpstr>PowerPoint Presentation</vt:lpstr>
      <vt:lpstr>Simple Model</vt:lpstr>
      <vt:lpstr>PowerPoint Presentation</vt:lpstr>
      <vt:lpstr>Observations</vt:lpstr>
      <vt:lpstr>Transformation </vt:lpstr>
      <vt:lpstr>Ridge Regression – Multi collinearity Check</vt:lpstr>
      <vt:lpstr>Principal Component Analysis</vt:lpstr>
      <vt:lpstr>Partial Least Squares Regression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Price Predictions</dc:title>
  <dc:creator>Rajashri</dc:creator>
  <cp:lastModifiedBy>Rajashri</cp:lastModifiedBy>
  <cp:revision>20</cp:revision>
  <dcterms:created xsi:type="dcterms:W3CDTF">2018-02-21T15:45:25Z</dcterms:created>
  <dcterms:modified xsi:type="dcterms:W3CDTF">2018-02-25T14:03:12Z</dcterms:modified>
</cp:coreProperties>
</file>