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1"/>
  </p:notesMasterIdLst>
  <p:sldIdLst>
    <p:sldId id="256" r:id="rId2"/>
    <p:sldId id="257" r:id="rId3"/>
    <p:sldId id="287" r:id="rId4"/>
    <p:sldId id="284" r:id="rId5"/>
    <p:sldId id="259" r:id="rId6"/>
    <p:sldId id="258" r:id="rId7"/>
    <p:sldId id="260" r:id="rId8"/>
    <p:sldId id="285" r:id="rId9"/>
    <p:sldId id="277" r:id="rId10"/>
    <p:sldId id="278" r:id="rId11"/>
    <p:sldId id="261" r:id="rId12"/>
    <p:sldId id="279" r:id="rId13"/>
    <p:sldId id="281" r:id="rId14"/>
    <p:sldId id="265" r:id="rId15"/>
    <p:sldId id="262" r:id="rId16"/>
    <p:sldId id="263" r:id="rId17"/>
    <p:sldId id="264" r:id="rId18"/>
    <p:sldId id="282" r:id="rId19"/>
    <p:sldId id="280" r:id="rId20"/>
    <p:sldId id="286" r:id="rId21"/>
    <p:sldId id="266" r:id="rId22"/>
    <p:sldId id="275" r:id="rId23"/>
    <p:sldId id="283" r:id="rId24"/>
    <p:sldId id="276" r:id="rId25"/>
    <p:sldId id="267" r:id="rId26"/>
    <p:sldId id="268" r:id="rId27"/>
    <p:sldId id="270" r:id="rId28"/>
    <p:sldId id="272" r:id="rId29"/>
    <p:sldId id="269" r:id="rId30"/>
    <p:sldId id="274" r:id="rId31"/>
    <p:sldId id="273" r:id="rId32"/>
    <p:sldId id="288" r:id="rId33"/>
    <p:sldId id="289" r:id="rId34"/>
    <p:sldId id="290" r:id="rId35"/>
    <p:sldId id="291" r:id="rId36"/>
    <p:sldId id="292" r:id="rId37"/>
    <p:sldId id="293" r:id="rId38"/>
    <p:sldId id="294" r:id="rId39"/>
    <p:sldId id="29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0060"/>
    <a:srgbClr val="06A206"/>
    <a:srgbClr val="9EA206"/>
    <a:srgbClr val="D68B1C"/>
    <a:srgbClr val="378EDD"/>
    <a:srgbClr val="E600AA"/>
    <a:srgbClr val="A8007C"/>
    <a:srgbClr val="A80000"/>
    <a:srgbClr val="2597FF"/>
    <a:srgbClr val="0097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204"/>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FC92B1-BE95-45DA-A94B-02725825EE20}" type="doc">
      <dgm:prSet loTypeId="urn:microsoft.com/office/officeart/2005/8/layout/hierarchy6" loCatId="hierarchy" qsTypeId="urn:microsoft.com/office/officeart/2005/8/quickstyle/simple1" qsCatId="simple" csTypeId="urn:microsoft.com/office/officeart/2005/8/colors/colorful2" csCatId="colorful" phldr="1"/>
      <dgm:spPr/>
      <dgm:t>
        <a:bodyPr/>
        <a:lstStyle/>
        <a:p>
          <a:endParaRPr lang="en-IN"/>
        </a:p>
      </dgm:t>
    </dgm:pt>
    <dgm:pt modelId="{28E7ED30-A094-4642-AF09-03EFA11D69C7}">
      <dgm:prSet phldrT="[Text]" custT="1"/>
      <dgm:spPr>
        <a:solidFill>
          <a:schemeClr val="tx2">
            <a:lumMod val="50000"/>
          </a:schemeClr>
        </a:solidFill>
      </dgm:spPr>
      <dgm:t>
        <a:bodyPr/>
        <a:lstStyle/>
        <a:p>
          <a:r>
            <a:rPr lang="en-US" sz="2400" dirty="0" smtClean="0">
              <a:latin typeface="Times New Roman" pitchFamily="18" charset="0"/>
              <a:cs typeface="Times New Roman" pitchFamily="18" charset="0"/>
            </a:rPr>
            <a:t>Global Private Tutoring Market	</a:t>
          </a:r>
          <a:endParaRPr lang="en-IN" sz="2400" dirty="0">
            <a:latin typeface="Times New Roman" pitchFamily="18" charset="0"/>
            <a:cs typeface="Times New Roman" pitchFamily="18" charset="0"/>
          </a:endParaRPr>
        </a:p>
      </dgm:t>
    </dgm:pt>
    <dgm:pt modelId="{7CBBD0CF-9A1C-4CC5-83CB-B454A9EF4409}" type="parTrans" cxnId="{F44E5551-C346-4140-9666-7FC78F04B54F}">
      <dgm:prSet/>
      <dgm:spPr/>
      <dgm:t>
        <a:bodyPr/>
        <a:lstStyle/>
        <a:p>
          <a:endParaRPr lang="en-IN"/>
        </a:p>
      </dgm:t>
    </dgm:pt>
    <dgm:pt modelId="{EED68CF2-314D-45C7-BC01-84D3B494631D}" type="sibTrans" cxnId="{F44E5551-C346-4140-9666-7FC78F04B54F}">
      <dgm:prSet/>
      <dgm:spPr/>
      <dgm:t>
        <a:bodyPr/>
        <a:lstStyle/>
        <a:p>
          <a:endParaRPr lang="en-IN"/>
        </a:p>
      </dgm:t>
    </dgm:pt>
    <dgm:pt modelId="{5A879DE6-A13B-4278-930E-B8F703C5D57B}">
      <dgm:prSet phldrT="[Text]" custT="1"/>
      <dgm:spPr>
        <a:solidFill>
          <a:schemeClr val="accent3">
            <a:lumMod val="75000"/>
          </a:schemeClr>
        </a:solidFill>
      </dgm:spPr>
      <dgm:t>
        <a:bodyPr/>
        <a:lstStyle/>
        <a:p>
          <a:pPr algn="r"/>
          <a:r>
            <a:rPr lang="en-US" sz="1800" dirty="0" smtClean="0">
              <a:latin typeface="Times New Roman" pitchFamily="18" charset="0"/>
              <a:cs typeface="Times New Roman" pitchFamily="18" charset="0"/>
            </a:rPr>
            <a:t>Academic Coaching	</a:t>
          </a:r>
          <a:endParaRPr lang="en-IN" sz="1800" dirty="0">
            <a:latin typeface="Times New Roman" pitchFamily="18" charset="0"/>
            <a:cs typeface="Times New Roman" pitchFamily="18" charset="0"/>
          </a:endParaRPr>
        </a:p>
      </dgm:t>
    </dgm:pt>
    <dgm:pt modelId="{EE2D2F7B-A632-4386-85E1-72781F5869A9}" type="parTrans" cxnId="{65FC1A05-6E0A-48A8-9662-80265D041127}">
      <dgm:prSet/>
      <dgm:spPr/>
      <dgm:t>
        <a:bodyPr/>
        <a:lstStyle/>
        <a:p>
          <a:endParaRPr lang="en-IN" sz="1600">
            <a:latin typeface="Times New Roman" pitchFamily="18" charset="0"/>
            <a:cs typeface="Times New Roman" pitchFamily="18" charset="0"/>
          </a:endParaRPr>
        </a:p>
      </dgm:t>
    </dgm:pt>
    <dgm:pt modelId="{7D3B9369-4FB5-4A0D-B3CF-1F485CCADA43}" type="sibTrans" cxnId="{65FC1A05-6E0A-48A8-9662-80265D041127}">
      <dgm:prSet/>
      <dgm:spPr/>
      <dgm:t>
        <a:bodyPr/>
        <a:lstStyle/>
        <a:p>
          <a:endParaRPr lang="en-IN"/>
        </a:p>
      </dgm:t>
    </dgm:pt>
    <dgm:pt modelId="{DDF090FC-2FE1-4947-A552-8C30DA857325}">
      <dgm:prSet phldrT="[Text]" custT="1"/>
      <dgm:spPr>
        <a:solidFill>
          <a:schemeClr val="accent6">
            <a:lumMod val="75000"/>
          </a:schemeClr>
        </a:solidFill>
      </dgm:spPr>
      <dgm:t>
        <a:bodyPr/>
        <a:lstStyle/>
        <a:p>
          <a:r>
            <a:rPr lang="en-US" sz="1800" dirty="0" smtClean="0">
              <a:latin typeface="Times New Roman" pitchFamily="18" charset="0"/>
              <a:cs typeface="Times New Roman" pitchFamily="18" charset="0"/>
            </a:rPr>
            <a:t>K-12</a:t>
          </a:r>
          <a:endParaRPr lang="en-IN" sz="1800" dirty="0">
            <a:latin typeface="Times New Roman" pitchFamily="18" charset="0"/>
            <a:cs typeface="Times New Roman" pitchFamily="18" charset="0"/>
          </a:endParaRPr>
        </a:p>
      </dgm:t>
    </dgm:pt>
    <dgm:pt modelId="{D0123BAF-35E2-4242-B690-E9DB3515D168}" type="parTrans" cxnId="{B2851A1F-1A87-4EBD-9A72-405E77CA8956}">
      <dgm:prSet/>
      <dgm:spPr/>
      <dgm:t>
        <a:bodyPr/>
        <a:lstStyle/>
        <a:p>
          <a:endParaRPr lang="en-IN" sz="1600">
            <a:latin typeface="Times New Roman" pitchFamily="18" charset="0"/>
            <a:cs typeface="Times New Roman" pitchFamily="18" charset="0"/>
          </a:endParaRPr>
        </a:p>
      </dgm:t>
    </dgm:pt>
    <dgm:pt modelId="{A7C269B1-E1EE-4458-B809-D6D19DB1F33D}" type="sibTrans" cxnId="{B2851A1F-1A87-4EBD-9A72-405E77CA8956}">
      <dgm:prSet/>
      <dgm:spPr/>
      <dgm:t>
        <a:bodyPr/>
        <a:lstStyle/>
        <a:p>
          <a:endParaRPr lang="en-IN"/>
        </a:p>
      </dgm:t>
    </dgm:pt>
    <dgm:pt modelId="{CC90DE91-BAA4-4514-9F3D-8D2880171B8A}">
      <dgm:prSet phldrT="[Text]" custT="1"/>
      <dgm:spPr>
        <a:solidFill>
          <a:schemeClr val="accent6">
            <a:lumMod val="75000"/>
          </a:schemeClr>
        </a:solidFill>
      </dgm:spPr>
      <dgm:t>
        <a:bodyPr/>
        <a:lstStyle/>
        <a:p>
          <a:r>
            <a:rPr lang="en-US" sz="1800" dirty="0" smtClean="0">
              <a:latin typeface="Times New Roman" pitchFamily="18" charset="0"/>
              <a:cs typeface="Times New Roman" pitchFamily="18" charset="0"/>
            </a:rPr>
            <a:t>College</a:t>
          </a:r>
          <a:endParaRPr lang="en-IN" sz="1800" dirty="0">
            <a:latin typeface="Times New Roman" pitchFamily="18" charset="0"/>
            <a:cs typeface="Times New Roman" pitchFamily="18" charset="0"/>
          </a:endParaRPr>
        </a:p>
      </dgm:t>
    </dgm:pt>
    <dgm:pt modelId="{1593F8BA-F805-4F31-8B1D-A514D433E9B9}" type="parTrans" cxnId="{2DFDF34B-4BE1-42AB-8BF8-0AA1285A430B}">
      <dgm:prSet/>
      <dgm:spPr/>
      <dgm:t>
        <a:bodyPr/>
        <a:lstStyle/>
        <a:p>
          <a:endParaRPr lang="en-IN" sz="1600">
            <a:latin typeface="Times New Roman" pitchFamily="18" charset="0"/>
            <a:cs typeface="Times New Roman" pitchFamily="18" charset="0"/>
          </a:endParaRPr>
        </a:p>
      </dgm:t>
    </dgm:pt>
    <dgm:pt modelId="{E1136CA1-0BFE-47E2-8EAF-5F034390DFE2}" type="sibTrans" cxnId="{2DFDF34B-4BE1-42AB-8BF8-0AA1285A430B}">
      <dgm:prSet/>
      <dgm:spPr/>
      <dgm:t>
        <a:bodyPr/>
        <a:lstStyle/>
        <a:p>
          <a:endParaRPr lang="en-IN"/>
        </a:p>
      </dgm:t>
    </dgm:pt>
    <dgm:pt modelId="{29EA5AFA-0455-40F6-B4E3-4FC82094E733}">
      <dgm:prSet phldrT="[Text]" custT="1"/>
      <dgm:spPr>
        <a:solidFill>
          <a:schemeClr val="accent5">
            <a:lumMod val="75000"/>
          </a:schemeClr>
        </a:solidFill>
      </dgm:spPr>
      <dgm:t>
        <a:bodyPr/>
        <a:lstStyle/>
        <a:p>
          <a:r>
            <a:rPr lang="en-US" sz="1800" dirty="0" smtClean="0">
              <a:latin typeface="Times New Roman" pitchFamily="18" charset="0"/>
              <a:cs typeface="Times New Roman" pitchFamily="18" charset="0"/>
            </a:rPr>
            <a:t>Test Prep</a:t>
          </a:r>
          <a:endParaRPr lang="en-IN" sz="1800" dirty="0">
            <a:latin typeface="Times New Roman" pitchFamily="18" charset="0"/>
            <a:cs typeface="Times New Roman" pitchFamily="18" charset="0"/>
          </a:endParaRPr>
        </a:p>
      </dgm:t>
    </dgm:pt>
    <dgm:pt modelId="{3C2E6C5E-C3A2-44B6-B038-F510A5571783}" type="parTrans" cxnId="{3D30AD5D-4AD3-4A07-B1E9-1B128D33CFD4}">
      <dgm:prSet/>
      <dgm:spPr/>
      <dgm:t>
        <a:bodyPr/>
        <a:lstStyle/>
        <a:p>
          <a:endParaRPr lang="en-IN" sz="1600">
            <a:latin typeface="Times New Roman" pitchFamily="18" charset="0"/>
            <a:cs typeface="Times New Roman" pitchFamily="18" charset="0"/>
          </a:endParaRPr>
        </a:p>
      </dgm:t>
    </dgm:pt>
    <dgm:pt modelId="{A31F31A5-6F66-4B1C-A808-00B64665F938}" type="sibTrans" cxnId="{3D30AD5D-4AD3-4A07-B1E9-1B128D33CFD4}">
      <dgm:prSet/>
      <dgm:spPr/>
      <dgm:t>
        <a:bodyPr/>
        <a:lstStyle/>
        <a:p>
          <a:endParaRPr lang="en-IN"/>
        </a:p>
      </dgm:t>
    </dgm:pt>
    <dgm:pt modelId="{05DD6511-2A89-4874-A08F-B94E8C736AC8}">
      <dgm:prSet phldrT="[Text]" custT="1"/>
      <dgm:spPr>
        <a:solidFill>
          <a:schemeClr val="accent2">
            <a:lumMod val="75000"/>
          </a:schemeClr>
        </a:solidFill>
      </dgm:spPr>
      <dgm:t>
        <a:bodyPr/>
        <a:lstStyle/>
        <a:p>
          <a:pPr algn="r"/>
          <a:r>
            <a:rPr lang="en-US" sz="1800" dirty="0" smtClean="0">
              <a:latin typeface="Times New Roman" pitchFamily="18" charset="0"/>
              <a:cs typeface="Times New Roman" pitchFamily="18" charset="0"/>
            </a:rPr>
            <a:t>Admissions</a:t>
          </a:r>
          <a:r>
            <a:rPr lang="en-US" sz="1600" dirty="0" smtClean="0">
              <a:latin typeface="Times New Roman" pitchFamily="18" charset="0"/>
              <a:cs typeface="Times New Roman" pitchFamily="18" charset="0"/>
            </a:rPr>
            <a:t>	</a:t>
          </a:r>
          <a:endParaRPr lang="en-IN" sz="1600" dirty="0">
            <a:latin typeface="Times New Roman" pitchFamily="18" charset="0"/>
            <a:cs typeface="Times New Roman" pitchFamily="18" charset="0"/>
          </a:endParaRPr>
        </a:p>
      </dgm:t>
    </dgm:pt>
    <dgm:pt modelId="{5AC48D1B-C412-4F87-B02F-392F8A6F8D49}" type="parTrans" cxnId="{6574F981-D795-4B9B-BFCC-CC396E147125}">
      <dgm:prSet/>
      <dgm:spPr/>
      <dgm:t>
        <a:bodyPr/>
        <a:lstStyle/>
        <a:p>
          <a:endParaRPr lang="en-IN" sz="1600">
            <a:latin typeface="Times New Roman" pitchFamily="18" charset="0"/>
            <a:cs typeface="Times New Roman" pitchFamily="18" charset="0"/>
          </a:endParaRPr>
        </a:p>
      </dgm:t>
    </dgm:pt>
    <dgm:pt modelId="{8BDA544A-4F13-4B32-9998-1CC8A39B0E36}" type="sibTrans" cxnId="{6574F981-D795-4B9B-BFCC-CC396E147125}">
      <dgm:prSet/>
      <dgm:spPr/>
      <dgm:t>
        <a:bodyPr/>
        <a:lstStyle/>
        <a:p>
          <a:endParaRPr lang="en-IN"/>
        </a:p>
      </dgm:t>
    </dgm:pt>
    <dgm:pt modelId="{CB911AD3-9CC2-4D90-943C-06FA445A83B0}">
      <dgm:prSet custT="1"/>
      <dgm:spPr>
        <a:solidFill>
          <a:schemeClr val="accent2">
            <a:lumMod val="75000"/>
          </a:schemeClr>
        </a:solidFill>
      </dgm:spPr>
      <dgm:t>
        <a:bodyPr/>
        <a:lstStyle/>
        <a:p>
          <a:r>
            <a:rPr lang="en-US" sz="1600" dirty="0" smtClean="0">
              <a:latin typeface="Times New Roman" pitchFamily="18" charset="0"/>
              <a:cs typeface="Times New Roman" pitchFamily="18" charset="0"/>
            </a:rPr>
            <a:t>Job </a:t>
          </a:r>
          <a:r>
            <a:rPr lang="en-US" sz="1800" dirty="0" smtClean="0">
              <a:latin typeface="Times New Roman" pitchFamily="18" charset="0"/>
              <a:cs typeface="Times New Roman" pitchFamily="18" charset="0"/>
            </a:rPr>
            <a:t>Seekers</a:t>
          </a:r>
          <a:endParaRPr lang="en-IN" sz="1800" dirty="0">
            <a:latin typeface="Times New Roman" pitchFamily="18" charset="0"/>
            <a:cs typeface="Times New Roman" pitchFamily="18" charset="0"/>
          </a:endParaRPr>
        </a:p>
      </dgm:t>
    </dgm:pt>
    <dgm:pt modelId="{8DCFA823-E6C9-4590-A634-8EF78643185A}" type="parTrans" cxnId="{9843AB10-C6F0-4A6B-8445-E866A49B2E29}">
      <dgm:prSet/>
      <dgm:spPr/>
      <dgm:t>
        <a:bodyPr/>
        <a:lstStyle/>
        <a:p>
          <a:endParaRPr lang="en-IN" sz="1600">
            <a:latin typeface="Times New Roman" pitchFamily="18" charset="0"/>
            <a:cs typeface="Times New Roman" pitchFamily="18" charset="0"/>
          </a:endParaRPr>
        </a:p>
      </dgm:t>
    </dgm:pt>
    <dgm:pt modelId="{452D73C5-6997-440F-9EE3-23101691BECB}" type="sibTrans" cxnId="{9843AB10-C6F0-4A6B-8445-E866A49B2E29}">
      <dgm:prSet/>
      <dgm:spPr/>
      <dgm:t>
        <a:bodyPr/>
        <a:lstStyle/>
        <a:p>
          <a:endParaRPr lang="en-IN"/>
        </a:p>
      </dgm:t>
    </dgm:pt>
    <dgm:pt modelId="{119935C8-50A0-4565-B9B4-CC32750FED2D}" type="pres">
      <dgm:prSet presAssocID="{CDFC92B1-BE95-45DA-A94B-02725825EE20}" presName="mainComposite" presStyleCnt="0">
        <dgm:presLayoutVars>
          <dgm:chPref val="1"/>
          <dgm:dir/>
          <dgm:animOne val="branch"/>
          <dgm:animLvl val="lvl"/>
          <dgm:resizeHandles val="exact"/>
        </dgm:presLayoutVars>
      </dgm:prSet>
      <dgm:spPr/>
      <dgm:t>
        <a:bodyPr/>
        <a:lstStyle/>
        <a:p>
          <a:endParaRPr lang="en-IN"/>
        </a:p>
      </dgm:t>
    </dgm:pt>
    <dgm:pt modelId="{BD45F437-1C3E-4CFC-99E7-17814EB6C919}" type="pres">
      <dgm:prSet presAssocID="{CDFC92B1-BE95-45DA-A94B-02725825EE20}" presName="hierFlow" presStyleCnt="0"/>
      <dgm:spPr/>
    </dgm:pt>
    <dgm:pt modelId="{E7F4C614-5D9B-47A3-89C0-266FE4316644}" type="pres">
      <dgm:prSet presAssocID="{CDFC92B1-BE95-45DA-A94B-02725825EE20}" presName="hierChild1" presStyleCnt="0">
        <dgm:presLayoutVars>
          <dgm:chPref val="1"/>
          <dgm:animOne val="branch"/>
          <dgm:animLvl val="lvl"/>
        </dgm:presLayoutVars>
      </dgm:prSet>
      <dgm:spPr/>
    </dgm:pt>
    <dgm:pt modelId="{5636E5E8-F94B-40BE-8A0D-C56B082B3837}" type="pres">
      <dgm:prSet presAssocID="{28E7ED30-A094-4642-AF09-03EFA11D69C7}" presName="Name14" presStyleCnt="0"/>
      <dgm:spPr/>
    </dgm:pt>
    <dgm:pt modelId="{D92B9C2E-120D-4E70-8AE2-C82A12A21131}" type="pres">
      <dgm:prSet presAssocID="{28E7ED30-A094-4642-AF09-03EFA11D69C7}" presName="level1Shape" presStyleLbl="node0" presStyleIdx="0" presStyleCnt="1" custScaleX="452024" custScaleY="82320">
        <dgm:presLayoutVars>
          <dgm:chPref val="3"/>
        </dgm:presLayoutVars>
      </dgm:prSet>
      <dgm:spPr/>
      <dgm:t>
        <a:bodyPr/>
        <a:lstStyle/>
        <a:p>
          <a:endParaRPr lang="en-IN"/>
        </a:p>
      </dgm:t>
    </dgm:pt>
    <dgm:pt modelId="{AB5C4750-741F-4C68-A78A-1070772B2720}" type="pres">
      <dgm:prSet presAssocID="{28E7ED30-A094-4642-AF09-03EFA11D69C7}" presName="hierChild2" presStyleCnt="0"/>
      <dgm:spPr/>
    </dgm:pt>
    <dgm:pt modelId="{9FAC8D21-0862-4305-8D65-766C824ED0D1}" type="pres">
      <dgm:prSet presAssocID="{EE2D2F7B-A632-4386-85E1-72781F5869A9}" presName="Name19" presStyleLbl="parChTrans1D2" presStyleIdx="0" presStyleCnt="2"/>
      <dgm:spPr/>
      <dgm:t>
        <a:bodyPr/>
        <a:lstStyle/>
        <a:p>
          <a:endParaRPr lang="en-IN"/>
        </a:p>
      </dgm:t>
    </dgm:pt>
    <dgm:pt modelId="{9F8F0701-87F0-42CF-BF76-9A2F66E90D57}" type="pres">
      <dgm:prSet presAssocID="{5A879DE6-A13B-4278-930E-B8F703C5D57B}" presName="Name21" presStyleCnt="0"/>
      <dgm:spPr/>
    </dgm:pt>
    <dgm:pt modelId="{3A1FECDA-F9F6-44AC-B700-F06C5497DE38}" type="pres">
      <dgm:prSet presAssocID="{5A879DE6-A13B-4278-930E-B8F703C5D57B}" presName="level2Shape" presStyleLbl="node2" presStyleIdx="0" presStyleCnt="2" custScaleX="218420" custScaleY="86824"/>
      <dgm:spPr/>
      <dgm:t>
        <a:bodyPr/>
        <a:lstStyle/>
        <a:p>
          <a:endParaRPr lang="en-IN"/>
        </a:p>
      </dgm:t>
    </dgm:pt>
    <dgm:pt modelId="{45D3B203-D8B2-487A-845D-5BE2817FA6AB}" type="pres">
      <dgm:prSet presAssocID="{5A879DE6-A13B-4278-930E-B8F703C5D57B}" presName="hierChild3" presStyleCnt="0"/>
      <dgm:spPr/>
    </dgm:pt>
    <dgm:pt modelId="{8463D099-37AC-41B3-8237-9B8D42B2AC24}" type="pres">
      <dgm:prSet presAssocID="{D0123BAF-35E2-4242-B690-E9DB3515D168}" presName="Name19" presStyleLbl="parChTrans1D3" presStyleIdx="0" presStyleCnt="4"/>
      <dgm:spPr/>
      <dgm:t>
        <a:bodyPr/>
        <a:lstStyle/>
        <a:p>
          <a:endParaRPr lang="en-IN"/>
        </a:p>
      </dgm:t>
    </dgm:pt>
    <dgm:pt modelId="{AE0B4246-F056-4CB9-97FE-DF069D538D33}" type="pres">
      <dgm:prSet presAssocID="{DDF090FC-2FE1-4947-A552-8C30DA857325}" presName="Name21" presStyleCnt="0"/>
      <dgm:spPr/>
    </dgm:pt>
    <dgm:pt modelId="{FB543501-16AB-4C00-ADF7-51BB590C8EB3}" type="pres">
      <dgm:prSet presAssocID="{DDF090FC-2FE1-4947-A552-8C30DA857325}" presName="level2Shape" presStyleLbl="node3" presStyleIdx="0" presStyleCnt="4"/>
      <dgm:spPr/>
      <dgm:t>
        <a:bodyPr/>
        <a:lstStyle/>
        <a:p>
          <a:endParaRPr lang="en-IN"/>
        </a:p>
      </dgm:t>
    </dgm:pt>
    <dgm:pt modelId="{922AA218-A30B-4280-AB50-0AF1885EB126}" type="pres">
      <dgm:prSet presAssocID="{DDF090FC-2FE1-4947-A552-8C30DA857325}" presName="hierChild3" presStyleCnt="0"/>
      <dgm:spPr/>
    </dgm:pt>
    <dgm:pt modelId="{DABF5A68-B225-4D60-8397-40345F7C8427}" type="pres">
      <dgm:prSet presAssocID="{1593F8BA-F805-4F31-8B1D-A514D433E9B9}" presName="Name19" presStyleLbl="parChTrans1D3" presStyleIdx="1" presStyleCnt="4"/>
      <dgm:spPr/>
      <dgm:t>
        <a:bodyPr/>
        <a:lstStyle/>
        <a:p>
          <a:endParaRPr lang="en-IN"/>
        </a:p>
      </dgm:t>
    </dgm:pt>
    <dgm:pt modelId="{A6043C68-4C9D-4957-AF7E-AC78B2FF2F66}" type="pres">
      <dgm:prSet presAssocID="{CC90DE91-BAA4-4514-9F3D-8D2880171B8A}" presName="Name21" presStyleCnt="0"/>
      <dgm:spPr/>
    </dgm:pt>
    <dgm:pt modelId="{96956AF5-580A-42C9-8BBB-C24AC934D1FD}" type="pres">
      <dgm:prSet presAssocID="{CC90DE91-BAA4-4514-9F3D-8D2880171B8A}" presName="level2Shape" presStyleLbl="node3" presStyleIdx="1" presStyleCnt="4"/>
      <dgm:spPr/>
      <dgm:t>
        <a:bodyPr/>
        <a:lstStyle/>
        <a:p>
          <a:endParaRPr lang="en-IN"/>
        </a:p>
      </dgm:t>
    </dgm:pt>
    <dgm:pt modelId="{72B97A3E-9CC5-4692-A9C5-7B4576F45D5B}" type="pres">
      <dgm:prSet presAssocID="{CC90DE91-BAA4-4514-9F3D-8D2880171B8A}" presName="hierChild3" presStyleCnt="0"/>
      <dgm:spPr/>
    </dgm:pt>
    <dgm:pt modelId="{78F91985-EFA8-446C-9082-88CBF68C69DA}" type="pres">
      <dgm:prSet presAssocID="{3C2E6C5E-C3A2-44B6-B038-F510A5571783}" presName="Name19" presStyleLbl="parChTrans1D2" presStyleIdx="1" presStyleCnt="2"/>
      <dgm:spPr/>
      <dgm:t>
        <a:bodyPr/>
        <a:lstStyle/>
        <a:p>
          <a:endParaRPr lang="en-IN"/>
        </a:p>
      </dgm:t>
    </dgm:pt>
    <dgm:pt modelId="{FC85F424-8D93-450F-9567-A714CF928703}" type="pres">
      <dgm:prSet presAssocID="{29EA5AFA-0455-40F6-B4E3-4FC82094E733}" presName="Name21" presStyleCnt="0"/>
      <dgm:spPr/>
    </dgm:pt>
    <dgm:pt modelId="{9813AD55-E090-4374-9647-CAA337A04F4E}" type="pres">
      <dgm:prSet presAssocID="{29EA5AFA-0455-40F6-B4E3-4FC82094E733}" presName="level2Shape" presStyleLbl="node2" presStyleIdx="1" presStyleCnt="2" custScaleX="226259" custScaleY="83059"/>
      <dgm:spPr/>
      <dgm:t>
        <a:bodyPr/>
        <a:lstStyle/>
        <a:p>
          <a:endParaRPr lang="en-IN"/>
        </a:p>
      </dgm:t>
    </dgm:pt>
    <dgm:pt modelId="{BDA0DD99-158B-47DA-B87C-D69D311E275F}" type="pres">
      <dgm:prSet presAssocID="{29EA5AFA-0455-40F6-B4E3-4FC82094E733}" presName="hierChild3" presStyleCnt="0"/>
      <dgm:spPr/>
    </dgm:pt>
    <dgm:pt modelId="{10E72684-04EC-4D0A-A0D5-4A63CF095D1F}" type="pres">
      <dgm:prSet presAssocID="{5AC48D1B-C412-4F87-B02F-392F8A6F8D49}" presName="Name19" presStyleLbl="parChTrans1D3" presStyleIdx="2" presStyleCnt="4"/>
      <dgm:spPr/>
      <dgm:t>
        <a:bodyPr/>
        <a:lstStyle/>
        <a:p>
          <a:endParaRPr lang="en-IN"/>
        </a:p>
      </dgm:t>
    </dgm:pt>
    <dgm:pt modelId="{FA4B6C64-2ED3-4BFB-9A79-6ADACB766925}" type="pres">
      <dgm:prSet presAssocID="{05DD6511-2A89-4874-A08F-B94E8C736AC8}" presName="Name21" presStyleCnt="0"/>
      <dgm:spPr/>
    </dgm:pt>
    <dgm:pt modelId="{1FF043A4-AF00-475C-AD27-FF0B09552FF8}" type="pres">
      <dgm:prSet presAssocID="{05DD6511-2A89-4874-A08F-B94E8C736AC8}" presName="level2Shape" presStyleLbl="node3" presStyleIdx="2" presStyleCnt="4" custScaleX="147529"/>
      <dgm:spPr/>
      <dgm:t>
        <a:bodyPr/>
        <a:lstStyle/>
        <a:p>
          <a:endParaRPr lang="en-IN"/>
        </a:p>
      </dgm:t>
    </dgm:pt>
    <dgm:pt modelId="{74824300-8821-4D82-8EF0-6F1D268E20A1}" type="pres">
      <dgm:prSet presAssocID="{05DD6511-2A89-4874-A08F-B94E8C736AC8}" presName="hierChild3" presStyleCnt="0"/>
      <dgm:spPr/>
    </dgm:pt>
    <dgm:pt modelId="{13754E83-CD3D-464D-8171-FAF24ECE615F}" type="pres">
      <dgm:prSet presAssocID="{8DCFA823-E6C9-4590-A634-8EF78643185A}" presName="Name19" presStyleLbl="parChTrans1D3" presStyleIdx="3" presStyleCnt="4"/>
      <dgm:spPr/>
      <dgm:t>
        <a:bodyPr/>
        <a:lstStyle/>
        <a:p>
          <a:endParaRPr lang="en-IN"/>
        </a:p>
      </dgm:t>
    </dgm:pt>
    <dgm:pt modelId="{195DABBE-CB65-43D2-93D4-C61B501BD773}" type="pres">
      <dgm:prSet presAssocID="{CB911AD3-9CC2-4D90-943C-06FA445A83B0}" presName="Name21" presStyleCnt="0"/>
      <dgm:spPr/>
    </dgm:pt>
    <dgm:pt modelId="{1FA64851-085C-44F8-9438-79DA335EBF4B}" type="pres">
      <dgm:prSet presAssocID="{CB911AD3-9CC2-4D90-943C-06FA445A83B0}" presName="level2Shape" presStyleLbl="node3" presStyleIdx="3" presStyleCnt="4" custScaleX="135210"/>
      <dgm:spPr/>
      <dgm:t>
        <a:bodyPr/>
        <a:lstStyle/>
        <a:p>
          <a:endParaRPr lang="en-IN"/>
        </a:p>
      </dgm:t>
    </dgm:pt>
    <dgm:pt modelId="{D2E8C68C-F687-4F5A-8C2F-D895E832C1C1}" type="pres">
      <dgm:prSet presAssocID="{CB911AD3-9CC2-4D90-943C-06FA445A83B0}" presName="hierChild3" presStyleCnt="0"/>
      <dgm:spPr/>
    </dgm:pt>
    <dgm:pt modelId="{0E74826E-1783-495D-850E-0D65CC8103BA}" type="pres">
      <dgm:prSet presAssocID="{CDFC92B1-BE95-45DA-A94B-02725825EE20}" presName="bgShapesFlow" presStyleCnt="0"/>
      <dgm:spPr/>
    </dgm:pt>
  </dgm:ptLst>
  <dgm:cxnLst>
    <dgm:cxn modelId="{ECD5BB80-8317-429E-A35F-0656E57B474E}" type="presOf" srcId="{D0123BAF-35E2-4242-B690-E9DB3515D168}" destId="{8463D099-37AC-41B3-8237-9B8D42B2AC24}" srcOrd="0" destOrd="0" presId="urn:microsoft.com/office/officeart/2005/8/layout/hierarchy6"/>
    <dgm:cxn modelId="{B63842D0-556F-47DB-8FDF-DCEE03FC0339}" type="presOf" srcId="{05DD6511-2A89-4874-A08F-B94E8C736AC8}" destId="{1FF043A4-AF00-475C-AD27-FF0B09552FF8}" srcOrd="0" destOrd="0" presId="urn:microsoft.com/office/officeart/2005/8/layout/hierarchy6"/>
    <dgm:cxn modelId="{0F3D7DA3-1F89-44E6-BC94-1554BEBDB139}" type="presOf" srcId="{5AC48D1B-C412-4F87-B02F-392F8A6F8D49}" destId="{10E72684-04EC-4D0A-A0D5-4A63CF095D1F}" srcOrd="0" destOrd="0" presId="urn:microsoft.com/office/officeart/2005/8/layout/hierarchy6"/>
    <dgm:cxn modelId="{441F1756-06EB-4614-931F-32BEFFA2E47B}" type="presOf" srcId="{3C2E6C5E-C3A2-44B6-B038-F510A5571783}" destId="{78F91985-EFA8-446C-9082-88CBF68C69DA}" srcOrd="0" destOrd="0" presId="urn:microsoft.com/office/officeart/2005/8/layout/hierarchy6"/>
    <dgm:cxn modelId="{3D30AD5D-4AD3-4A07-B1E9-1B128D33CFD4}" srcId="{28E7ED30-A094-4642-AF09-03EFA11D69C7}" destId="{29EA5AFA-0455-40F6-B4E3-4FC82094E733}" srcOrd="1" destOrd="0" parTransId="{3C2E6C5E-C3A2-44B6-B038-F510A5571783}" sibTransId="{A31F31A5-6F66-4B1C-A808-00B64665F938}"/>
    <dgm:cxn modelId="{0C6E67A1-509F-4778-A515-D045C1EEA381}" type="presOf" srcId="{5A879DE6-A13B-4278-930E-B8F703C5D57B}" destId="{3A1FECDA-F9F6-44AC-B700-F06C5497DE38}" srcOrd="0" destOrd="0" presId="urn:microsoft.com/office/officeart/2005/8/layout/hierarchy6"/>
    <dgm:cxn modelId="{C92AD3B7-AC06-4CFC-A337-17C1486F6389}" type="presOf" srcId="{28E7ED30-A094-4642-AF09-03EFA11D69C7}" destId="{D92B9C2E-120D-4E70-8AE2-C82A12A21131}" srcOrd="0" destOrd="0" presId="urn:microsoft.com/office/officeart/2005/8/layout/hierarchy6"/>
    <dgm:cxn modelId="{1088EBB0-AE4A-449F-B959-08A55A2BF9DC}" type="presOf" srcId="{1593F8BA-F805-4F31-8B1D-A514D433E9B9}" destId="{DABF5A68-B225-4D60-8397-40345F7C8427}" srcOrd="0" destOrd="0" presId="urn:microsoft.com/office/officeart/2005/8/layout/hierarchy6"/>
    <dgm:cxn modelId="{9A4184EB-23D1-4043-922C-5CA03EC48018}" type="presOf" srcId="{CDFC92B1-BE95-45DA-A94B-02725825EE20}" destId="{119935C8-50A0-4565-B9B4-CC32750FED2D}" srcOrd="0" destOrd="0" presId="urn:microsoft.com/office/officeart/2005/8/layout/hierarchy6"/>
    <dgm:cxn modelId="{2DFDF34B-4BE1-42AB-8BF8-0AA1285A430B}" srcId="{5A879DE6-A13B-4278-930E-B8F703C5D57B}" destId="{CC90DE91-BAA4-4514-9F3D-8D2880171B8A}" srcOrd="1" destOrd="0" parTransId="{1593F8BA-F805-4F31-8B1D-A514D433E9B9}" sibTransId="{E1136CA1-0BFE-47E2-8EAF-5F034390DFE2}"/>
    <dgm:cxn modelId="{9843AB10-C6F0-4A6B-8445-E866A49B2E29}" srcId="{29EA5AFA-0455-40F6-B4E3-4FC82094E733}" destId="{CB911AD3-9CC2-4D90-943C-06FA445A83B0}" srcOrd="1" destOrd="0" parTransId="{8DCFA823-E6C9-4590-A634-8EF78643185A}" sibTransId="{452D73C5-6997-440F-9EE3-23101691BECB}"/>
    <dgm:cxn modelId="{5F9BD370-6ECE-49DF-A8C6-153B5B724C45}" type="presOf" srcId="{CC90DE91-BAA4-4514-9F3D-8D2880171B8A}" destId="{96956AF5-580A-42C9-8BBB-C24AC934D1FD}" srcOrd="0" destOrd="0" presId="urn:microsoft.com/office/officeart/2005/8/layout/hierarchy6"/>
    <dgm:cxn modelId="{F44E5551-C346-4140-9666-7FC78F04B54F}" srcId="{CDFC92B1-BE95-45DA-A94B-02725825EE20}" destId="{28E7ED30-A094-4642-AF09-03EFA11D69C7}" srcOrd="0" destOrd="0" parTransId="{7CBBD0CF-9A1C-4CC5-83CB-B454A9EF4409}" sibTransId="{EED68CF2-314D-45C7-BC01-84D3B494631D}"/>
    <dgm:cxn modelId="{D6D01F34-EAF5-4D48-97B4-8DBDD3CA3A58}" type="presOf" srcId="{8DCFA823-E6C9-4590-A634-8EF78643185A}" destId="{13754E83-CD3D-464D-8171-FAF24ECE615F}" srcOrd="0" destOrd="0" presId="urn:microsoft.com/office/officeart/2005/8/layout/hierarchy6"/>
    <dgm:cxn modelId="{6574F981-D795-4B9B-BFCC-CC396E147125}" srcId="{29EA5AFA-0455-40F6-B4E3-4FC82094E733}" destId="{05DD6511-2A89-4874-A08F-B94E8C736AC8}" srcOrd="0" destOrd="0" parTransId="{5AC48D1B-C412-4F87-B02F-392F8A6F8D49}" sibTransId="{8BDA544A-4F13-4B32-9998-1CC8A39B0E36}"/>
    <dgm:cxn modelId="{B154BFB7-84B7-48E5-AD21-B952DCCF5320}" type="presOf" srcId="{DDF090FC-2FE1-4947-A552-8C30DA857325}" destId="{FB543501-16AB-4C00-ADF7-51BB590C8EB3}" srcOrd="0" destOrd="0" presId="urn:microsoft.com/office/officeart/2005/8/layout/hierarchy6"/>
    <dgm:cxn modelId="{099B58E8-DD3C-4DC0-9FAB-9C30B153AE9D}" type="presOf" srcId="{29EA5AFA-0455-40F6-B4E3-4FC82094E733}" destId="{9813AD55-E090-4374-9647-CAA337A04F4E}" srcOrd="0" destOrd="0" presId="urn:microsoft.com/office/officeart/2005/8/layout/hierarchy6"/>
    <dgm:cxn modelId="{20F487A2-A938-4EF9-B336-2745F95DF562}" type="presOf" srcId="{CB911AD3-9CC2-4D90-943C-06FA445A83B0}" destId="{1FA64851-085C-44F8-9438-79DA335EBF4B}" srcOrd="0" destOrd="0" presId="urn:microsoft.com/office/officeart/2005/8/layout/hierarchy6"/>
    <dgm:cxn modelId="{B2851A1F-1A87-4EBD-9A72-405E77CA8956}" srcId="{5A879DE6-A13B-4278-930E-B8F703C5D57B}" destId="{DDF090FC-2FE1-4947-A552-8C30DA857325}" srcOrd="0" destOrd="0" parTransId="{D0123BAF-35E2-4242-B690-E9DB3515D168}" sibTransId="{A7C269B1-E1EE-4458-B809-D6D19DB1F33D}"/>
    <dgm:cxn modelId="{A8AF9F38-9003-4BCE-8B5A-202FA59DBF50}" type="presOf" srcId="{EE2D2F7B-A632-4386-85E1-72781F5869A9}" destId="{9FAC8D21-0862-4305-8D65-766C824ED0D1}" srcOrd="0" destOrd="0" presId="urn:microsoft.com/office/officeart/2005/8/layout/hierarchy6"/>
    <dgm:cxn modelId="{65FC1A05-6E0A-48A8-9662-80265D041127}" srcId="{28E7ED30-A094-4642-AF09-03EFA11D69C7}" destId="{5A879DE6-A13B-4278-930E-B8F703C5D57B}" srcOrd="0" destOrd="0" parTransId="{EE2D2F7B-A632-4386-85E1-72781F5869A9}" sibTransId="{7D3B9369-4FB5-4A0D-B3CF-1F485CCADA43}"/>
    <dgm:cxn modelId="{10045929-4676-48FA-B5ED-FA97461536CE}" type="presParOf" srcId="{119935C8-50A0-4565-B9B4-CC32750FED2D}" destId="{BD45F437-1C3E-4CFC-99E7-17814EB6C919}" srcOrd="0" destOrd="0" presId="urn:microsoft.com/office/officeart/2005/8/layout/hierarchy6"/>
    <dgm:cxn modelId="{65CF6002-5CF8-4F98-B7ED-35CF64C89BD4}" type="presParOf" srcId="{BD45F437-1C3E-4CFC-99E7-17814EB6C919}" destId="{E7F4C614-5D9B-47A3-89C0-266FE4316644}" srcOrd="0" destOrd="0" presId="urn:microsoft.com/office/officeart/2005/8/layout/hierarchy6"/>
    <dgm:cxn modelId="{26196D83-4969-4660-AE36-6EF74910E8DD}" type="presParOf" srcId="{E7F4C614-5D9B-47A3-89C0-266FE4316644}" destId="{5636E5E8-F94B-40BE-8A0D-C56B082B3837}" srcOrd="0" destOrd="0" presId="urn:microsoft.com/office/officeart/2005/8/layout/hierarchy6"/>
    <dgm:cxn modelId="{DA7DDFD4-A7C3-459F-A94D-F3AB94C17EF8}" type="presParOf" srcId="{5636E5E8-F94B-40BE-8A0D-C56B082B3837}" destId="{D92B9C2E-120D-4E70-8AE2-C82A12A21131}" srcOrd="0" destOrd="0" presId="urn:microsoft.com/office/officeart/2005/8/layout/hierarchy6"/>
    <dgm:cxn modelId="{7F42002E-33B6-410E-874D-C106A5788756}" type="presParOf" srcId="{5636E5E8-F94B-40BE-8A0D-C56B082B3837}" destId="{AB5C4750-741F-4C68-A78A-1070772B2720}" srcOrd="1" destOrd="0" presId="urn:microsoft.com/office/officeart/2005/8/layout/hierarchy6"/>
    <dgm:cxn modelId="{2D47EDD9-016A-44D2-8F30-80971C240C0D}" type="presParOf" srcId="{AB5C4750-741F-4C68-A78A-1070772B2720}" destId="{9FAC8D21-0862-4305-8D65-766C824ED0D1}" srcOrd="0" destOrd="0" presId="urn:microsoft.com/office/officeart/2005/8/layout/hierarchy6"/>
    <dgm:cxn modelId="{BC00E1DE-FDF9-4F43-A8E2-C72F77329CDC}" type="presParOf" srcId="{AB5C4750-741F-4C68-A78A-1070772B2720}" destId="{9F8F0701-87F0-42CF-BF76-9A2F66E90D57}" srcOrd="1" destOrd="0" presId="urn:microsoft.com/office/officeart/2005/8/layout/hierarchy6"/>
    <dgm:cxn modelId="{A5A9E422-B3D9-47F0-965F-2BE99BFAF908}" type="presParOf" srcId="{9F8F0701-87F0-42CF-BF76-9A2F66E90D57}" destId="{3A1FECDA-F9F6-44AC-B700-F06C5497DE38}" srcOrd="0" destOrd="0" presId="urn:microsoft.com/office/officeart/2005/8/layout/hierarchy6"/>
    <dgm:cxn modelId="{837CBCAC-D82D-4EA7-9CB6-839723ACC302}" type="presParOf" srcId="{9F8F0701-87F0-42CF-BF76-9A2F66E90D57}" destId="{45D3B203-D8B2-487A-845D-5BE2817FA6AB}" srcOrd="1" destOrd="0" presId="urn:microsoft.com/office/officeart/2005/8/layout/hierarchy6"/>
    <dgm:cxn modelId="{050364B0-48E8-497C-A760-84796B8B4B93}" type="presParOf" srcId="{45D3B203-D8B2-487A-845D-5BE2817FA6AB}" destId="{8463D099-37AC-41B3-8237-9B8D42B2AC24}" srcOrd="0" destOrd="0" presId="urn:microsoft.com/office/officeart/2005/8/layout/hierarchy6"/>
    <dgm:cxn modelId="{F537338C-FDF4-4D5A-B280-126C5E5026CF}" type="presParOf" srcId="{45D3B203-D8B2-487A-845D-5BE2817FA6AB}" destId="{AE0B4246-F056-4CB9-97FE-DF069D538D33}" srcOrd="1" destOrd="0" presId="urn:microsoft.com/office/officeart/2005/8/layout/hierarchy6"/>
    <dgm:cxn modelId="{59B0394C-8666-4C8E-99AC-26C367E2B254}" type="presParOf" srcId="{AE0B4246-F056-4CB9-97FE-DF069D538D33}" destId="{FB543501-16AB-4C00-ADF7-51BB590C8EB3}" srcOrd="0" destOrd="0" presId="urn:microsoft.com/office/officeart/2005/8/layout/hierarchy6"/>
    <dgm:cxn modelId="{CD614594-3EF6-499D-A11C-F2D668879E6C}" type="presParOf" srcId="{AE0B4246-F056-4CB9-97FE-DF069D538D33}" destId="{922AA218-A30B-4280-AB50-0AF1885EB126}" srcOrd="1" destOrd="0" presId="urn:microsoft.com/office/officeart/2005/8/layout/hierarchy6"/>
    <dgm:cxn modelId="{08B81BFB-F119-4C48-AA0A-DE32C2E4D8F0}" type="presParOf" srcId="{45D3B203-D8B2-487A-845D-5BE2817FA6AB}" destId="{DABF5A68-B225-4D60-8397-40345F7C8427}" srcOrd="2" destOrd="0" presId="urn:microsoft.com/office/officeart/2005/8/layout/hierarchy6"/>
    <dgm:cxn modelId="{5FB139D9-9C45-46C9-B0E1-293DC595B3E0}" type="presParOf" srcId="{45D3B203-D8B2-487A-845D-5BE2817FA6AB}" destId="{A6043C68-4C9D-4957-AF7E-AC78B2FF2F66}" srcOrd="3" destOrd="0" presId="urn:microsoft.com/office/officeart/2005/8/layout/hierarchy6"/>
    <dgm:cxn modelId="{9D679CF0-CADA-440E-A115-1B3C59C97BA1}" type="presParOf" srcId="{A6043C68-4C9D-4957-AF7E-AC78B2FF2F66}" destId="{96956AF5-580A-42C9-8BBB-C24AC934D1FD}" srcOrd="0" destOrd="0" presId="urn:microsoft.com/office/officeart/2005/8/layout/hierarchy6"/>
    <dgm:cxn modelId="{D95E879D-126A-4062-BEFE-5FCEEC30402D}" type="presParOf" srcId="{A6043C68-4C9D-4957-AF7E-AC78B2FF2F66}" destId="{72B97A3E-9CC5-4692-A9C5-7B4576F45D5B}" srcOrd="1" destOrd="0" presId="urn:microsoft.com/office/officeart/2005/8/layout/hierarchy6"/>
    <dgm:cxn modelId="{E6E040D5-C050-4AA9-A1B3-C7B94DBABD27}" type="presParOf" srcId="{AB5C4750-741F-4C68-A78A-1070772B2720}" destId="{78F91985-EFA8-446C-9082-88CBF68C69DA}" srcOrd="2" destOrd="0" presId="urn:microsoft.com/office/officeart/2005/8/layout/hierarchy6"/>
    <dgm:cxn modelId="{6F1289B4-31AE-4DE5-BCE5-854FFA638B10}" type="presParOf" srcId="{AB5C4750-741F-4C68-A78A-1070772B2720}" destId="{FC85F424-8D93-450F-9567-A714CF928703}" srcOrd="3" destOrd="0" presId="urn:microsoft.com/office/officeart/2005/8/layout/hierarchy6"/>
    <dgm:cxn modelId="{3A27F124-FF8F-4F9D-A14B-42CD410ABA3F}" type="presParOf" srcId="{FC85F424-8D93-450F-9567-A714CF928703}" destId="{9813AD55-E090-4374-9647-CAA337A04F4E}" srcOrd="0" destOrd="0" presId="urn:microsoft.com/office/officeart/2005/8/layout/hierarchy6"/>
    <dgm:cxn modelId="{A097067F-7ACA-448D-8921-31173F38447E}" type="presParOf" srcId="{FC85F424-8D93-450F-9567-A714CF928703}" destId="{BDA0DD99-158B-47DA-B87C-D69D311E275F}" srcOrd="1" destOrd="0" presId="urn:microsoft.com/office/officeart/2005/8/layout/hierarchy6"/>
    <dgm:cxn modelId="{08EC44FF-E473-4FA6-91C5-10A953E100A3}" type="presParOf" srcId="{BDA0DD99-158B-47DA-B87C-D69D311E275F}" destId="{10E72684-04EC-4D0A-A0D5-4A63CF095D1F}" srcOrd="0" destOrd="0" presId="urn:microsoft.com/office/officeart/2005/8/layout/hierarchy6"/>
    <dgm:cxn modelId="{27C3B5AE-1530-4434-A232-4BCEA81DB80E}" type="presParOf" srcId="{BDA0DD99-158B-47DA-B87C-D69D311E275F}" destId="{FA4B6C64-2ED3-4BFB-9A79-6ADACB766925}" srcOrd="1" destOrd="0" presId="urn:microsoft.com/office/officeart/2005/8/layout/hierarchy6"/>
    <dgm:cxn modelId="{698AE2D5-C1D3-43F2-809E-A45DD29F36FC}" type="presParOf" srcId="{FA4B6C64-2ED3-4BFB-9A79-6ADACB766925}" destId="{1FF043A4-AF00-475C-AD27-FF0B09552FF8}" srcOrd="0" destOrd="0" presId="urn:microsoft.com/office/officeart/2005/8/layout/hierarchy6"/>
    <dgm:cxn modelId="{86F7F269-E212-4809-A3D0-2AC3BACFCF8A}" type="presParOf" srcId="{FA4B6C64-2ED3-4BFB-9A79-6ADACB766925}" destId="{74824300-8821-4D82-8EF0-6F1D268E20A1}" srcOrd="1" destOrd="0" presId="urn:microsoft.com/office/officeart/2005/8/layout/hierarchy6"/>
    <dgm:cxn modelId="{88862EDE-656A-4A03-9DCC-8B22ECBE13EF}" type="presParOf" srcId="{BDA0DD99-158B-47DA-B87C-D69D311E275F}" destId="{13754E83-CD3D-464D-8171-FAF24ECE615F}" srcOrd="2" destOrd="0" presId="urn:microsoft.com/office/officeart/2005/8/layout/hierarchy6"/>
    <dgm:cxn modelId="{64F57FE8-6D70-4073-A8AE-823D4863CA06}" type="presParOf" srcId="{BDA0DD99-158B-47DA-B87C-D69D311E275F}" destId="{195DABBE-CB65-43D2-93D4-C61B501BD773}" srcOrd="3" destOrd="0" presId="urn:microsoft.com/office/officeart/2005/8/layout/hierarchy6"/>
    <dgm:cxn modelId="{343E1A0D-F481-4A1A-9DA1-BBE0718C99A8}" type="presParOf" srcId="{195DABBE-CB65-43D2-93D4-C61B501BD773}" destId="{1FA64851-085C-44F8-9438-79DA335EBF4B}" srcOrd="0" destOrd="0" presId="urn:microsoft.com/office/officeart/2005/8/layout/hierarchy6"/>
    <dgm:cxn modelId="{ED6C17CF-3D10-4DF4-B999-9E83063979F4}" type="presParOf" srcId="{195DABBE-CB65-43D2-93D4-C61B501BD773}" destId="{D2E8C68C-F687-4F5A-8C2F-D895E832C1C1}" srcOrd="1" destOrd="0" presId="urn:microsoft.com/office/officeart/2005/8/layout/hierarchy6"/>
    <dgm:cxn modelId="{D80D0E06-1A85-425A-9CB2-693862F23972}" type="presParOf" srcId="{119935C8-50A0-4565-B9B4-CC32750FED2D}" destId="{0E74826E-1783-495D-850E-0D65CC8103BA}"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B9C2E-120D-4E70-8AE2-C82A12A21131}">
      <dsp:nvSpPr>
        <dsp:cNvPr id="0" name=""/>
        <dsp:cNvSpPr/>
      </dsp:nvSpPr>
      <dsp:spPr>
        <a:xfrm>
          <a:off x="577968" y="371759"/>
          <a:ext cx="6265633" cy="760707"/>
        </a:xfrm>
        <a:prstGeom prst="roundRect">
          <a:avLst>
            <a:gd name="adj" fmla="val 10000"/>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itchFamily="18" charset="0"/>
              <a:cs typeface="Times New Roman" pitchFamily="18" charset="0"/>
            </a:rPr>
            <a:t>Global Private Tutoring Market	</a:t>
          </a:r>
          <a:endParaRPr lang="en-IN" sz="2400" kern="1200" dirty="0">
            <a:latin typeface="Times New Roman" pitchFamily="18" charset="0"/>
            <a:cs typeface="Times New Roman" pitchFamily="18" charset="0"/>
          </a:endParaRPr>
        </a:p>
      </dsp:txBody>
      <dsp:txXfrm>
        <a:off x="600248" y="394039"/>
        <a:ext cx="6221073" cy="716147"/>
      </dsp:txXfrm>
    </dsp:sp>
    <dsp:sp modelId="{9FAC8D21-0862-4305-8D65-766C824ED0D1}">
      <dsp:nvSpPr>
        <dsp:cNvPr id="0" name=""/>
        <dsp:cNvSpPr/>
      </dsp:nvSpPr>
      <dsp:spPr>
        <a:xfrm>
          <a:off x="1594935" y="1132466"/>
          <a:ext cx="2115849" cy="369634"/>
        </a:xfrm>
        <a:custGeom>
          <a:avLst/>
          <a:gdLst/>
          <a:ahLst/>
          <a:cxnLst/>
          <a:rect l="0" t="0" r="0" b="0"/>
          <a:pathLst>
            <a:path>
              <a:moveTo>
                <a:pt x="2115849" y="0"/>
              </a:moveTo>
              <a:lnTo>
                <a:pt x="2115849" y="184817"/>
              </a:lnTo>
              <a:lnTo>
                <a:pt x="0" y="184817"/>
              </a:lnTo>
              <a:lnTo>
                <a:pt x="0" y="36963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1FECDA-F9F6-44AC-B700-F06C5497DE38}">
      <dsp:nvSpPr>
        <dsp:cNvPr id="0" name=""/>
        <dsp:cNvSpPr/>
      </dsp:nvSpPr>
      <dsp:spPr>
        <a:xfrm>
          <a:off x="81144" y="1502100"/>
          <a:ext cx="3027582" cy="802328"/>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r" defTabSz="800100">
            <a:lnSpc>
              <a:spcPct val="90000"/>
            </a:lnSpc>
            <a:spcBef>
              <a:spcPct val="0"/>
            </a:spcBef>
            <a:spcAft>
              <a:spcPct val="35000"/>
            </a:spcAft>
          </a:pPr>
          <a:r>
            <a:rPr lang="en-US" sz="1800" kern="1200" dirty="0" smtClean="0">
              <a:latin typeface="Times New Roman" pitchFamily="18" charset="0"/>
              <a:cs typeface="Times New Roman" pitchFamily="18" charset="0"/>
            </a:rPr>
            <a:t>Academic Coaching	</a:t>
          </a:r>
          <a:endParaRPr lang="en-IN" sz="1800" kern="1200" dirty="0">
            <a:latin typeface="Times New Roman" pitchFamily="18" charset="0"/>
            <a:cs typeface="Times New Roman" pitchFamily="18" charset="0"/>
          </a:endParaRPr>
        </a:p>
      </dsp:txBody>
      <dsp:txXfrm>
        <a:off x="104643" y="1525599"/>
        <a:ext cx="2980584" cy="755330"/>
      </dsp:txXfrm>
    </dsp:sp>
    <dsp:sp modelId="{8463D099-37AC-41B3-8237-9B8D42B2AC24}">
      <dsp:nvSpPr>
        <dsp:cNvPr id="0" name=""/>
        <dsp:cNvSpPr/>
      </dsp:nvSpPr>
      <dsp:spPr>
        <a:xfrm>
          <a:off x="693952" y="2304428"/>
          <a:ext cx="900983" cy="369634"/>
        </a:xfrm>
        <a:custGeom>
          <a:avLst/>
          <a:gdLst/>
          <a:ahLst/>
          <a:cxnLst/>
          <a:rect l="0" t="0" r="0" b="0"/>
          <a:pathLst>
            <a:path>
              <a:moveTo>
                <a:pt x="900983" y="0"/>
              </a:moveTo>
              <a:lnTo>
                <a:pt x="900983" y="184817"/>
              </a:lnTo>
              <a:lnTo>
                <a:pt x="0" y="184817"/>
              </a:lnTo>
              <a:lnTo>
                <a:pt x="0" y="36963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543501-16AB-4C00-ADF7-51BB590C8EB3}">
      <dsp:nvSpPr>
        <dsp:cNvPr id="0" name=""/>
        <dsp:cNvSpPr/>
      </dsp:nvSpPr>
      <dsp:spPr>
        <a:xfrm>
          <a:off x="888" y="2674063"/>
          <a:ext cx="1386128" cy="924085"/>
        </a:xfrm>
        <a:prstGeom prst="roundRect">
          <a:avLst>
            <a:gd name="adj" fmla="val 10000"/>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latin typeface="Times New Roman" pitchFamily="18" charset="0"/>
              <a:cs typeface="Times New Roman" pitchFamily="18" charset="0"/>
            </a:rPr>
            <a:t>K-12</a:t>
          </a:r>
          <a:endParaRPr lang="en-IN" sz="1800" kern="1200" dirty="0">
            <a:latin typeface="Times New Roman" pitchFamily="18" charset="0"/>
            <a:cs typeface="Times New Roman" pitchFamily="18" charset="0"/>
          </a:endParaRPr>
        </a:p>
      </dsp:txBody>
      <dsp:txXfrm>
        <a:off x="27954" y="2701129"/>
        <a:ext cx="1331996" cy="869953"/>
      </dsp:txXfrm>
    </dsp:sp>
    <dsp:sp modelId="{DABF5A68-B225-4D60-8397-40345F7C8427}">
      <dsp:nvSpPr>
        <dsp:cNvPr id="0" name=""/>
        <dsp:cNvSpPr/>
      </dsp:nvSpPr>
      <dsp:spPr>
        <a:xfrm>
          <a:off x="1594935" y="2304428"/>
          <a:ext cx="900983" cy="369634"/>
        </a:xfrm>
        <a:custGeom>
          <a:avLst/>
          <a:gdLst/>
          <a:ahLst/>
          <a:cxnLst/>
          <a:rect l="0" t="0" r="0" b="0"/>
          <a:pathLst>
            <a:path>
              <a:moveTo>
                <a:pt x="0" y="0"/>
              </a:moveTo>
              <a:lnTo>
                <a:pt x="0" y="184817"/>
              </a:lnTo>
              <a:lnTo>
                <a:pt x="900983" y="184817"/>
              </a:lnTo>
              <a:lnTo>
                <a:pt x="900983" y="36963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956AF5-580A-42C9-8BBB-C24AC934D1FD}">
      <dsp:nvSpPr>
        <dsp:cNvPr id="0" name=""/>
        <dsp:cNvSpPr/>
      </dsp:nvSpPr>
      <dsp:spPr>
        <a:xfrm>
          <a:off x="1802855" y="2674063"/>
          <a:ext cx="1386128" cy="924085"/>
        </a:xfrm>
        <a:prstGeom prst="roundRect">
          <a:avLst>
            <a:gd name="adj" fmla="val 10000"/>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latin typeface="Times New Roman" pitchFamily="18" charset="0"/>
              <a:cs typeface="Times New Roman" pitchFamily="18" charset="0"/>
            </a:rPr>
            <a:t>College</a:t>
          </a:r>
          <a:endParaRPr lang="en-IN" sz="1800" kern="1200" dirty="0">
            <a:latin typeface="Times New Roman" pitchFamily="18" charset="0"/>
            <a:cs typeface="Times New Roman" pitchFamily="18" charset="0"/>
          </a:endParaRPr>
        </a:p>
      </dsp:txBody>
      <dsp:txXfrm>
        <a:off x="1829921" y="2701129"/>
        <a:ext cx="1331996" cy="869953"/>
      </dsp:txXfrm>
    </dsp:sp>
    <dsp:sp modelId="{78F91985-EFA8-446C-9082-88CBF68C69DA}">
      <dsp:nvSpPr>
        <dsp:cNvPr id="0" name=""/>
        <dsp:cNvSpPr/>
      </dsp:nvSpPr>
      <dsp:spPr>
        <a:xfrm>
          <a:off x="3710784" y="1132466"/>
          <a:ext cx="2061519" cy="369634"/>
        </a:xfrm>
        <a:custGeom>
          <a:avLst/>
          <a:gdLst/>
          <a:ahLst/>
          <a:cxnLst/>
          <a:rect l="0" t="0" r="0" b="0"/>
          <a:pathLst>
            <a:path>
              <a:moveTo>
                <a:pt x="0" y="0"/>
              </a:moveTo>
              <a:lnTo>
                <a:pt x="0" y="184817"/>
              </a:lnTo>
              <a:lnTo>
                <a:pt x="2061519" y="184817"/>
              </a:lnTo>
              <a:lnTo>
                <a:pt x="2061519" y="36963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13AD55-E090-4374-9647-CAA337A04F4E}">
      <dsp:nvSpPr>
        <dsp:cNvPr id="0" name=""/>
        <dsp:cNvSpPr/>
      </dsp:nvSpPr>
      <dsp:spPr>
        <a:xfrm>
          <a:off x="4204184" y="1502100"/>
          <a:ext cx="3136240" cy="767536"/>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latin typeface="Times New Roman" pitchFamily="18" charset="0"/>
              <a:cs typeface="Times New Roman" pitchFamily="18" charset="0"/>
            </a:rPr>
            <a:t>Test Prep</a:t>
          </a:r>
          <a:endParaRPr lang="en-IN" sz="1800" kern="1200" dirty="0">
            <a:latin typeface="Times New Roman" pitchFamily="18" charset="0"/>
            <a:cs typeface="Times New Roman" pitchFamily="18" charset="0"/>
          </a:endParaRPr>
        </a:p>
      </dsp:txBody>
      <dsp:txXfrm>
        <a:off x="4226664" y="1524580"/>
        <a:ext cx="3091280" cy="722576"/>
      </dsp:txXfrm>
    </dsp:sp>
    <dsp:sp modelId="{10E72684-04EC-4D0A-A0D5-4A63CF095D1F}">
      <dsp:nvSpPr>
        <dsp:cNvPr id="0" name=""/>
        <dsp:cNvSpPr/>
      </dsp:nvSpPr>
      <dsp:spPr>
        <a:xfrm>
          <a:off x="4627293" y="2269637"/>
          <a:ext cx="1145011" cy="369634"/>
        </a:xfrm>
        <a:custGeom>
          <a:avLst/>
          <a:gdLst/>
          <a:ahLst/>
          <a:cxnLst/>
          <a:rect l="0" t="0" r="0" b="0"/>
          <a:pathLst>
            <a:path>
              <a:moveTo>
                <a:pt x="1145011" y="0"/>
              </a:moveTo>
              <a:lnTo>
                <a:pt x="1145011" y="184817"/>
              </a:lnTo>
              <a:lnTo>
                <a:pt x="0" y="184817"/>
              </a:lnTo>
              <a:lnTo>
                <a:pt x="0" y="36963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F043A4-AF00-475C-AD27-FF0B09552FF8}">
      <dsp:nvSpPr>
        <dsp:cNvPr id="0" name=""/>
        <dsp:cNvSpPr/>
      </dsp:nvSpPr>
      <dsp:spPr>
        <a:xfrm>
          <a:off x="3604822" y="2639271"/>
          <a:ext cx="2044941" cy="924085"/>
        </a:xfrm>
        <a:prstGeom prst="roundRect">
          <a:avLst>
            <a:gd name="adj" fmla="val 10000"/>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r" defTabSz="800100">
            <a:lnSpc>
              <a:spcPct val="90000"/>
            </a:lnSpc>
            <a:spcBef>
              <a:spcPct val="0"/>
            </a:spcBef>
            <a:spcAft>
              <a:spcPct val="35000"/>
            </a:spcAft>
          </a:pPr>
          <a:r>
            <a:rPr lang="en-US" sz="1800" kern="1200" dirty="0" smtClean="0">
              <a:latin typeface="Times New Roman" pitchFamily="18" charset="0"/>
              <a:cs typeface="Times New Roman" pitchFamily="18" charset="0"/>
            </a:rPr>
            <a:t>Admissions</a:t>
          </a:r>
          <a:r>
            <a:rPr lang="en-US" sz="1600" kern="1200" dirty="0" smtClean="0">
              <a:latin typeface="Times New Roman" pitchFamily="18" charset="0"/>
              <a:cs typeface="Times New Roman" pitchFamily="18" charset="0"/>
            </a:rPr>
            <a:t>	</a:t>
          </a:r>
          <a:endParaRPr lang="en-IN" sz="1600" kern="1200" dirty="0">
            <a:latin typeface="Times New Roman" pitchFamily="18" charset="0"/>
            <a:cs typeface="Times New Roman" pitchFamily="18" charset="0"/>
          </a:endParaRPr>
        </a:p>
      </dsp:txBody>
      <dsp:txXfrm>
        <a:off x="3631888" y="2666337"/>
        <a:ext cx="1990809" cy="869953"/>
      </dsp:txXfrm>
    </dsp:sp>
    <dsp:sp modelId="{13754E83-CD3D-464D-8171-FAF24ECE615F}">
      <dsp:nvSpPr>
        <dsp:cNvPr id="0" name=""/>
        <dsp:cNvSpPr/>
      </dsp:nvSpPr>
      <dsp:spPr>
        <a:xfrm>
          <a:off x="5772304" y="2269637"/>
          <a:ext cx="1230390" cy="369634"/>
        </a:xfrm>
        <a:custGeom>
          <a:avLst/>
          <a:gdLst/>
          <a:ahLst/>
          <a:cxnLst/>
          <a:rect l="0" t="0" r="0" b="0"/>
          <a:pathLst>
            <a:path>
              <a:moveTo>
                <a:pt x="0" y="0"/>
              </a:moveTo>
              <a:lnTo>
                <a:pt x="0" y="184817"/>
              </a:lnTo>
              <a:lnTo>
                <a:pt x="1230390" y="184817"/>
              </a:lnTo>
              <a:lnTo>
                <a:pt x="1230390" y="36963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64851-085C-44F8-9438-79DA335EBF4B}">
      <dsp:nvSpPr>
        <dsp:cNvPr id="0" name=""/>
        <dsp:cNvSpPr/>
      </dsp:nvSpPr>
      <dsp:spPr>
        <a:xfrm>
          <a:off x="6065602" y="2639271"/>
          <a:ext cx="1874184" cy="924085"/>
        </a:xfrm>
        <a:prstGeom prst="roundRect">
          <a:avLst>
            <a:gd name="adj" fmla="val 10000"/>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itchFamily="18" charset="0"/>
              <a:cs typeface="Times New Roman" pitchFamily="18" charset="0"/>
            </a:rPr>
            <a:t>Job </a:t>
          </a:r>
          <a:r>
            <a:rPr lang="en-US" sz="1800" kern="1200" dirty="0" smtClean="0">
              <a:latin typeface="Times New Roman" pitchFamily="18" charset="0"/>
              <a:cs typeface="Times New Roman" pitchFamily="18" charset="0"/>
            </a:rPr>
            <a:t>Seekers</a:t>
          </a:r>
          <a:endParaRPr lang="en-IN" sz="1800" kern="1200" dirty="0">
            <a:latin typeface="Times New Roman" pitchFamily="18" charset="0"/>
            <a:cs typeface="Times New Roman" pitchFamily="18" charset="0"/>
          </a:endParaRPr>
        </a:p>
      </dsp:txBody>
      <dsp:txXfrm>
        <a:off x="6092668" y="2666337"/>
        <a:ext cx="1820052" cy="86995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50E060-FB62-4246-9C0F-F4225C3D2750}" type="datetimeFigureOut">
              <a:rPr lang="en-US" smtClean="0"/>
              <a:t>7/17/2018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5FA8B5-2033-4444-973A-8FEC9118ED77}" type="slidenum">
              <a:rPr lang="en-US" smtClean="0"/>
              <a:t>‹#›</a:t>
            </a:fld>
            <a:endParaRPr lang="en-US"/>
          </a:p>
        </p:txBody>
      </p:sp>
    </p:spTree>
    <p:extLst>
      <p:ext uri="{BB962C8B-B14F-4D97-AF65-F5344CB8AC3E}">
        <p14:creationId xmlns:p14="http://schemas.microsoft.com/office/powerpoint/2010/main" val="2594695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1671" y="4956050"/>
            <a:ext cx="7940660" cy="763525"/>
          </a:xfrm>
          <a:effectLst/>
        </p:spPr>
        <p:txBody>
          <a:bodyPr>
            <a:normAutofit/>
          </a:bodyPr>
          <a:lstStyle>
            <a:lvl1pPr algn="ctr">
              <a:defRPr sz="3600">
                <a:solidFill>
                  <a:schemeClr val="bg1"/>
                </a:solidFill>
                <a:effectLst>
                  <a:outerShdw blurRad="50800" dist="38100" dir="2700000" algn="tl" rotWithShape="0">
                    <a:prstClr val="black">
                      <a:alpha val="60000"/>
                    </a:prst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1670" y="5719575"/>
            <a:ext cx="7940660" cy="610818"/>
          </a:xfrm>
        </p:spPr>
        <p:txBody>
          <a:bodyPr>
            <a:normAutofit/>
          </a:bodyPr>
          <a:lstStyle>
            <a:lvl1pPr marL="0" indent="0" algn="ctr">
              <a:buNone/>
              <a:defRPr sz="2800">
                <a:solidFill>
                  <a:schemeClr val="accent4">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7/17/2018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1138425"/>
            <a:ext cx="7940659" cy="610820"/>
          </a:xfrm>
        </p:spPr>
        <p:txBody>
          <a:bodyPr>
            <a:normAutofit/>
          </a:bodyPr>
          <a:lstStyle>
            <a:lvl1pPr algn="r">
              <a:defRPr sz="3600">
                <a:solidFill>
                  <a:schemeClr val="accent4">
                    <a:lumMod val="60000"/>
                    <a:lumOff val="40000"/>
                  </a:schemeClr>
                </a:solidFill>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1670" y="1901950"/>
            <a:ext cx="7940661" cy="4123034"/>
          </a:xfrm>
        </p:spPr>
        <p:txBody>
          <a:bodyPr/>
          <a:lstStyle>
            <a:lvl1pPr algn="l">
              <a:defRPr sz="2800">
                <a:solidFill>
                  <a:schemeClr val="accent2">
                    <a:lumMod val="50000"/>
                  </a:schemeClr>
                </a:solidFill>
              </a:defRPr>
            </a:lvl1pPr>
            <a:lvl2pPr algn="l">
              <a:defRPr>
                <a:solidFill>
                  <a:schemeClr val="accent2">
                    <a:lumMod val="50000"/>
                  </a:schemeClr>
                </a:solidFill>
              </a:defRPr>
            </a:lvl2pPr>
            <a:lvl3pPr algn="l">
              <a:defRPr>
                <a:solidFill>
                  <a:schemeClr val="accent2">
                    <a:lumMod val="50000"/>
                  </a:schemeClr>
                </a:solidFill>
              </a:defRPr>
            </a:lvl3pPr>
            <a:lvl4pPr algn="l">
              <a:defRPr>
                <a:solidFill>
                  <a:schemeClr val="accent2">
                    <a:lumMod val="50000"/>
                  </a:schemeClr>
                </a:solidFill>
              </a:defRPr>
            </a:lvl4pPr>
            <a:lvl5pPr algn="l">
              <a:defRPr>
                <a:solidFill>
                  <a:schemeClr val="accent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6014" y="680310"/>
            <a:ext cx="6413613" cy="763525"/>
          </a:xfrm>
        </p:spPr>
        <p:txBody>
          <a:bodyPr>
            <a:normAutofit/>
          </a:bodyPr>
          <a:lstStyle>
            <a:lvl1pPr algn="l">
              <a:defRPr sz="3600">
                <a:solidFill>
                  <a:schemeClr val="accent4">
                    <a:lumMod val="60000"/>
                    <a:lumOff val="40000"/>
                  </a:schemeClr>
                </a:solidFill>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76015" y="1596540"/>
            <a:ext cx="6413613" cy="4428444"/>
          </a:xfrm>
        </p:spPr>
        <p:txBody>
          <a:bodyPr/>
          <a:lstStyle>
            <a:lvl1pPr>
              <a:defRPr sz="2800">
                <a:solidFill>
                  <a:schemeClr val="accent2">
                    <a:lumMod val="50000"/>
                  </a:schemeClr>
                </a:solidFill>
              </a:defRPr>
            </a:lvl1pPr>
            <a:lvl2pPr>
              <a:defRPr>
                <a:solidFill>
                  <a:schemeClr val="accent2">
                    <a:lumMod val="50000"/>
                  </a:schemeClr>
                </a:solidFill>
              </a:defRPr>
            </a:lvl2pPr>
            <a:lvl3pPr>
              <a:defRPr>
                <a:solidFill>
                  <a:schemeClr val="accent2">
                    <a:lumMod val="50000"/>
                  </a:schemeClr>
                </a:solidFill>
              </a:defRPr>
            </a:lvl3pPr>
            <a:lvl4pPr>
              <a:defRPr>
                <a:solidFill>
                  <a:schemeClr val="accent2">
                    <a:lumMod val="50000"/>
                  </a:schemeClr>
                </a:solidFill>
              </a:defRPr>
            </a:lvl4pPr>
            <a:lvl5pPr>
              <a:defRPr>
                <a:solidFill>
                  <a:schemeClr val="accent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064360"/>
            <a:ext cx="8229600" cy="684885"/>
          </a:xfrm>
        </p:spPr>
        <p:txBody>
          <a:bodyPr>
            <a:normAutofit/>
          </a:bodyPr>
          <a:lstStyle>
            <a:lvl1pPr algn="r">
              <a:defRPr sz="3600">
                <a:solidFill>
                  <a:schemeClr val="accent4">
                    <a:lumMod val="60000"/>
                    <a:lumOff val="40000"/>
                  </a:schemeClr>
                </a:solidFill>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6" y="1887685"/>
            <a:ext cx="4123034" cy="571629"/>
          </a:xfrm>
        </p:spPr>
        <p:txBody>
          <a:bodyPr anchor="b"/>
          <a:lstStyle>
            <a:lvl1pPr marL="0" indent="0" algn="l">
              <a:buNone/>
              <a:defRPr sz="24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612021"/>
            <a:ext cx="4123035" cy="3035058"/>
          </a:xfrm>
        </p:spPr>
        <p:txBody>
          <a:bodyPr/>
          <a:lstStyle>
            <a:lvl1pPr algn="l">
              <a:defRPr sz="2400">
                <a:solidFill>
                  <a:schemeClr val="accent2">
                    <a:lumMod val="50000"/>
                  </a:schemeClr>
                </a:solidFill>
              </a:defRPr>
            </a:lvl1pPr>
            <a:lvl2pPr algn="l">
              <a:defRPr sz="2000">
                <a:solidFill>
                  <a:schemeClr val="accent2">
                    <a:lumMod val="50000"/>
                  </a:schemeClr>
                </a:solidFill>
              </a:defRPr>
            </a:lvl2pPr>
            <a:lvl3pPr algn="l">
              <a:defRPr sz="1800">
                <a:solidFill>
                  <a:schemeClr val="accent2">
                    <a:lumMod val="50000"/>
                  </a:schemeClr>
                </a:solidFill>
              </a:defRPr>
            </a:lvl3pPr>
            <a:lvl4pPr algn="l">
              <a:defRPr sz="1600">
                <a:solidFill>
                  <a:schemeClr val="accent2">
                    <a:lumMod val="50000"/>
                  </a:schemeClr>
                </a:solidFill>
              </a:defRPr>
            </a:lvl4pPr>
            <a:lvl5pPr algn="l">
              <a:defRPr sz="1600">
                <a:solidFill>
                  <a:schemeClr val="accent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1" y="1887686"/>
            <a:ext cx="4106566" cy="571630"/>
          </a:xfrm>
        </p:spPr>
        <p:txBody>
          <a:bodyPr anchor="b"/>
          <a:lstStyle>
            <a:lvl1pPr marL="0" indent="0" algn="l">
              <a:buNone/>
              <a:defRPr sz="24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612022"/>
            <a:ext cx="4106566" cy="3035058"/>
          </a:xfrm>
        </p:spPr>
        <p:txBody>
          <a:bodyPr/>
          <a:lstStyle>
            <a:lvl1pPr algn="l">
              <a:defRPr sz="2400">
                <a:solidFill>
                  <a:schemeClr val="accent2">
                    <a:lumMod val="50000"/>
                  </a:schemeClr>
                </a:solidFill>
              </a:defRPr>
            </a:lvl1pPr>
            <a:lvl2pPr algn="l">
              <a:defRPr sz="2000">
                <a:solidFill>
                  <a:schemeClr val="accent2">
                    <a:lumMod val="50000"/>
                  </a:schemeClr>
                </a:solidFill>
              </a:defRPr>
            </a:lvl2pPr>
            <a:lvl3pPr algn="l">
              <a:defRPr sz="1800">
                <a:solidFill>
                  <a:schemeClr val="accent2">
                    <a:lumMod val="50000"/>
                  </a:schemeClr>
                </a:solidFill>
              </a:defRPr>
            </a:lvl3pPr>
            <a:lvl4pPr algn="l">
              <a:defRPr sz="1600">
                <a:solidFill>
                  <a:schemeClr val="accent2">
                    <a:lumMod val="50000"/>
                  </a:schemeClr>
                </a:solidFill>
              </a:defRPr>
            </a:lvl4pPr>
            <a:lvl5pPr algn="l">
              <a:defRPr sz="1600">
                <a:solidFill>
                  <a:schemeClr val="accent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7/17/2018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7/17/2018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ppttemplate.net/?utm_source=ppt&amp;utm_medium=logo&amp;utm_term=thanksgiving&amp;utm_content=0056&amp;utm_campaign=ppt" TargetMode="External"/><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www.cia.gov/library/publications/the-world-factbook/geos/in.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1671" y="4956050"/>
            <a:ext cx="7940660" cy="763525"/>
          </a:xfrm>
        </p:spPr>
        <p:txBody>
          <a:bodyPr>
            <a:noAutofit/>
          </a:bodyPr>
          <a:lstStyle/>
          <a:p>
            <a:r>
              <a:rPr lang="en-US" dirty="0" smtClean="0">
                <a:latin typeface="Times New Roman" pitchFamily="18" charset="0"/>
                <a:cs typeface="Times New Roman" pitchFamily="18" charset="0"/>
              </a:rPr>
              <a:t>Secondary Research on Private Tutoring</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601671" y="5719575"/>
            <a:ext cx="7940660" cy="610820"/>
          </a:xfrm>
        </p:spPr>
        <p:txBody>
          <a:bodyPr>
            <a:noAutofit/>
          </a:bodyPr>
          <a:lstStyle/>
          <a:p>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600060"/>
                </a:solidFill>
                <a:latin typeface="Times New Roman" pitchFamily="18" charset="0"/>
                <a:cs typeface="Times New Roman" pitchFamily="18" charset="0"/>
              </a:rPr>
              <a:t>Market Size Estimation – Primary Education</a:t>
            </a:r>
            <a:endParaRPr lang="en-IN" dirty="0">
              <a:solidFill>
                <a:srgbClr val="600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itchFamily="18" charset="0"/>
                <a:cs typeface="Times New Roman" pitchFamily="18" charset="0"/>
              </a:rPr>
              <a:t>Private tutors for primary school kids starting from age 7-14 is estimated by carving out 50% of the population from the original population where the age range was from 0 -14.</a:t>
            </a:r>
          </a:p>
          <a:p>
            <a:pPr marL="0"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048039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600060"/>
                </a:solidFill>
                <a:latin typeface="Times New Roman" pitchFamily="18" charset="0"/>
                <a:cs typeface="Times New Roman" pitchFamily="18" charset="0"/>
              </a:rPr>
              <a:t>Worldwide Population of age group(7-14)</a:t>
            </a:r>
            <a:endParaRPr lang="en-IN" dirty="0">
              <a:solidFill>
                <a:srgbClr val="600060"/>
              </a:solidFill>
              <a:latin typeface="Times New Roman" pitchFamily="18" charset="0"/>
              <a:cs typeface="Times New Roman" pitchFamily="18" charset="0"/>
            </a:endParaRPr>
          </a:p>
        </p:txBody>
      </p:sp>
      <p:pic>
        <p:nvPicPr>
          <p:cNvPr id="307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8860" y="2360065"/>
            <a:ext cx="7766280" cy="3664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01670" y="1901950"/>
            <a:ext cx="794066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From the visual India &amp; China tops population with age group 7- 14</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329234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600060"/>
                </a:solidFill>
                <a:latin typeface="Times New Roman" pitchFamily="18" charset="0"/>
                <a:cs typeface="Times New Roman" pitchFamily="18" charset="0"/>
              </a:rPr>
              <a:t>Market Size Estimation – Secondary School</a:t>
            </a:r>
            <a:endParaRPr lang="en-IN" dirty="0">
              <a:solidFill>
                <a:srgbClr val="600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For estimating secondary school kids enrolling themselves to private tutoring classes, we have considered 30% of the original population which had age range of 15-24.</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722501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600060"/>
                </a:solidFill>
                <a:latin typeface="Times New Roman" pitchFamily="18" charset="0"/>
                <a:cs typeface="Times New Roman" pitchFamily="18" charset="0"/>
              </a:rPr>
              <a:t>Population of  children under 18</a:t>
            </a:r>
            <a:endParaRPr lang="en-IN" dirty="0">
              <a:solidFill>
                <a:srgbClr val="600060"/>
              </a:solidFill>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1663" y="1990254"/>
            <a:ext cx="7940675" cy="3945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9342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Age Groups</a:t>
            </a:r>
            <a:endParaRPr lang="en-IN" dirty="0">
              <a:latin typeface="Times New Roman" pitchFamily="18" charset="0"/>
              <a:cs typeface="Times New Roman" pitchFamily="18" charset="0"/>
            </a:endParaRPr>
          </a:p>
        </p:txBody>
      </p:sp>
      <p:sp>
        <p:nvSpPr>
          <p:cNvPr id="4" name="Text Placeholder 3"/>
          <p:cNvSpPr>
            <a:spLocks noGrp="1"/>
          </p:cNvSpPr>
          <p:nvPr>
            <p:ph type="body" sz="half" idx="2"/>
          </p:nvPr>
        </p:nvSpPr>
        <p:spPr/>
        <p:txBody>
          <a:bodyPr>
            <a:normAutofit/>
          </a:bodyPr>
          <a:lstStyle/>
          <a:p>
            <a:pPr marL="285750" indent="-285750">
              <a:buFont typeface="Arial" pitchFamily="34" charset="0"/>
              <a:buChar char="•"/>
            </a:pPr>
            <a:r>
              <a:rPr lang="en-US" sz="1800" dirty="0" smtClean="0">
                <a:latin typeface="Times New Roman" pitchFamily="18" charset="0"/>
                <a:cs typeface="Times New Roman" pitchFamily="18" charset="0"/>
              </a:rPr>
              <a:t>From the original population data available, one can split to different age buckets and tag them as primary , secondary, higher education.</a:t>
            </a:r>
          </a:p>
          <a:p>
            <a:pPr marL="285750" indent="-285750">
              <a:buFont typeface="Arial" pitchFamily="34" charset="0"/>
              <a:buChar char="•"/>
            </a:pPr>
            <a:endParaRPr lang="en-US" sz="1800" dirty="0">
              <a:latin typeface="Times New Roman" pitchFamily="18" charset="0"/>
              <a:cs typeface="Times New Roman" pitchFamily="18" charset="0"/>
            </a:endParaRPr>
          </a:p>
          <a:p>
            <a:pPr marL="285750" indent="-285750">
              <a:buFont typeface="Arial" pitchFamily="34" charset="0"/>
              <a:buChar char="•"/>
            </a:pPr>
            <a:r>
              <a:rPr lang="en-US" sz="1800" dirty="0" smtClean="0">
                <a:latin typeface="Times New Roman" pitchFamily="18" charset="0"/>
                <a:cs typeface="Times New Roman" pitchFamily="18" charset="0"/>
              </a:rPr>
              <a:t>Based on the derived figures we would be able to calculate the market size.</a:t>
            </a:r>
          </a:p>
          <a:p>
            <a:pPr marL="285750" indent="-285750">
              <a:buFont typeface="Arial" pitchFamily="34" charset="0"/>
              <a:buChar char="•"/>
            </a:pPr>
            <a:endParaRPr lang="en-US" sz="1800" dirty="0" smtClean="0">
              <a:latin typeface="Times New Roman" pitchFamily="18" charset="0"/>
              <a:cs typeface="Times New Roman" pitchFamily="18" charset="0"/>
            </a:endParaRPr>
          </a:p>
          <a:p>
            <a:pPr marL="285750" indent="-285750">
              <a:buFont typeface="Arial" pitchFamily="34" charset="0"/>
              <a:buChar char="•"/>
            </a:pPr>
            <a:endParaRPr lang="en-US" sz="1800" dirty="0" smtClean="0">
              <a:latin typeface="Times New Roman" pitchFamily="18" charset="0"/>
              <a:cs typeface="Times New Roman" pitchFamily="18" charset="0"/>
            </a:endParaRPr>
          </a:p>
          <a:p>
            <a:pPr marL="285750" indent="-285750">
              <a:buFont typeface="Arial" pitchFamily="34" charset="0"/>
              <a:buChar char="•"/>
            </a:pPr>
            <a:endParaRPr lang="en-IN" sz="1800" dirty="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2942" y="4100586"/>
            <a:ext cx="3962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8692" y="527605"/>
            <a:ext cx="3676650" cy="274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p:txBody>
          <a:bodyPr/>
          <a:lstStyle/>
          <a:p>
            <a:endParaRPr lang="en-IN" dirty="0">
              <a:solidFill>
                <a:srgbClr val="600060"/>
              </a:solidFill>
            </a:endParaRPr>
          </a:p>
        </p:txBody>
      </p:sp>
    </p:spTree>
    <p:extLst>
      <p:ext uri="{BB962C8B-B14F-4D97-AF65-F5344CB8AC3E}">
        <p14:creationId xmlns:p14="http://schemas.microsoft.com/office/powerpoint/2010/main" val="2293543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600060"/>
                </a:solidFill>
                <a:latin typeface="Times New Roman" pitchFamily="18" charset="0"/>
                <a:cs typeface="Times New Roman" pitchFamily="18" charset="0"/>
              </a:rPr>
              <a:t>Bubble Chart for population density</a:t>
            </a:r>
            <a:endParaRPr lang="en-IN" dirty="0">
              <a:solidFill>
                <a:srgbClr val="600060"/>
              </a:solidFill>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8002" y="1901825"/>
            <a:ext cx="6687997" cy="412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1335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3050"/>
            <a:ext cx="4267505" cy="1162050"/>
          </a:xfrm>
        </p:spPr>
        <p:txBody>
          <a:bodyPr/>
          <a:lstStyle/>
          <a:p>
            <a:r>
              <a:rPr lang="en-US" dirty="0" smtClean="0">
                <a:solidFill>
                  <a:srgbClr val="C00000"/>
                </a:solidFill>
              </a:rPr>
              <a:t>Percentage of actual enrollees</a:t>
            </a:r>
            <a:endParaRPr lang="en-IN" dirty="0">
              <a:solidFill>
                <a:srgbClr val="C00000"/>
              </a:solidFill>
            </a:endParaRPr>
          </a:p>
        </p:txBody>
      </p:sp>
      <p:sp>
        <p:nvSpPr>
          <p:cNvPr id="6" name="Text Placeholder 5"/>
          <p:cNvSpPr>
            <a:spLocks noGrp="1"/>
          </p:cNvSpPr>
          <p:nvPr>
            <p:ph type="body" sz="half" idx="2"/>
          </p:nvPr>
        </p:nvSpPr>
        <p:spPr/>
        <p:txBody>
          <a:bodyPr>
            <a:normAutofit fontScale="92500" lnSpcReduction="20000"/>
          </a:bodyPr>
          <a:lstStyle/>
          <a:p>
            <a:pPr marL="285750" indent="-285750">
              <a:buFont typeface="Arial" pitchFamily="34" charset="0"/>
              <a:buChar char="•"/>
            </a:pPr>
            <a:r>
              <a:rPr lang="en-US" sz="1800" dirty="0" smtClean="0"/>
              <a:t>Heat Map view shows percentage of actual enrollees from the original population of age range 1-14 &amp; 15-25.</a:t>
            </a:r>
          </a:p>
          <a:p>
            <a:pPr marL="285750" indent="-285750">
              <a:buFont typeface="Arial" pitchFamily="34" charset="0"/>
              <a:buChar char="•"/>
            </a:pPr>
            <a:r>
              <a:rPr lang="en-US" sz="1800" dirty="0" smtClean="0"/>
              <a:t>Percentage of enrollees in Congo and Zimbabwe are higher compared to India and China.</a:t>
            </a:r>
          </a:p>
          <a:p>
            <a:pPr marL="285750" indent="-285750">
              <a:buFont typeface="Arial" pitchFamily="34" charset="0"/>
              <a:buChar char="•"/>
            </a:pPr>
            <a:r>
              <a:rPr lang="en-US" sz="1800" dirty="0" smtClean="0"/>
              <a:t>Few countries where the enrollment size is less than 7% are Italy, Japan &amp; Singapore.</a:t>
            </a:r>
          </a:p>
          <a:p>
            <a:pPr marL="285750" indent="-285750">
              <a:buFont typeface="Arial" pitchFamily="34" charset="0"/>
              <a:buChar char="•"/>
            </a:pPr>
            <a:r>
              <a:rPr lang="en-US" sz="1800" dirty="0" smtClean="0"/>
              <a:t>The estimates here are </a:t>
            </a:r>
          </a:p>
          <a:p>
            <a:pPr marL="285750" indent="-285750">
              <a:buFont typeface="Arial" pitchFamily="34" charset="0"/>
              <a:buChar char="•"/>
            </a:pPr>
            <a:r>
              <a:rPr lang="en-US" sz="1800" dirty="0" smtClean="0"/>
              <a:t>Overall population % of age group(0-14)*50/100.That is nothing but 50% of the population belonging to age range 0-14.</a:t>
            </a:r>
          </a:p>
          <a:p>
            <a:pPr marL="285750" indent="-285750">
              <a:buFont typeface="Arial" pitchFamily="34" charset="0"/>
              <a:buChar char="•"/>
            </a:pPr>
            <a:endParaRPr lang="en-IN" sz="1800"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24705" y="1291130"/>
            <a:ext cx="2828925"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1777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Box and Whiskers plot</a:t>
            </a:r>
            <a:endParaRPr lang="en-IN" dirty="0">
              <a:solidFill>
                <a:srgbClr val="C00000"/>
              </a:solidFill>
            </a:endParaRPr>
          </a:p>
        </p:txBody>
      </p:sp>
      <p:sp>
        <p:nvSpPr>
          <p:cNvPr id="4" name="Text Placeholder 3"/>
          <p:cNvSpPr>
            <a:spLocks noGrp="1"/>
          </p:cNvSpPr>
          <p:nvPr>
            <p:ph type="body" sz="half" idx="2"/>
          </p:nvPr>
        </p:nvSpPr>
        <p:spPr/>
        <p:txBody>
          <a:bodyPr>
            <a:normAutofit/>
          </a:bodyPr>
          <a:lstStyle/>
          <a:p>
            <a:pPr marL="285750" indent="-285750">
              <a:buFont typeface="Arial" pitchFamily="34" charset="0"/>
              <a:buChar char="•"/>
            </a:pPr>
            <a:r>
              <a:rPr lang="en-US" sz="1800" dirty="0" smtClean="0">
                <a:latin typeface="Times New Roman" pitchFamily="18" charset="0"/>
                <a:cs typeface="Times New Roman" pitchFamily="18" charset="0"/>
              </a:rPr>
              <a:t>Plot shows minimum , max and median of percentages of people within the age bucket of 7-14 worldwide </a:t>
            </a:r>
          </a:p>
          <a:p>
            <a:pPr marL="285750" indent="-285750">
              <a:buFont typeface="Arial" pitchFamily="34" charset="0"/>
              <a:buChar char="•"/>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9% (</a:t>
            </a:r>
            <a:r>
              <a:rPr lang="en-US" sz="1800" dirty="0" err="1" smtClean="0">
                <a:latin typeface="Times New Roman" pitchFamily="18" charset="0"/>
                <a:cs typeface="Times New Roman" pitchFamily="18" charset="0"/>
              </a:rPr>
              <a:t>approx</a:t>
            </a:r>
            <a:r>
              <a:rPr lang="en-US" sz="1800" dirty="0" smtClean="0">
                <a:latin typeface="Times New Roman" pitchFamily="18" charset="0"/>
                <a:cs typeface="Times New Roman" pitchFamily="18" charset="0"/>
              </a:rPr>
              <a:t>) of the population is of the age range 7-14 from the original data having age range of 0-14.</a:t>
            </a:r>
            <a:endParaRPr lang="en-IN" sz="1800" dirty="0">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02175" y="746919"/>
            <a:ext cx="2857500"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4327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ext Placeholder 3"/>
          <p:cNvSpPr>
            <a:spLocks noGrp="1"/>
          </p:cNvSpPr>
          <p:nvPr>
            <p:ph type="body" sz="half" idx="2"/>
          </p:nvPr>
        </p:nvSpPr>
        <p:spPr/>
        <p:txBody>
          <a:bodyPr>
            <a:normAutofit/>
          </a:bodyPr>
          <a:lstStyle/>
          <a:p>
            <a:pPr marL="285750" indent="-285750">
              <a:buFont typeface="Arial" pitchFamily="34" charset="0"/>
              <a:buChar char="•"/>
            </a:pPr>
            <a:r>
              <a:rPr lang="en-US" sz="1800" dirty="0">
                <a:latin typeface="Times New Roman" pitchFamily="18" charset="0"/>
                <a:cs typeface="Times New Roman" pitchFamily="18" charset="0"/>
              </a:rPr>
              <a:t>Plot shows </a:t>
            </a:r>
            <a:r>
              <a:rPr lang="en-US" sz="1800" dirty="0" err="1">
                <a:latin typeface="Times New Roman" pitchFamily="18" charset="0"/>
                <a:cs typeface="Times New Roman" pitchFamily="18" charset="0"/>
              </a:rPr>
              <a:t>min,max</a:t>
            </a:r>
            <a:r>
              <a:rPr lang="en-US" sz="1800" dirty="0">
                <a:latin typeface="Times New Roman" pitchFamily="18" charset="0"/>
                <a:cs typeface="Times New Roman" pitchFamily="18" charset="0"/>
              </a:rPr>
              <a:t> and median of percentages of people within the age bucket of </a:t>
            </a:r>
            <a:r>
              <a:rPr lang="en-US" sz="1800" dirty="0" smtClean="0">
                <a:latin typeface="Times New Roman" pitchFamily="18" charset="0"/>
                <a:cs typeface="Times New Roman" pitchFamily="18" charset="0"/>
              </a:rPr>
              <a:t>15-18  </a:t>
            </a:r>
            <a:r>
              <a:rPr lang="en-US" sz="1800" dirty="0">
                <a:latin typeface="Times New Roman" pitchFamily="18" charset="0"/>
                <a:cs typeface="Times New Roman" pitchFamily="18" charset="0"/>
              </a:rPr>
              <a:t>worldwide from the overall population.</a:t>
            </a:r>
            <a:endParaRPr lang="en-IN" sz="1800" dirty="0">
              <a:latin typeface="Times New Roman" pitchFamily="18" charset="0"/>
              <a:cs typeface="Times New Roman" pitchFamily="18" charset="0"/>
            </a:endParaRPr>
          </a:p>
          <a:p>
            <a:pPr marL="285750" indent="-285750">
              <a:buFont typeface="Arial" pitchFamily="34" charset="0"/>
              <a:buChar char="•"/>
            </a:pPr>
            <a:endParaRPr lang="en-US" sz="1800" dirty="0" smtClean="0">
              <a:latin typeface="Times New Roman" pitchFamily="18" charset="0"/>
              <a:cs typeface="Times New Roman" pitchFamily="18" charset="0"/>
            </a:endParaRPr>
          </a:p>
          <a:p>
            <a:pPr marL="285750" indent="-285750">
              <a:buFont typeface="Arial" pitchFamily="34" charset="0"/>
              <a:buChar char="•"/>
            </a:pPr>
            <a:r>
              <a:rPr lang="en-US" sz="1800" dirty="0" smtClean="0">
                <a:latin typeface="Times New Roman" pitchFamily="18" charset="0"/>
                <a:cs typeface="Times New Roman" pitchFamily="18" charset="0"/>
              </a:rPr>
              <a:t>6% (</a:t>
            </a:r>
            <a:r>
              <a:rPr lang="en-US" sz="1800" dirty="0" err="1" smtClean="0">
                <a:latin typeface="Times New Roman" pitchFamily="18" charset="0"/>
                <a:cs typeface="Times New Roman" pitchFamily="18" charset="0"/>
              </a:rPr>
              <a:t>Approx</a:t>
            </a:r>
            <a:r>
              <a:rPr lang="en-US" sz="1800" dirty="0" smtClean="0">
                <a:latin typeface="Times New Roman" pitchFamily="18" charset="0"/>
                <a:cs typeface="Times New Roman" pitchFamily="18" charset="0"/>
              </a:rPr>
              <a:t>) of the population is of the age range 15-18.</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from the original data having age range of 15-24.</a:t>
            </a:r>
          </a:p>
          <a:p>
            <a:pPr marL="285750" indent="-285750">
              <a:buFont typeface="Arial" pitchFamily="34" charset="0"/>
              <a:buChar char="•"/>
            </a:pPr>
            <a:endParaRPr lang="en-US" sz="1800" dirty="0" smtClean="0">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endParaRPr lang="en-IN"/>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705" y="527605"/>
            <a:ext cx="2733675"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7269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600060"/>
                </a:solidFill>
                <a:latin typeface="Times New Roman" pitchFamily="18" charset="0"/>
                <a:cs typeface="Times New Roman" pitchFamily="18" charset="0"/>
              </a:rPr>
              <a:t>K-12 Market Size</a:t>
            </a:r>
            <a:endParaRPr lang="en-IN" dirty="0">
              <a:solidFill>
                <a:srgbClr val="600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K-12 Private tutoring market estimate is derived using the formula (Total Primary School Enrollments*50)/100+(Total Secondary School Enrollments*60)/100.</a:t>
            </a:r>
          </a:p>
          <a:p>
            <a:r>
              <a:rPr lang="en-US" dirty="0" smtClean="0">
                <a:latin typeface="Times New Roman" pitchFamily="18" charset="0"/>
                <a:cs typeface="Times New Roman" pitchFamily="18" charset="0"/>
              </a:rPr>
              <a:t>The formulation is done based on the fact that in most of the countries,  in order to score better and to have good educational progress students enroll for tutoring services, particularly during their high schooling.</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926555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600060"/>
                </a:solidFill>
                <a:latin typeface="Times New Roman" pitchFamily="18" charset="0"/>
                <a:cs typeface="Times New Roman" pitchFamily="18" charset="0"/>
              </a:rPr>
              <a:t>Business Case</a:t>
            </a:r>
            <a:endParaRPr lang="en-US" dirty="0">
              <a:solidFill>
                <a:srgbClr val="600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The goal of this analysis is to determine the market size of the global private tutoring industry based on information collected online such as,</a:t>
            </a:r>
          </a:p>
          <a:p>
            <a:r>
              <a:rPr lang="en-US" b="1" dirty="0" smtClean="0">
                <a:latin typeface="Times New Roman" pitchFamily="18" charset="0"/>
                <a:cs typeface="Times New Roman" pitchFamily="18" charset="0"/>
              </a:rPr>
              <a:t>Global Census data </a:t>
            </a:r>
            <a:r>
              <a:rPr lang="en-US" dirty="0" smtClean="0">
                <a:latin typeface="Times New Roman" pitchFamily="18" charset="0"/>
                <a:cs typeface="Times New Roman" pitchFamily="18" charset="0"/>
              </a:rPr>
              <a:t>for the year 2017, which helped in determining the population carving out under different age bands.</a:t>
            </a:r>
          </a:p>
          <a:p>
            <a:r>
              <a:rPr lang="en-US" dirty="0" smtClean="0">
                <a:latin typeface="Times New Roman" pitchFamily="18" charset="0"/>
                <a:cs typeface="Times New Roman" pitchFamily="18" charset="0"/>
              </a:rPr>
              <a:t>Open source </a:t>
            </a:r>
            <a:r>
              <a:rPr lang="en-US" b="1" dirty="0" smtClean="0">
                <a:latin typeface="Times New Roman" pitchFamily="18" charset="0"/>
                <a:cs typeface="Times New Roman" pitchFamily="18" charset="0"/>
              </a:rPr>
              <a:t>private tutoring market study articles </a:t>
            </a:r>
            <a:r>
              <a:rPr lang="en-US" dirty="0" smtClean="0">
                <a:latin typeface="Times New Roman" pitchFamily="18" charset="0"/>
                <a:cs typeface="Times New Roman" pitchFamily="18" charset="0"/>
              </a:rPr>
              <a:t>available online from various market research and consulting agencies.</a:t>
            </a:r>
          </a:p>
          <a:p>
            <a:endParaRPr lang="en-US" dirty="0">
              <a:latin typeface="Times New Roman" pitchFamily="18" charset="0"/>
              <a:cs typeface="Times New Roman" pitchFamily="18" charset="0"/>
            </a:endParaRPr>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5" name="Text Placeholder 4"/>
          <p:cNvSpPr>
            <a:spLocks noGrp="1"/>
          </p:cNvSpPr>
          <p:nvPr>
            <p:ph type="body" idx="1"/>
          </p:nvPr>
        </p:nvSpPr>
        <p:spPr/>
        <p:txBody>
          <a:bodyPr>
            <a:normAutofit/>
          </a:bodyPr>
          <a:lstStyle/>
          <a:p>
            <a:pPr algn="ctr"/>
            <a:r>
              <a:rPr lang="en-US" sz="4000" dirty="0" smtClean="0">
                <a:solidFill>
                  <a:srgbClr val="600060"/>
                </a:solidFill>
                <a:latin typeface="Times New Roman" pitchFamily="18" charset="0"/>
                <a:cs typeface="Times New Roman" pitchFamily="18" charset="0"/>
              </a:rPr>
              <a:t>Test Preparation Market</a:t>
            </a:r>
            <a:endParaRPr lang="en-IN" sz="4000" dirty="0">
              <a:solidFill>
                <a:srgbClr val="600060"/>
              </a:solidFill>
              <a:latin typeface="Times New Roman" pitchFamily="18" charset="0"/>
              <a:cs typeface="Times New Roman" pitchFamily="18" charset="0"/>
            </a:endParaRPr>
          </a:p>
        </p:txBody>
      </p:sp>
    </p:spTree>
    <p:extLst>
      <p:ext uri="{BB962C8B-B14F-4D97-AF65-F5344CB8AC3E}">
        <p14:creationId xmlns:p14="http://schemas.microsoft.com/office/powerpoint/2010/main" val="2684707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dirty="0" smtClean="0">
                <a:solidFill>
                  <a:srgbClr val="600060"/>
                </a:solidFill>
                <a:latin typeface="Times New Roman" pitchFamily="18" charset="0"/>
                <a:cs typeface="Times New Roman" pitchFamily="18" charset="0"/>
              </a:rPr>
              <a:t>Age Groups</a:t>
            </a:r>
            <a:endParaRPr lang="en-IN" dirty="0">
              <a:solidFill>
                <a:srgbClr val="600060"/>
              </a:solidFill>
              <a:latin typeface="Times New Roman" pitchFamily="18" charset="0"/>
              <a:cs typeface="Times New Roman" pitchFamily="18" charset="0"/>
            </a:endParaRPr>
          </a:p>
        </p:txBody>
      </p:sp>
      <p:sp>
        <p:nvSpPr>
          <p:cNvPr id="11" name="Content Placeholder 10"/>
          <p:cNvSpPr>
            <a:spLocks noGrp="1"/>
          </p:cNvSpPr>
          <p:nvPr>
            <p:ph idx="1"/>
          </p:nvPr>
        </p:nvSpPr>
        <p:spPr/>
        <p:txBody>
          <a:bodyPr>
            <a:normAutofit/>
          </a:bodyPr>
          <a:lstStyle/>
          <a:p>
            <a:r>
              <a:rPr lang="en-US" sz="2400" dirty="0" smtClean="0">
                <a:latin typeface="Times New Roman" pitchFamily="18" charset="0"/>
                <a:cs typeface="Times New Roman" pitchFamily="18" charset="0"/>
              </a:rPr>
              <a:t>The figure below represents the derived attributes from the original data like numbers relating to Primary(ages 7-14),Secondary(15-18),College enrollees(19-22),Test Prep(&gt;22).</a:t>
            </a:r>
            <a:endParaRPr lang="en-IN" sz="2400" dirty="0">
              <a:latin typeface="Times New Roman" pitchFamily="18" charset="0"/>
              <a:cs typeface="Times New Roman" pitchFamily="18" charset="0"/>
            </a:endParaRP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255" y="3734410"/>
            <a:ext cx="75438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0478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600060"/>
                </a:solidFill>
                <a:latin typeface="Times New Roman" pitchFamily="18" charset="0"/>
                <a:cs typeface="Times New Roman" pitchFamily="18" charset="0"/>
              </a:rPr>
              <a:t>Global view of the Test Preparation Market</a:t>
            </a:r>
            <a:endParaRPr lang="en-IN" dirty="0">
              <a:solidFill>
                <a:srgbClr val="600060"/>
              </a:solidFill>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1969" y="1901825"/>
            <a:ext cx="6720062" cy="412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8199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600060"/>
                </a:solidFill>
                <a:latin typeface="Times New Roman" pitchFamily="18" charset="0"/>
                <a:cs typeface="Times New Roman" pitchFamily="18" charset="0"/>
              </a:rPr>
              <a:t>Population of college students </a:t>
            </a:r>
            <a:endParaRPr lang="en-IN" dirty="0">
              <a:solidFill>
                <a:srgbClr val="600060"/>
              </a:solidFill>
              <a:latin typeface="Times New Roman" pitchFamily="18" charset="0"/>
              <a:cs typeface="Times New Roman" pitchFamily="18" charset="0"/>
            </a:endParaRP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0563" y="1901825"/>
            <a:ext cx="7722875" cy="412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1577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600060"/>
                </a:solidFill>
                <a:latin typeface="Times New Roman" pitchFamily="18" charset="0"/>
                <a:cs typeface="Times New Roman" pitchFamily="18" charset="0"/>
              </a:rPr>
              <a:t>Line Chart Displaying Test Prep Market</a:t>
            </a:r>
            <a:endParaRPr lang="en-IN" dirty="0">
              <a:solidFill>
                <a:srgbClr val="600060"/>
              </a:solidFill>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r>
              <a:rPr lang="en-US" sz="1800" b="1" dirty="0" smtClean="0"/>
              <a:t>India and China are the highest contributor to Test Preparation Market.</a:t>
            </a:r>
            <a:endParaRPr lang="en-IN" sz="1800" b="1"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325" y="2665475"/>
            <a:ext cx="6719020" cy="3445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7708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600060"/>
                </a:solidFill>
                <a:latin typeface="Times New Roman" pitchFamily="18" charset="0"/>
                <a:cs typeface="Times New Roman" pitchFamily="18" charset="0"/>
              </a:rPr>
              <a:t>Overview -Test Preparation Market</a:t>
            </a:r>
            <a:endParaRPr lang="en-IN" dirty="0">
              <a:solidFill>
                <a:srgbClr val="600060"/>
              </a:solidFill>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6796" y="2512769"/>
            <a:ext cx="6470408" cy="3511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01670" y="1749245"/>
            <a:ext cx="7940660"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The bar chart shows the overall test prep market in terms of Number of </a:t>
            </a:r>
            <a:r>
              <a:rPr lang="en-US" b="1" dirty="0" err="1" smtClean="0">
                <a:latin typeface="Times New Roman" pitchFamily="18" charset="0"/>
                <a:cs typeface="Times New Roman" pitchFamily="18" charset="0"/>
              </a:rPr>
              <a:t>enrollees,turn</a:t>
            </a:r>
            <a:r>
              <a:rPr lang="en-US" b="1" dirty="0" smtClean="0">
                <a:latin typeface="Times New Roman" pitchFamily="18" charset="0"/>
                <a:cs typeface="Times New Roman" pitchFamily="18" charset="0"/>
              </a:rPr>
              <a:t> over per year &amp; month on different locations.</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3651185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600060"/>
                </a:solidFill>
                <a:latin typeface="Times New Roman" pitchFamily="18" charset="0"/>
                <a:cs typeface="Times New Roman" pitchFamily="18" charset="0"/>
              </a:rPr>
              <a:t>Tutoring Charges Per Hour</a:t>
            </a:r>
            <a:endParaRPr lang="en-IN" dirty="0">
              <a:solidFill>
                <a:srgbClr val="600060"/>
              </a:solidFill>
              <a:latin typeface="Times New Roman" pitchFamily="18" charset="0"/>
              <a:cs typeface="Times New Roman" pitchFamily="18" charset="0"/>
            </a:endParaRPr>
          </a:p>
        </p:txBody>
      </p:sp>
      <p:sp>
        <p:nvSpPr>
          <p:cNvPr id="3" name="TextBox 2"/>
          <p:cNvSpPr txBox="1"/>
          <p:nvPr/>
        </p:nvSpPr>
        <p:spPr>
          <a:xfrm>
            <a:off x="448965" y="1749245"/>
            <a:ext cx="8246070" cy="923330"/>
          </a:xfrm>
          <a:prstGeom prst="rect">
            <a:avLst/>
          </a:prstGeom>
          <a:noFill/>
        </p:spPr>
        <p:txBody>
          <a:bodyPr wrap="square" rtlCol="0">
            <a:spAutoFit/>
          </a:bodyPr>
          <a:lstStyle/>
          <a:p>
            <a:r>
              <a:rPr lang="en-US" b="1" dirty="0" smtClean="0">
                <a:latin typeface="Times New Roman" pitchFamily="18" charset="0"/>
                <a:cs typeface="Times New Roman" pitchFamily="18" charset="0"/>
              </a:rPr>
              <a:t>In order to derive the overall market </a:t>
            </a:r>
            <a:r>
              <a:rPr lang="en-US" b="1" dirty="0" err="1" smtClean="0">
                <a:latin typeface="Times New Roman" pitchFamily="18" charset="0"/>
                <a:cs typeface="Times New Roman" pitchFamily="18" charset="0"/>
              </a:rPr>
              <a:t>size,we</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have estimated per hour tutoring charges for test preparation in different locations and the same is shown in the plot below.</a:t>
            </a:r>
            <a:endParaRPr lang="en-IN" b="1" dirty="0">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0605" y="2818179"/>
            <a:ext cx="5955495" cy="3206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4332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 Hour Charges - Density</a:t>
            </a:r>
            <a:endParaRPr lang="en-IN" dirty="0"/>
          </a:p>
        </p:txBody>
      </p:sp>
      <p:sp>
        <p:nvSpPr>
          <p:cNvPr id="3" name="Text Placeholder 2"/>
          <p:cNvSpPr>
            <a:spLocks noGrp="1"/>
          </p:cNvSpPr>
          <p:nvPr>
            <p:ph type="body" sz="half" idx="2"/>
          </p:nvPr>
        </p:nvSpPr>
        <p:spPr/>
        <p:txBody>
          <a:bodyPr>
            <a:normAutofit/>
          </a:bodyPr>
          <a:lstStyle/>
          <a:p>
            <a:pPr marL="285750" indent="-285750">
              <a:buFont typeface="Arial" pitchFamily="34" charset="0"/>
              <a:buChar char="•"/>
            </a:pPr>
            <a:r>
              <a:rPr lang="en-US" sz="1600" dirty="0" smtClean="0">
                <a:latin typeface="Times New Roman" pitchFamily="18" charset="0"/>
                <a:cs typeface="Times New Roman" pitchFamily="18" charset="0"/>
              </a:rPr>
              <a:t>Bubble chart view of per hour private tutor charges for test preparation shows that countries like Saudi ,Bahrain, </a:t>
            </a:r>
            <a:r>
              <a:rPr lang="en-US" sz="1600" dirty="0" err="1" smtClean="0">
                <a:latin typeface="Times New Roman" pitchFamily="18" charset="0"/>
                <a:cs typeface="Times New Roman" pitchFamily="18" charset="0"/>
              </a:rPr>
              <a:t>Qatar,USA</a:t>
            </a:r>
            <a:r>
              <a:rPr lang="en-US" sz="1600" dirty="0" smtClean="0">
                <a:latin typeface="Times New Roman" pitchFamily="18" charset="0"/>
                <a:cs typeface="Times New Roman" pitchFamily="18" charset="0"/>
              </a:rPr>
              <a:t> &amp; UAE have higher rates compared to all other countries.</a:t>
            </a:r>
          </a:p>
          <a:p>
            <a:pPr marL="285750" indent="-285750">
              <a:buFont typeface="Arial" pitchFamily="34" charset="0"/>
              <a:buChar char="•"/>
            </a:pPr>
            <a:r>
              <a:rPr lang="en-US" sz="1600" dirty="0" smtClean="0">
                <a:latin typeface="Times New Roman" pitchFamily="18" charset="0"/>
                <a:cs typeface="Times New Roman" pitchFamily="18" charset="0"/>
              </a:rPr>
              <a:t>Rates are estimated using data available in online forums.</a:t>
            </a:r>
          </a:p>
          <a:p>
            <a:pPr marL="285750" indent="-285750">
              <a:buFont typeface="Arial" pitchFamily="34" charset="0"/>
              <a:buChar char="•"/>
            </a:pPr>
            <a:r>
              <a:rPr lang="en-US" sz="1600" dirty="0" smtClean="0">
                <a:latin typeface="Times New Roman" pitchFamily="18" charset="0"/>
                <a:cs typeface="Times New Roman" pitchFamily="18" charset="0"/>
              </a:rPr>
              <a:t>Typically tutor rates range from anywhere between $10 - $150,depeding on the course one enrolls into and also the charges depend on the expertise of the tutor.</a:t>
            </a:r>
          </a:p>
          <a:p>
            <a:pPr marL="285750" indent="-285750">
              <a:buFont typeface="Arial" pitchFamily="34" charset="0"/>
              <a:buChar char="•"/>
            </a:pPr>
            <a:endParaRPr lang="en-IN" sz="16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3429" y="833015"/>
            <a:ext cx="5029200" cy="49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idx="1"/>
          </p:nvPr>
        </p:nvSpPr>
        <p:spPr/>
        <p:txBody>
          <a:bodyPr/>
          <a:lstStyle/>
          <a:p>
            <a:endParaRPr lang="en-IN"/>
          </a:p>
        </p:txBody>
      </p:sp>
    </p:spTree>
    <p:extLst>
      <p:ext uri="{BB962C8B-B14F-4D97-AF65-F5344CB8AC3E}">
        <p14:creationId xmlns:p14="http://schemas.microsoft.com/office/powerpoint/2010/main" val="648945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solidFill>
                <a:srgbClr val="600060"/>
              </a:solidFill>
            </a:endParaRPr>
          </a:p>
        </p:txBody>
      </p:sp>
      <p:sp>
        <p:nvSpPr>
          <p:cNvPr id="3" name="Text Placeholder 2"/>
          <p:cNvSpPr>
            <a:spLocks noGrp="1"/>
          </p:cNvSpPr>
          <p:nvPr>
            <p:ph type="body" sz="half" idx="2"/>
          </p:nvPr>
        </p:nvSpPr>
        <p:spPr/>
        <p:txBody>
          <a:bodyPr>
            <a:normAutofit/>
          </a:bodyPr>
          <a:lstStyle/>
          <a:p>
            <a:pPr marL="285750" indent="-285750">
              <a:buFont typeface="Arial" pitchFamily="34" charset="0"/>
              <a:buChar char="•"/>
            </a:pPr>
            <a:r>
              <a:rPr lang="en-US" sz="1800" dirty="0" smtClean="0">
                <a:latin typeface="Times New Roman" pitchFamily="18" charset="0"/>
                <a:cs typeface="Times New Roman" pitchFamily="18" charset="0"/>
              </a:rPr>
              <a:t>Plot shows per month test preparation size.</a:t>
            </a:r>
          </a:p>
          <a:p>
            <a:pPr marL="285750" indent="-285750">
              <a:buFont typeface="Arial" pitchFamily="34" charset="0"/>
              <a:buChar char="•"/>
            </a:pPr>
            <a:endParaRPr lang="en-US" sz="1800" dirty="0">
              <a:latin typeface="Times New Roman" pitchFamily="18" charset="0"/>
              <a:cs typeface="Times New Roman" pitchFamily="18" charset="0"/>
            </a:endParaRPr>
          </a:p>
          <a:p>
            <a:pPr marL="285750" indent="-285750">
              <a:buFont typeface="Arial" pitchFamily="34" charset="0"/>
              <a:buChar char="•"/>
            </a:pPr>
            <a:r>
              <a:rPr lang="en-US" sz="1800" dirty="0" smtClean="0">
                <a:latin typeface="Times New Roman" pitchFamily="18" charset="0"/>
                <a:cs typeface="Times New Roman" pitchFamily="18" charset="0"/>
              </a:rPr>
              <a:t>USA , China, </a:t>
            </a:r>
            <a:r>
              <a:rPr lang="en-US" sz="1800" dirty="0" err="1" smtClean="0">
                <a:latin typeface="Times New Roman" pitchFamily="18" charset="0"/>
                <a:cs typeface="Times New Roman" pitchFamily="18" charset="0"/>
              </a:rPr>
              <a:t>Brazil,India</a:t>
            </a:r>
            <a:r>
              <a:rPr lang="en-US" sz="1800" dirty="0" smtClean="0">
                <a:latin typeface="Times New Roman" pitchFamily="18" charset="0"/>
                <a:cs typeface="Times New Roman" pitchFamily="18" charset="0"/>
              </a:rPr>
              <a:t> and Russia have higher turnover per month compared to other countries.</a:t>
            </a:r>
          </a:p>
          <a:p>
            <a:pPr marL="285750" indent="-285750">
              <a:buFont typeface="Arial" pitchFamily="34" charset="0"/>
              <a:buChar char="•"/>
            </a:pPr>
            <a:endParaRPr lang="en-IN" sz="1800" dirty="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3975" y="880269"/>
            <a:ext cx="4533900"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2934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600060"/>
                </a:solidFill>
                <a:latin typeface="Times New Roman" pitchFamily="18" charset="0"/>
                <a:cs typeface="Times New Roman" pitchFamily="18" charset="0"/>
              </a:rPr>
              <a:t>Overall Market Size of Test Preparation</a:t>
            </a:r>
            <a:endParaRPr lang="en-IN" dirty="0">
              <a:solidFill>
                <a:srgbClr val="600060"/>
              </a:solidFill>
              <a:latin typeface="Times New Roman" pitchFamily="18" charset="0"/>
              <a:cs typeface="Times New Roman" pitchFamily="18" charset="0"/>
            </a:endParaRPr>
          </a:p>
        </p:txBody>
      </p:sp>
      <p:sp>
        <p:nvSpPr>
          <p:cNvPr id="7" name="Picture Placeholder 6"/>
          <p:cNvSpPr>
            <a:spLocks noGrp="1"/>
          </p:cNvSpPr>
          <p:nvPr>
            <p:ph type="pic" idx="1"/>
          </p:nvPr>
        </p:nvSpPr>
        <p:spPr/>
      </p:sp>
      <p:sp>
        <p:nvSpPr>
          <p:cNvPr id="8" name="Text Placeholder 7"/>
          <p:cNvSpPr>
            <a:spLocks noGrp="1"/>
          </p:cNvSpPr>
          <p:nvPr>
            <p:ph type="body" sz="half" idx="2"/>
          </p:nvPr>
        </p:nvSpPr>
        <p:spPr/>
        <p:txBody>
          <a:bodyPr/>
          <a:lstStyle/>
          <a:p>
            <a:r>
              <a:rPr lang="en-US" dirty="0" smtClean="0">
                <a:latin typeface="Times New Roman" pitchFamily="18" charset="0"/>
                <a:cs typeface="Times New Roman" pitchFamily="18" charset="0"/>
              </a:rPr>
              <a:t>Market Size for Test Preparation has higher scope in countries like China, USA, Brazil, Russia and India.</a:t>
            </a:r>
            <a:endParaRPr lang="en-IN" dirty="0">
              <a:latin typeface="Times New Roman" pitchFamily="18" charset="0"/>
              <a:cs typeface="Times New Roman" pitchFamily="18" charset="0"/>
            </a:endParaRP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75" y="680310"/>
            <a:ext cx="7375213" cy="4123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8390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chemeClr val="tx1"/>
                </a:solidFill>
                <a:latin typeface="Times New Roman" pitchFamily="18" charset="0"/>
                <a:cs typeface="Times New Roman" pitchFamily="18" charset="0"/>
              </a:rPr>
              <a:t>Overview</a:t>
            </a:r>
            <a:endParaRPr lang="en-IN" b="1" dirty="0">
              <a:solidFill>
                <a:schemeClr val="tx1"/>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31672734"/>
              </p:ext>
            </p:extLst>
          </p:nvPr>
        </p:nvGraphicFramePr>
        <p:xfrm>
          <a:off x="601663" y="2054655"/>
          <a:ext cx="7940675" cy="39699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7111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600060"/>
                </a:solidFill>
                <a:latin typeface="Times New Roman" pitchFamily="18" charset="0"/>
                <a:cs typeface="Times New Roman" pitchFamily="18" charset="0"/>
              </a:rPr>
              <a:t>Test Preparation Market</a:t>
            </a:r>
            <a:endParaRPr lang="en-IN" dirty="0">
              <a:solidFill>
                <a:srgbClr val="600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Test Preparation Market metrics are </a:t>
            </a:r>
            <a:r>
              <a:rPr lang="en-US" dirty="0" err="1" smtClean="0">
                <a:latin typeface="Times New Roman" pitchFamily="18" charset="0"/>
                <a:cs typeface="Times New Roman" pitchFamily="18" charset="0"/>
              </a:rPr>
              <a:t>analysed</a:t>
            </a:r>
            <a:r>
              <a:rPr lang="en-US" dirty="0" smtClean="0">
                <a:latin typeface="Times New Roman" pitchFamily="18" charset="0"/>
                <a:cs typeface="Times New Roman" pitchFamily="18" charset="0"/>
              </a:rPr>
              <a:t>, from the data gathered using Census on student population.</a:t>
            </a:r>
          </a:p>
          <a:p>
            <a:r>
              <a:rPr lang="en-US" dirty="0" smtClean="0">
                <a:latin typeface="Times New Roman" pitchFamily="18" charset="0"/>
                <a:cs typeface="Times New Roman" pitchFamily="18" charset="0"/>
              </a:rPr>
              <a:t>The formulation here is that approximately 40% of the population in the age range(15-18),30% of the population in the age range(19-22),20% of the population in the age range (23-25) enroll themselves for test preparation tutoring services.</a:t>
            </a:r>
          </a:p>
          <a:p>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4971530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4" name="Content Placeholder 3"/>
          <p:cNvSpPr>
            <a:spLocks noGrp="1"/>
          </p:cNvSpPr>
          <p:nvPr>
            <p:ph type="body" idx="1"/>
          </p:nvPr>
        </p:nvSpPr>
        <p:spPr/>
        <p:txBody>
          <a:bodyPr>
            <a:normAutofit/>
          </a:bodyPr>
          <a:lstStyle/>
          <a:p>
            <a:pPr algn="ctr"/>
            <a:r>
              <a:rPr lang="en-US" sz="4800" dirty="0">
                <a:solidFill>
                  <a:srgbClr val="600060"/>
                </a:solidFill>
                <a:latin typeface="Times New Roman" pitchFamily="18" charset="0"/>
                <a:cs typeface="Times New Roman" pitchFamily="18" charset="0"/>
              </a:rPr>
              <a:t>Competitor Analysis</a:t>
            </a:r>
            <a:endParaRPr lang="en-IN" sz="4800" dirty="0">
              <a:latin typeface="Times New Roman" pitchFamily="18" charset="0"/>
              <a:cs typeface="Times New Roman" pitchFamily="18" charset="0"/>
            </a:endParaRPr>
          </a:p>
        </p:txBody>
      </p:sp>
    </p:spTree>
    <p:extLst>
      <p:ext uri="{BB962C8B-B14F-4D97-AF65-F5344CB8AC3E}">
        <p14:creationId xmlns:p14="http://schemas.microsoft.com/office/powerpoint/2010/main" val="1896671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We have gathered information about private tutoring agencies </a:t>
            </a:r>
            <a:r>
              <a:rPr lang="en-US" dirty="0" smtClean="0">
                <a:latin typeface="Times New Roman" pitchFamily="18" charset="0"/>
                <a:cs typeface="Times New Roman" pitchFamily="18" charset="0"/>
              </a:rPr>
              <a:t>functioning in different  </a:t>
            </a:r>
            <a:r>
              <a:rPr lang="en-US" dirty="0" smtClean="0">
                <a:latin typeface="Times New Roman" pitchFamily="18" charset="0"/>
                <a:cs typeface="Times New Roman" pitchFamily="18" charset="0"/>
              </a:rPr>
              <a:t>countries studied and visualized the same using Tableau.</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111150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600060"/>
                </a:solidFill>
                <a:latin typeface="Times New Roman" pitchFamily="18" charset="0"/>
                <a:cs typeface="Times New Roman" pitchFamily="18" charset="0"/>
              </a:rPr>
              <a:t>Test Preparation Private Tutoring</a:t>
            </a:r>
            <a:endParaRPr lang="en-IN" dirty="0">
              <a:solidFill>
                <a:srgbClr val="600060"/>
              </a:solidFill>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9808" y="1901825"/>
            <a:ext cx="6724385" cy="412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9510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K-12 Private Tutoring</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9712" y="1901825"/>
            <a:ext cx="6584577" cy="412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52862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600060"/>
                </a:solidFill>
                <a:latin typeface="Times New Roman" pitchFamily="18" charset="0"/>
                <a:cs typeface="Times New Roman" pitchFamily="18" charset="0"/>
              </a:rPr>
              <a:t>Private Tutors for Technical Learning</a:t>
            </a:r>
            <a:endParaRPr lang="en-IN" dirty="0">
              <a:solidFill>
                <a:srgbClr val="600060"/>
              </a:solidFill>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0673" y="1901825"/>
            <a:ext cx="7002654" cy="412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9029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Summary Visual</a:t>
            </a:r>
            <a:endParaRPr lang="en-IN" dirty="0">
              <a:latin typeface="Times New Roman" pitchFamily="18" charset="0"/>
              <a:cs typeface="Times New Roman" pitchFamily="18" charset="0"/>
            </a:endParaRPr>
          </a:p>
        </p:txBody>
      </p:sp>
      <p:pic>
        <p:nvPicPr>
          <p:cNvPr id="40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575050" y="1295395"/>
            <a:ext cx="5111750" cy="380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2"/>
          <p:cNvSpPr>
            <a:spLocks noGrp="1"/>
          </p:cNvSpPr>
          <p:nvPr>
            <p:ph type="body" sz="half" idx="2"/>
          </p:nvPr>
        </p:nvSpPr>
        <p:spPr/>
        <p:txBody>
          <a:bodyPr>
            <a:normAutofit/>
          </a:bodyPr>
          <a:lstStyle/>
          <a:p>
            <a:r>
              <a:rPr lang="en-US" sz="2000" dirty="0" smtClean="0">
                <a:latin typeface="Times New Roman" pitchFamily="18" charset="0"/>
                <a:cs typeface="Times New Roman" pitchFamily="18" charset="0"/>
              </a:rPr>
              <a:t>This visual </a:t>
            </a:r>
            <a:r>
              <a:rPr lang="en-US" sz="2000" dirty="0" err="1" smtClean="0">
                <a:latin typeface="Times New Roman" pitchFamily="18" charset="0"/>
                <a:cs typeface="Times New Roman" pitchFamily="18" charset="0"/>
              </a:rPr>
              <a:t>summarises</a:t>
            </a:r>
            <a:r>
              <a:rPr lang="en-US" sz="2000" dirty="0" smtClean="0">
                <a:latin typeface="Times New Roman" pitchFamily="18" charset="0"/>
                <a:cs typeface="Times New Roman" pitchFamily="18" charset="0"/>
              </a:rPr>
              <a:t> data based on whether k-12,Test Prep or Technology private tutors availability on a tutoring site.</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95629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512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575050" y="1039233"/>
            <a:ext cx="5111750" cy="4320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half" idx="2"/>
          </p:nvPr>
        </p:nvSpPr>
        <p:spPr/>
        <p:txBody>
          <a:bodyPr>
            <a:normAutofit/>
          </a:bodyPr>
          <a:lstStyle/>
          <a:p>
            <a:r>
              <a:rPr lang="en-US" sz="1800" dirty="0" smtClean="0">
                <a:latin typeface="Times New Roman" pitchFamily="18" charset="0"/>
                <a:cs typeface="Times New Roman" pitchFamily="18" charset="0"/>
              </a:rPr>
              <a:t>The visual adjacent shows availability of K-12 private tutors.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3288496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sz="1800">
              <a:latin typeface="Times New Roman" pitchFamily="18" charset="0"/>
              <a:cs typeface="Times New Roman" pitchFamily="18" charset="0"/>
            </a:endParaRPr>
          </a:p>
        </p:txBody>
      </p:sp>
      <p:pic>
        <p:nvPicPr>
          <p:cNvPr id="61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575050" y="1013717"/>
            <a:ext cx="5111750" cy="4371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half" idx="2"/>
          </p:nvPr>
        </p:nvSpPr>
        <p:spPr/>
        <p:txBody>
          <a:bodyPr>
            <a:normAutofit/>
          </a:bodyPr>
          <a:lstStyle/>
          <a:p>
            <a:r>
              <a:rPr lang="en-US" sz="1800" dirty="0" smtClean="0">
                <a:latin typeface="Times New Roman" pitchFamily="18" charset="0"/>
                <a:cs typeface="Times New Roman" pitchFamily="18" charset="0"/>
              </a:rPr>
              <a:t>This visual shows tutoring organizations' offering both K-12 &amp; Test Prep services.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470445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717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575050" y="1027113"/>
            <a:ext cx="5111750" cy="434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half" idx="2"/>
          </p:nvPr>
        </p:nvSpPr>
        <p:spPr/>
        <p:txBody>
          <a:bodyPr>
            <a:normAutofit/>
          </a:bodyPr>
          <a:lstStyle/>
          <a:p>
            <a:r>
              <a:rPr lang="en-US" sz="1800" dirty="0" smtClean="0">
                <a:latin typeface="Times New Roman" pitchFamily="18" charset="0"/>
                <a:cs typeface="Times New Roman" pitchFamily="18" charset="0"/>
              </a:rPr>
              <a:t>This visual shows all other possible combinations which were not covered in previous slides.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677672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latin typeface="Times New Roman" pitchFamily="18" charset="0"/>
              <a:cs typeface="Times New Roman" pitchFamily="18" charset="0"/>
            </a:endParaRPr>
          </a:p>
        </p:txBody>
      </p:sp>
      <p:sp>
        <p:nvSpPr>
          <p:cNvPr id="5" name="Text Placeholder 4"/>
          <p:cNvSpPr>
            <a:spLocks noGrp="1"/>
          </p:cNvSpPr>
          <p:nvPr>
            <p:ph type="body" idx="1"/>
          </p:nvPr>
        </p:nvSpPr>
        <p:spPr/>
        <p:txBody>
          <a:bodyPr>
            <a:normAutofit/>
          </a:bodyPr>
          <a:lstStyle/>
          <a:p>
            <a:pPr algn="ctr"/>
            <a:r>
              <a:rPr lang="en-US" sz="4000" dirty="0" smtClean="0">
                <a:solidFill>
                  <a:srgbClr val="600060"/>
                </a:solidFill>
                <a:latin typeface="Times New Roman" pitchFamily="18" charset="0"/>
                <a:cs typeface="Times New Roman" pitchFamily="18" charset="0"/>
              </a:rPr>
              <a:t>Primary Research</a:t>
            </a:r>
            <a:endParaRPr lang="en-IN" sz="4000" dirty="0">
              <a:solidFill>
                <a:srgbClr val="600060"/>
              </a:solidFill>
              <a:latin typeface="Times New Roman" pitchFamily="18" charset="0"/>
              <a:cs typeface="Times New Roman" pitchFamily="18" charset="0"/>
            </a:endParaRPr>
          </a:p>
        </p:txBody>
      </p:sp>
    </p:spTree>
    <p:extLst>
      <p:ext uri="{BB962C8B-B14F-4D97-AF65-F5344CB8AC3E}">
        <p14:creationId xmlns:p14="http://schemas.microsoft.com/office/powerpoint/2010/main" val="2869874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600060"/>
                </a:solidFill>
                <a:latin typeface="Times New Roman" pitchFamily="18" charset="0"/>
                <a:cs typeface="Times New Roman" pitchFamily="18" charset="0"/>
              </a:rPr>
              <a:t>Primary Research</a:t>
            </a:r>
            <a:endParaRPr lang="en-US" dirty="0">
              <a:solidFill>
                <a:srgbClr val="600060"/>
              </a:solidFill>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fontScale="92500"/>
          </a:bodyPr>
          <a:lstStyle/>
          <a:p>
            <a:r>
              <a:rPr lang="en-US" dirty="0" smtClean="0">
                <a:latin typeface="Times New Roman" pitchFamily="18" charset="0"/>
                <a:cs typeface="Times New Roman" pitchFamily="18" charset="0"/>
              </a:rPr>
              <a:t>The data gathering phase, where the data required and relevant to the analysis is documented using Excel.</a:t>
            </a:r>
          </a:p>
          <a:p>
            <a:r>
              <a:rPr lang="en-US" dirty="0" smtClean="0">
                <a:latin typeface="Times New Roman" pitchFamily="18" charset="0"/>
                <a:cs typeface="Times New Roman" pitchFamily="18" charset="0"/>
              </a:rPr>
              <a:t>The excel sheet now has information related to k-12 private tutoring market, Test Preparation market </a:t>
            </a:r>
            <a:r>
              <a:rPr lang="en-US" dirty="0" err="1" smtClean="0">
                <a:latin typeface="Times New Roman" pitchFamily="18" charset="0"/>
                <a:cs typeface="Times New Roman" pitchFamily="18" charset="0"/>
              </a:rPr>
              <a:t>viz</a:t>
            </a:r>
            <a:r>
              <a:rPr lang="en-US" dirty="0" smtClean="0">
                <a:latin typeface="Times New Roman" pitchFamily="18" charset="0"/>
                <a:cs typeface="Times New Roman" pitchFamily="18" charset="0"/>
              </a:rPr>
              <a:t>-a-</a:t>
            </a:r>
            <a:r>
              <a:rPr lang="en-US" dirty="0" err="1" smtClean="0">
                <a:latin typeface="Times New Roman" pitchFamily="18" charset="0"/>
                <a:cs typeface="Times New Roman" pitchFamily="18" charset="0"/>
              </a:rPr>
              <a:t>viz</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admissions for P.G &amp; Job seekers(overseas).</a:t>
            </a:r>
          </a:p>
          <a:p>
            <a:r>
              <a:rPr lang="en-US" dirty="0" smtClean="0">
                <a:latin typeface="Times New Roman" pitchFamily="18" charset="0"/>
                <a:cs typeface="Times New Roman" pitchFamily="18" charset="0"/>
              </a:rPr>
              <a:t>Based on the data gathered suitable </a:t>
            </a:r>
            <a:r>
              <a:rPr lang="en-US" dirty="0" err="1" smtClean="0">
                <a:latin typeface="Times New Roman" pitchFamily="18" charset="0"/>
                <a:cs typeface="Times New Roman" pitchFamily="18" charset="0"/>
              </a:rPr>
              <a:t>visualisations</a:t>
            </a:r>
            <a:r>
              <a:rPr lang="en-US" dirty="0" smtClean="0">
                <a:latin typeface="Times New Roman" pitchFamily="18" charset="0"/>
                <a:cs typeface="Times New Roman" pitchFamily="18" charset="0"/>
              </a:rPr>
              <a:t> are done using Tableau to help understand the insights better,</a:t>
            </a:r>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63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705" y="374900"/>
            <a:ext cx="3008313" cy="1162050"/>
          </a:xfrm>
        </p:spPr>
        <p:txBody>
          <a:bodyPr>
            <a:normAutofit/>
          </a:bodyPr>
          <a:lstStyle/>
          <a:p>
            <a:r>
              <a:rPr lang="en-US" sz="2800" dirty="0" smtClean="0">
                <a:solidFill>
                  <a:srgbClr val="C00000"/>
                </a:solidFill>
                <a:latin typeface="Times New Roman" pitchFamily="18" charset="0"/>
                <a:cs typeface="Times New Roman" pitchFamily="18" charset="0"/>
              </a:rPr>
              <a:t>Countries analyzed</a:t>
            </a:r>
            <a:endParaRPr lang="en-IN" sz="2800" dirty="0">
              <a:solidFill>
                <a:srgbClr val="C00000"/>
              </a:solidFill>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82820" y="1901950"/>
            <a:ext cx="1914525"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Placeholder 9"/>
          <p:cNvSpPr>
            <a:spLocks noGrp="1"/>
          </p:cNvSpPr>
          <p:nvPr>
            <p:ph type="body" sz="half" idx="2"/>
          </p:nvPr>
        </p:nvSpPr>
        <p:spPr/>
        <p:txBody>
          <a:bodyPr>
            <a:normAutofit/>
          </a:bodyPr>
          <a:lstStyle/>
          <a:p>
            <a:pPr marL="285750" indent="-285750">
              <a:buFont typeface="Arial" pitchFamily="34" charset="0"/>
              <a:buChar char="•"/>
            </a:pPr>
            <a:r>
              <a:rPr lang="en-US" sz="1800" dirty="0" smtClean="0">
                <a:solidFill>
                  <a:srgbClr val="C00000"/>
                </a:solidFill>
                <a:latin typeface="Times New Roman" pitchFamily="18" charset="0"/>
                <a:cs typeface="Times New Roman" pitchFamily="18" charset="0"/>
              </a:rPr>
              <a:t>26 countries are studied for this analysis.</a:t>
            </a:r>
          </a:p>
          <a:p>
            <a:pPr marL="285750" indent="-285750">
              <a:buFont typeface="Arial" pitchFamily="34" charset="0"/>
              <a:buChar char="•"/>
            </a:pPr>
            <a:r>
              <a:rPr lang="en-US" sz="1800" dirty="0" smtClean="0">
                <a:solidFill>
                  <a:srgbClr val="C00000"/>
                </a:solidFill>
                <a:latin typeface="Times New Roman" pitchFamily="18" charset="0"/>
                <a:cs typeface="Times New Roman" pitchFamily="18" charset="0"/>
              </a:rPr>
              <a:t>The countries are picked in such a way that it covers locations where there is a demand for private tutoring services and the demand is growing consistently over the years.</a:t>
            </a:r>
          </a:p>
          <a:p>
            <a:pPr marL="285750" indent="-285750">
              <a:buFont typeface="Arial" pitchFamily="34" charset="0"/>
              <a:buChar char="•"/>
            </a:pPr>
            <a:endParaRPr lang="en-US" sz="1800" dirty="0">
              <a:solidFill>
                <a:srgbClr val="C00000"/>
              </a:solidFill>
              <a:latin typeface="Times New Roman" pitchFamily="18" charset="0"/>
              <a:cs typeface="Times New Roman" pitchFamily="18" charset="0"/>
            </a:endParaRPr>
          </a:p>
          <a:p>
            <a:pPr marL="285750" indent="-285750">
              <a:buFont typeface="Arial" pitchFamily="34" charset="0"/>
              <a:buChar char="•"/>
            </a:pPr>
            <a:endParaRPr lang="en-US" sz="1800" dirty="0" smtClean="0">
              <a:solidFill>
                <a:srgbClr val="C00000"/>
              </a:solidFill>
              <a:latin typeface="Times New Roman" pitchFamily="18" charset="0"/>
              <a:cs typeface="Times New Roman" pitchFamily="18" charset="0"/>
            </a:endParaRPr>
          </a:p>
        </p:txBody>
      </p:sp>
      <p:pic>
        <p:nvPicPr>
          <p:cNvPr id="9" name="Picture 2" descr="E:\cloud\drive\websites\ppttemplate\ppt\logo-ppttemplate.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310" y="6525919"/>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78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solidFill>
                  <a:srgbClr val="600060"/>
                </a:solidFill>
                <a:latin typeface="Times New Roman" pitchFamily="18" charset="0"/>
                <a:cs typeface="Times New Roman" pitchFamily="18" charset="0"/>
              </a:rPr>
              <a:t>Worldwide Population</a:t>
            </a:r>
            <a:endParaRPr lang="en-IN" sz="2800" dirty="0">
              <a:solidFill>
                <a:srgbClr val="600060"/>
              </a:solidFill>
              <a:latin typeface="Times New Roman" pitchFamily="18" charset="0"/>
              <a:cs typeface="Times New Roman" pitchFamily="18" charset="0"/>
            </a:endParaRPr>
          </a:p>
        </p:txBody>
      </p:sp>
      <p:pic>
        <p:nvPicPr>
          <p:cNvPr id="2050"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4721" b="4721"/>
          <a:stretch>
            <a:fillRect/>
          </a:stretch>
        </p:blipFill>
        <p:spPr bwMode="auto">
          <a:xfrm>
            <a:off x="1792288" y="1138425"/>
            <a:ext cx="5486400" cy="35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half" idx="2"/>
          </p:nvPr>
        </p:nvSpPr>
        <p:spPr/>
        <p:txBody>
          <a:bodyPr/>
          <a:lstStyle/>
          <a:p>
            <a:r>
              <a:rPr lang="en-US" dirty="0" smtClean="0">
                <a:latin typeface="Times New Roman" pitchFamily="18" charset="0"/>
                <a:cs typeface="Times New Roman" pitchFamily="18" charset="0"/>
              </a:rPr>
              <a:t>                                       Plot shows </a:t>
            </a:r>
            <a:r>
              <a:rPr lang="en-US" dirty="0" err="1" smtClean="0">
                <a:latin typeface="Times New Roman" pitchFamily="18" charset="0"/>
                <a:cs typeface="Times New Roman" pitchFamily="18" charset="0"/>
              </a:rPr>
              <a:t>contrywise</a:t>
            </a:r>
            <a:r>
              <a:rPr lang="en-US" dirty="0" smtClean="0">
                <a:latin typeface="Times New Roman" pitchFamily="18" charset="0"/>
                <a:cs typeface="Times New Roman" pitchFamily="18" charset="0"/>
              </a:rPr>
              <a:t> population. Among the 26 countries </a:t>
            </a:r>
            <a:r>
              <a:rPr lang="en-US" dirty="0" err="1" smtClean="0">
                <a:latin typeface="Times New Roman" pitchFamily="18" charset="0"/>
                <a:cs typeface="Times New Roman" pitchFamily="18" charset="0"/>
              </a:rPr>
              <a:t>analysed</a:t>
            </a:r>
            <a:r>
              <a:rPr lang="en-US" dirty="0" smtClean="0">
                <a:latin typeface="Times New Roman" pitchFamily="18" charset="0"/>
                <a:cs typeface="Times New Roman" pitchFamily="18" charset="0"/>
              </a:rPr>
              <a:t> ,China and India have topped the charts.</a:t>
            </a:r>
          </a:p>
          <a:p>
            <a:r>
              <a:rPr lang="en-US"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233054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dirty="0"/>
          </a:p>
        </p:txBody>
      </p:sp>
      <p:sp>
        <p:nvSpPr>
          <p:cNvPr id="5" name="Text Placeholder 4"/>
          <p:cNvSpPr>
            <a:spLocks noGrp="1"/>
          </p:cNvSpPr>
          <p:nvPr>
            <p:ph type="body" idx="1"/>
          </p:nvPr>
        </p:nvSpPr>
        <p:spPr/>
        <p:txBody>
          <a:bodyPr>
            <a:normAutofit/>
          </a:bodyPr>
          <a:lstStyle/>
          <a:p>
            <a:pPr algn="ctr"/>
            <a:r>
              <a:rPr lang="en-US" sz="4000" dirty="0" smtClean="0">
                <a:solidFill>
                  <a:srgbClr val="600060"/>
                </a:solidFill>
                <a:latin typeface="Times New Roman" pitchFamily="18" charset="0"/>
                <a:cs typeface="Times New Roman" pitchFamily="18" charset="0"/>
              </a:rPr>
              <a:t>Market Size Estimation of  K-12 private tutoring market</a:t>
            </a:r>
            <a:endParaRPr lang="en-IN" sz="4000" dirty="0">
              <a:solidFill>
                <a:srgbClr val="600060"/>
              </a:solidFill>
              <a:latin typeface="Times New Roman" pitchFamily="18" charset="0"/>
              <a:cs typeface="Times New Roman" pitchFamily="18" charset="0"/>
            </a:endParaRPr>
          </a:p>
        </p:txBody>
      </p:sp>
    </p:spTree>
    <p:extLst>
      <p:ext uri="{BB962C8B-B14F-4D97-AF65-F5344CB8AC3E}">
        <p14:creationId xmlns:p14="http://schemas.microsoft.com/office/powerpoint/2010/main" val="543592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solidFill>
                  <a:srgbClr val="600060"/>
                </a:solidFill>
                <a:latin typeface="Times New Roman" pitchFamily="18" charset="0"/>
                <a:cs typeface="Times New Roman" pitchFamily="18" charset="0"/>
              </a:rPr>
              <a:t>Market Size Estimation</a:t>
            </a:r>
            <a:endParaRPr lang="en-IN" dirty="0">
              <a:solidFill>
                <a:srgbClr val="600060"/>
              </a:solidFill>
              <a:latin typeface="Times New Roman" pitchFamily="18" charset="0"/>
              <a:cs typeface="Times New Roman" pitchFamily="18" charset="0"/>
            </a:endParaRPr>
          </a:p>
        </p:txBody>
      </p:sp>
      <p:sp>
        <p:nvSpPr>
          <p:cNvPr id="6" name="Content Placeholder 5"/>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The business case is to study private tutoring markets on various location’s, population data is vital to perform this analysis.</a:t>
            </a:r>
          </a:p>
          <a:p>
            <a:r>
              <a:rPr lang="en-US" dirty="0" smtClean="0">
                <a:latin typeface="Times New Roman" pitchFamily="18" charset="0"/>
                <a:cs typeface="Times New Roman" pitchFamily="18" charset="0"/>
              </a:rPr>
              <a:t>Reliable data source for this analysis would be </a:t>
            </a:r>
            <a:r>
              <a:rPr lang="en-US" dirty="0">
                <a:latin typeface="Times New Roman" pitchFamily="18" charset="0"/>
                <a:cs typeface="Times New Roman" pitchFamily="18" charset="0"/>
              </a:rPr>
              <a:t>census </a:t>
            </a:r>
            <a:r>
              <a:rPr lang="en-US" dirty="0" smtClean="0">
                <a:latin typeface="Times New Roman" pitchFamily="18" charset="0"/>
                <a:cs typeface="Times New Roman" pitchFamily="18" charset="0"/>
              </a:rPr>
              <a:t>data consisting demographic information of various locations worldwide. Following government data source is accessed to collect information relevant to this study.</a:t>
            </a:r>
          </a:p>
          <a:p>
            <a:r>
              <a:rPr lang="en-US" b="1" dirty="0" smtClean="0">
                <a:latin typeface="Times New Roman" pitchFamily="18" charset="0"/>
                <a:cs typeface="Times New Roman" pitchFamily="18" charset="0"/>
                <a:hlinkClick r:id="rId2"/>
              </a:rPr>
              <a:t>https</a:t>
            </a:r>
            <a:r>
              <a:rPr lang="en-US" b="1" dirty="0">
                <a:latin typeface="Times New Roman" pitchFamily="18" charset="0"/>
                <a:cs typeface="Times New Roman" pitchFamily="18" charset="0"/>
                <a:hlinkClick r:id="rId2"/>
              </a:rPr>
              <a:t>://</a:t>
            </a:r>
            <a:r>
              <a:rPr lang="en-US" b="1" dirty="0" smtClean="0">
                <a:latin typeface="Times New Roman" pitchFamily="18" charset="0"/>
                <a:cs typeface="Times New Roman" pitchFamily="18" charset="0"/>
                <a:hlinkClick r:id="rId2"/>
              </a:rPr>
              <a:t>www.cia.gov/library/publications/the-world-factbook/geos/in.html</a:t>
            </a:r>
            <a:endParaRPr lang="en-US"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747427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1081</Words>
  <Application>Microsoft Office PowerPoint</Application>
  <PresentationFormat>On-screen Show (4:3)</PresentationFormat>
  <Paragraphs>90</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Secondary Research on Private Tutoring</vt:lpstr>
      <vt:lpstr>Business Case</vt:lpstr>
      <vt:lpstr>Overview</vt:lpstr>
      <vt:lpstr>PowerPoint Presentation</vt:lpstr>
      <vt:lpstr>Primary Research</vt:lpstr>
      <vt:lpstr>Countries analyzed</vt:lpstr>
      <vt:lpstr>Worldwide Population</vt:lpstr>
      <vt:lpstr>PowerPoint Presentation</vt:lpstr>
      <vt:lpstr>Market Size Estimation</vt:lpstr>
      <vt:lpstr>Market Size Estimation – Primary Education</vt:lpstr>
      <vt:lpstr>Worldwide Population of age group(7-14)</vt:lpstr>
      <vt:lpstr>Market Size Estimation – Secondary School</vt:lpstr>
      <vt:lpstr>Population of  children under 18</vt:lpstr>
      <vt:lpstr>Age Groups</vt:lpstr>
      <vt:lpstr>Bubble Chart for population density</vt:lpstr>
      <vt:lpstr>Percentage of actual enrollees</vt:lpstr>
      <vt:lpstr>Box and Whiskers plot</vt:lpstr>
      <vt:lpstr>PowerPoint Presentation</vt:lpstr>
      <vt:lpstr>K-12 Market Size</vt:lpstr>
      <vt:lpstr>PowerPoint Presentation</vt:lpstr>
      <vt:lpstr>Age Groups</vt:lpstr>
      <vt:lpstr>Global view of the Test Preparation Market</vt:lpstr>
      <vt:lpstr>Population of college students </vt:lpstr>
      <vt:lpstr>Line Chart Displaying Test Prep Market</vt:lpstr>
      <vt:lpstr>Overview -Test Preparation Market</vt:lpstr>
      <vt:lpstr>Tutoring Charges Per Hour</vt:lpstr>
      <vt:lpstr>Per Hour Charges - Density</vt:lpstr>
      <vt:lpstr>PowerPoint Presentation</vt:lpstr>
      <vt:lpstr>Overall Market Size of Test Preparation</vt:lpstr>
      <vt:lpstr>Test Preparation Market</vt:lpstr>
      <vt:lpstr>PowerPoint Presentation</vt:lpstr>
      <vt:lpstr>PowerPoint Presentation</vt:lpstr>
      <vt:lpstr>Test Preparation Private Tutoring</vt:lpstr>
      <vt:lpstr>K-12 Private Tutoring</vt:lpstr>
      <vt:lpstr>Private Tutors for Technical Learning</vt:lpstr>
      <vt:lpstr>Summary Visual</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2014-05-25T07:52:52Z</dcterms:created>
  <dcterms:modified xsi:type="dcterms:W3CDTF">2018-07-17T11:03:08Z</dcterms:modified>
</cp:coreProperties>
</file>