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4"/>
  </p:notesMasterIdLst>
  <p:sldIdLst>
    <p:sldId id="256" r:id="rId2"/>
    <p:sldId id="257" r:id="rId3"/>
    <p:sldId id="321" r:id="rId4"/>
    <p:sldId id="261" r:id="rId5"/>
    <p:sldId id="262" r:id="rId6"/>
    <p:sldId id="316" r:id="rId7"/>
    <p:sldId id="258" r:id="rId8"/>
    <p:sldId id="284" r:id="rId9"/>
    <p:sldId id="285" r:id="rId10"/>
    <p:sldId id="286" r:id="rId11"/>
    <p:sldId id="287" r:id="rId12"/>
    <p:sldId id="263" r:id="rId13"/>
    <p:sldId id="290" r:id="rId14"/>
    <p:sldId id="291" r:id="rId15"/>
    <p:sldId id="264" r:id="rId16"/>
    <p:sldId id="265" r:id="rId17"/>
    <p:sldId id="289" r:id="rId18"/>
    <p:sldId id="288" r:id="rId19"/>
    <p:sldId id="271" r:id="rId20"/>
    <p:sldId id="270" r:id="rId21"/>
    <p:sldId id="267" r:id="rId22"/>
    <p:sldId id="266" r:id="rId23"/>
    <p:sldId id="292" r:id="rId24"/>
    <p:sldId id="268" r:id="rId25"/>
    <p:sldId id="269" r:id="rId26"/>
    <p:sldId id="320" r:id="rId27"/>
    <p:sldId id="272" r:id="rId28"/>
    <p:sldId id="282" r:id="rId29"/>
    <p:sldId id="281" r:id="rId30"/>
    <p:sldId id="283" r:id="rId31"/>
    <p:sldId id="318" r:id="rId32"/>
    <p:sldId id="319" r:id="rId33"/>
    <p:sldId id="273" r:id="rId34"/>
    <p:sldId id="280" r:id="rId35"/>
    <p:sldId id="294" r:id="rId36"/>
    <p:sldId id="295" r:id="rId37"/>
    <p:sldId id="293" r:id="rId38"/>
    <p:sldId id="296" r:id="rId39"/>
    <p:sldId id="298" r:id="rId40"/>
    <p:sldId id="301" r:id="rId41"/>
    <p:sldId id="297" r:id="rId42"/>
    <p:sldId id="302" r:id="rId43"/>
    <p:sldId id="303" r:id="rId44"/>
    <p:sldId id="317" r:id="rId45"/>
    <p:sldId id="279" r:id="rId46"/>
    <p:sldId id="304" r:id="rId47"/>
    <p:sldId id="313" r:id="rId48"/>
    <p:sldId id="305" r:id="rId49"/>
    <p:sldId id="314" r:id="rId50"/>
    <p:sldId id="307" r:id="rId51"/>
    <p:sldId id="306" r:id="rId52"/>
    <p:sldId id="309" r:id="rId53"/>
    <p:sldId id="312" r:id="rId54"/>
    <p:sldId id="310" r:id="rId55"/>
    <p:sldId id="311" r:id="rId56"/>
    <p:sldId id="315" r:id="rId57"/>
    <p:sldId id="322" r:id="rId58"/>
    <p:sldId id="323" r:id="rId59"/>
    <p:sldId id="300" r:id="rId60"/>
    <p:sldId id="324" r:id="rId61"/>
    <p:sldId id="325" r:id="rId62"/>
    <p:sldId id="27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200"/>
    <a:srgbClr val="BC7900"/>
    <a:srgbClr val="003402"/>
    <a:srgbClr val="FFA709"/>
    <a:srgbClr val="FE8602"/>
    <a:srgbClr val="006C12"/>
    <a:srgbClr val="547A00"/>
    <a:srgbClr val="2597FF"/>
    <a:srgbClr val="00698A"/>
    <a:srgbClr val="77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585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F9A67-36E5-46DA-B11A-2A1DB78297E7}" type="datetimeFigureOut">
              <a:rPr lang="en-US" smtClean="0"/>
              <a:t>6/29/2018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702B4-5DC5-47A7-99B2-0CB8E1A6FB59}" type="slidenum">
              <a:rPr lang="en-US" smtClean="0"/>
              <a:t>‹#›</a:t>
            </a:fld>
            <a:endParaRPr lang="en-US"/>
          </a:p>
        </p:txBody>
      </p:sp>
    </p:spTree>
    <p:extLst>
      <p:ext uri="{BB962C8B-B14F-4D97-AF65-F5344CB8AC3E}">
        <p14:creationId xmlns:p14="http://schemas.microsoft.com/office/powerpoint/2010/main" val="52678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GEM Learning, </a:t>
            </a:r>
            <a:r>
              <a:rPr lang="en-IN" sz="1200" dirty="0" err="1" smtClean="0"/>
              <a:t>Octavesim</a:t>
            </a: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endParaRPr lang="en-IN" dirty="0"/>
          </a:p>
        </p:txBody>
      </p:sp>
      <p:sp>
        <p:nvSpPr>
          <p:cNvPr id="4" name="Slide Number Placeholder 3"/>
          <p:cNvSpPr>
            <a:spLocks noGrp="1"/>
          </p:cNvSpPr>
          <p:nvPr>
            <p:ph type="sldNum" sz="quarter" idx="10"/>
          </p:nvPr>
        </p:nvSpPr>
        <p:spPr/>
        <p:txBody>
          <a:bodyPr/>
          <a:lstStyle/>
          <a:p>
            <a:fld id="{B8C702B4-5DC5-47A7-99B2-0CB8E1A6FB59}" type="slidenum">
              <a:rPr lang="en-US" smtClean="0"/>
              <a:t>8</a:t>
            </a:fld>
            <a:endParaRPr lang="en-US"/>
          </a:p>
        </p:txBody>
      </p:sp>
    </p:spTree>
    <p:extLst>
      <p:ext uri="{BB962C8B-B14F-4D97-AF65-F5344CB8AC3E}">
        <p14:creationId xmlns:p14="http://schemas.microsoft.com/office/powerpoint/2010/main" val="282567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C702B4-5DC5-47A7-99B2-0CB8E1A6FB59}" type="slidenum">
              <a:rPr lang="en-US" smtClean="0"/>
              <a:t>10</a:t>
            </a:fld>
            <a:endParaRPr lang="en-US"/>
          </a:p>
        </p:txBody>
      </p:sp>
    </p:spTree>
    <p:extLst>
      <p:ext uri="{BB962C8B-B14F-4D97-AF65-F5344CB8AC3E}">
        <p14:creationId xmlns:p14="http://schemas.microsoft.com/office/powerpoint/2010/main" val="3038486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7080" y="4956050"/>
            <a:ext cx="8093365" cy="916230"/>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98236" y="5872280"/>
            <a:ext cx="8102210" cy="610820"/>
          </a:xfrm>
        </p:spPr>
        <p:txBody>
          <a:bodyPr>
            <a:normAutofit/>
          </a:bodyPr>
          <a:lstStyle>
            <a:lvl1pPr marL="0" indent="0" algn="l">
              <a:buNone/>
              <a:defRPr sz="280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985720"/>
            <a:ext cx="7940660" cy="763525"/>
          </a:xfrm>
        </p:spPr>
        <p:txBody>
          <a:bodyPr>
            <a:normAutofit/>
          </a:bodyPr>
          <a:lstStyle>
            <a:lvl1pPr algn="l">
              <a:defRPr sz="3600">
                <a:solidFill>
                  <a:srgbClr val="6592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749245"/>
            <a:ext cx="7940661" cy="4428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6790" y="527605"/>
            <a:ext cx="6719020" cy="763525"/>
          </a:xfrm>
        </p:spPr>
        <p:txBody>
          <a:bodyPr>
            <a:normAutofit/>
          </a:bodyPr>
          <a:lstStyle>
            <a:lvl1pPr algn="l">
              <a:defRPr sz="3600">
                <a:solidFill>
                  <a:srgbClr val="6592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43835"/>
            <a:ext cx="6719020" cy="473385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722810"/>
          </a:xfrm>
        </p:spPr>
        <p:txBody>
          <a:bodyPr>
            <a:normAutofit/>
          </a:bodyPr>
          <a:lstStyle>
            <a:lvl1pPr algn="l">
              <a:defRPr sz="3600">
                <a:solidFill>
                  <a:srgbClr val="659200"/>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780719"/>
            <a:ext cx="4123035" cy="571629"/>
          </a:xfrm>
        </p:spPr>
        <p:txBody>
          <a:bodyPr anchor="b"/>
          <a:lstStyle>
            <a:lvl1pPr marL="0" indent="0" algn="ctr">
              <a:buNone/>
              <a:defRPr sz="2400" b="1">
                <a:solidFill>
                  <a:srgbClr val="659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391539"/>
            <a:ext cx="4123035"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780720"/>
            <a:ext cx="4106566" cy="571630"/>
          </a:xfrm>
        </p:spPr>
        <p:txBody>
          <a:bodyPr anchor="b"/>
          <a:lstStyle>
            <a:lvl1pPr marL="0" indent="0" algn="ctr">
              <a:buNone/>
              <a:defRPr sz="2400" b="1">
                <a:solidFill>
                  <a:srgbClr val="659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391540"/>
            <a:ext cx="4106566"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stprepkart.com/"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ptestglobal.com/kceps/saudi-arabia" TargetMode="External"/><Relationship Id="rId2" Type="http://schemas.openxmlformats.org/officeDocument/2006/relationships/hyperlink" Target="https://www.testprepkart.com/" TargetMode="External"/><Relationship Id="rId1" Type="http://schemas.openxmlformats.org/officeDocument/2006/relationships/slideLayout" Target="../slideLayouts/slideLayout2.xml"/><Relationship Id="rId4" Type="http://schemas.openxmlformats.org/officeDocument/2006/relationships/hyperlink" Target="https://www.kaptestglobal.com/course/usmle-step-1-live-prep-saudi-arabi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ulfnews.com/news/gulf/kuwait/private-tutors-make-up-to-dh13-000-a-day-in-kuwait-1.134243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ptestglobal.com/kceps/saudi-arabia" TargetMode="External"/><Relationship Id="rId2" Type="http://schemas.openxmlformats.org/officeDocument/2006/relationships/hyperlink" Target="https://www.testprepkart.com/" TargetMode="External"/><Relationship Id="rId1" Type="http://schemas.openxmlformats.org/officeDocument/2006/relationships/slideLayout" Target="../slideLayouts/slideLayout2.xml"/><Relationship Id="rId4" Type="http://schemas.openxmlformats.org/officeDocument/2006/relationships/hyperlink" Target="https://www.kaptestglobal.com/course/usmle-step-1-live-prep-saudi-arabia"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researchandmarkets.com/reports/4318804/china-online-education-industry-report-2016-202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tatista.com/topics/2090/education-in-chin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theguardian.com/technology/2009/jul/16/china-internet-more-users-us-popul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echnavio.com/report/china-k12-and-higher-education-private-tutoring-market-china-2017-202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hinadaily.com.cn/business/2017-08/25/content_31084033.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ata.oecd.org/japan.htm#profile-educa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ooverseas.com/blog/salary-expectations-for-teaching-in-japa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distancelearningportal.com/study-options-a/masters/133/singapor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businesswire.com/news/home/20160914005765/en/Singapore-E-Learning-Market-Forecast-2020---Increas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udigazette.com.sa/article/525234/Opinion/Local-Viewpoint/SR752-million-for-private-tuition" TargetMode="External"/><Relationship Id="rId2" Type="http://schemas.openxmlformats.org/officeDocument/2006/relationships/hyperlink" Target="https://www.kenresearch.com/blog/2018/01/saudi-arabia-e-learning-industry-is-expected-to-reach-over-usd-430-million-by-2021-ken-researc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ssets.kpmg.com/content/dam/kpmg/in/pdf/2017/05/Online-Education-in-India-2021.pdf"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http://www.ambientinsight.com/Resources/Documents/AmbientInsight-2012-2017-Middle-East-Mobile-Learning-Market-Abstract.pdf" TargetMode="External"/><Relationship Id="rId2" Type="http://schemas.openxmlformats.org/officeDocument/2006/relationships/hyperlink" Target="https://www.pressreader.com/kuwait/kuwait-times/20180620/28165537079446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qatar-tribune.com/news-details/id/126405" TargetMode="External"/><Relationship Id="rId2" Type="http://schemas.openxmlformats.org/officeDocument/2006/relationships/hyperlink" Target="https://www.thepeninsulaqatar.com/article/02/04/2017/Demand-high-for-private-tuition-despite-curb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globaleducationmagazine.com/oman-destination-e-lear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urses.laimoon.com/bahrain/teaching-and-education/?price_from=1000&amp;price_to=5000" TargetMode="External"/><Relationship Id="rId2" Type="http://schemas.openxmlformats.org/officeDocument/2006/relationships/hyperlink" Target="http://www.tradearabia.com/news/EDU_340466.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menaherald.com/en/business/education/uae%E2%80%99s-private-k-12-education-market-will-grow-approximately-40-next-5-years" TargetMode="External"/><Relationship Id="rId2" Type="http://schemas.openxmlformats.org/officeDocument/2006/relationships/hyperlink" Target="https://www.docebo.com/blog/elearning-middle-east-grow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prnewswire.com/news-releases/africa-e-learning-market-reached-a-value-of-more-than-us-600-million-in-2016-exhibiting-a-cagr-of-around-15-during-2009-2016-654693463.html" TargetMode="External"/><Relationship Id="rId2" Type="http://schemas.openxmlformats.org/officeDocument/2006/relationships/hyperlink" Target="http://www.ambientinsight.com/resources/documents/ambientinsight-2012-2017-africa-mobile-learning-market-abstract.pdf" TargetMode="Externa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hyperlink" Target="https://ssir.org/articles/entry/is_private_education_in_africa_the_solution_to_failing_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dafricareport.caeruscapital.co/thebusinessofeducationinafrica.pdf"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franchise.tutordoctor.co.uk/research-tutor-doctor/how-big-is-the-private-tutoring-market-in-uk/"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moneybags.co.za/article/the-cost-of-hiring-a-tuto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prnewswire.com/news-releases/united-states-test-preparation-market-to-2021---increasing-competition-from-free-substitutes-300509677.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ardentadvisory.com/files/GCC-Education-Sector-Report.pdf" TargetMode="External"/><Relationship Id="rId2" Type="http://schemas.openxmlformats.org/officeDocument/2006/relationships/hyperlink" Target="https://edafricareport.caeruscapital.co/thebusinessofeducationinafrica.pdf" TargetMode="External"/><Relationship Id="rId1" Type="http://schemas.openxmlformats.org/officeDocument/2006/relationships/slideLayout" Target="../slideLayouts/slideLayout2.xml"/><Relationship Id="rId6" Type="http://schemas.openxmlformats.org/officeDocument/2006/relationships/hyperlink" Target="https://www.learninglight.com/elearning-predictions/" TargetMode="External"/><Relationship Id="rId5" Type="http://schemas.openxmlformats.org/officeDocument/2006/relationships/hyperlink" Target="https://www.docebo.com/landing/contactform/elearning-market-trends-and-forecast-2014-2016-docebo-report.pdf" TargetMode="External"/><Relationship Id="rId4" Type="http://schemas.openxmlformats.org/officeDocument/2006/relationships/hyperlink" Target="https://www.elucidat.com/blog/elearning-trends-20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qz.com/860356/pisa-singapores-competitive-private-tuition-system-helps-students-ace-the-worlds-biggest-education-test/" TargetMode="External"/><Relationship Id="rId7" Type="http://schemas.openxmlformats.org/officeDocument/2006/relationships/hyperlink" Target="https://economictimes.indiatimes.com/industry/services/education/online-education-will-be-a-2-bn-industry-in-india-by-2021-google-kpmg/articleshow/58913744.cms" TargetMode="External"/><Relationship Id="rId2" Type="http://schemas.openxmlformats.org/officeDocument/2006/relationships/hyperlink" Target="https://www.singstat.gov.sg/-/media/files/publications/reference/yearbook_2017/yos2017.pdf" TargetMode="External"/><Relationship Id="rId1" Type="http://schemas.openxmlformats.org/officeDocument/2006/relationships/slideLayout" Target="../slideLayouts/slideLayout2.xml"/><Relationship Id="rId6" Type="http://schemas.openxmlformats.org/officeDocument/2006/relationships/hyperlink" Target="http://www.tojet.net/articles/v15i2/1526.pdf" TargetMode="External"/><Relationship Id="rId5" Type="http://schemas.openxmlformats.org/officeDocument/2006/relationships/hyperlink" Target="https://eclass.teicrete.gr/modules/document/file.php/TP271/Additional%20material/docebo-elearning-trends-report-2017.pdf" TargetMode="External"/><Relationship Id="rId4" Type="http://schemas.openxmlformats.org/officeDocument/2006/relationships/hyperlink" Target="https://www.marketresearch.com/Public-Sector-c93/Education-c233/E-Learning-c81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2" Type="http://schemas.openxmlformats.org/officeDocument/2006/relationships/hyperlink" Target="http://assocham.org/newsdetail.php?id=405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4956050"/>
            <a:ext cx="7482545" cy="916230"/>
          </a:xfrm>
        </p:spPr>
        <p:txBody>
          <a:bodyPr>
            <a:noAutofit/>
          </a:bodyPr>
          <a:lstStyle/>
          <a:p>
            <a:r>
              <a:rPr lang="en-US" dirty="0" smtClean="0">
                <a:effectLst>
                  <a:outerShdw blurRad="50800" dist="38100" dir="2700000" algn="tl" rotWithShape="0">
                    <a:prstClr val="black">
                      <a:alpha val="65000"/>
                    </a:prstClr>
                  </a:outerShdw>
                </a:effectLst>
              </a:rPr>
              <a:t>Market Research</a:t>
            </a:r>
            <a:endParaRPr lang="en-US" dirty="0">
              <a:effectLst>
                <a:outerShdw blurRad="50800" dist="38100" dir="2700000" algn="tl" rotWithShape="0">
                  <a:prstClr val="black">
                    <a:alpha val="65000"/>
                  </a:prstClr>
                </a:outerShdw>
              </a:effectLst>
            </a:endParaRPr>
          </a:p>
        </p:txBody>
      </p:sp>
      <p:sp>
        <p:nvSpPr>
          <p:cNvPr id="3" name="Subtitle 2"/>
          <p:cNvSpPr>
            <a:spLocks noGrp="1"/>
          </p:cNvSpPr>
          <p:nvPr>
            <p:ph type="subTitle" idx="1"/>
          </p:nvPr>
        </p:nvSpPr>
        <p:spPr>
          <a:xfrm>
            <a:off x="1212490" y="5872280"/>
            <a:ext cx="7482545" cy="763525"/>
          </a:xfrm>
        </p:spPr>
        <p:txBody>
          <a:bodyPr>
            <a:noAutofit/>
          </a:bodyPr>
          <a:lstStyle/>
          <a:p>
            <a:r>
              <a:rPr lang="en-US" dirty="0" smtClean="0">
                <a:effectLst>
                  <a:outerShdw blurRad="50800" dist="38100" dir="2700000" algn="tl" rotWithShape="0">
                    <a:prstClr val="black">
                      <a:alpha val="65000"/>
                    </a:prstClr>
                  </a:outerShdw>
                </a:effectLst>
              </a:rPr>
              <a:t>Online and </a:t>
            </a:r>
            <a:r>
              <a:rPr lang="en-US" dirty="0">
                <a:effectLst>
                  <a:outerShdw blurRad="50800" dist="38100" dir="2700000" algn="tl" rotWithShape="0">
                    <a:prstClr val="black">
                      <a:alpha val="65000"/>
                    </a:prstClr>
                  </a:outerShdw>
                </a:effectLst>
              </a:rPr>
              <a:t>Private Tutor Markets</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5 states</a:t>
            </a:r>
            <a:endParaRPr lang="en-IN"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6875" y="2082006"/>
            <a:ext cx="58102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195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for Private Tutors</a:t>
            </a:r>
            <a:endParaRPr lang="en-IN" dirty="0"/>
          </a:p>
        </p:txBody>
      </p:sp>
      <p:sp>
        <p:nvSpPr>
          <p:cNvPr id="3" name="Content Placeholder 2"/>
          <p:cNvSpPr>
            <a:spLocks noGrp="1"/>
          </p:cNvSpPr>
          <p:nvPr>
            <p:ph idx="1"/>
          </p:nvPr>
        </p:nvSpPr>
        <p:spPr/>
        <p:txBody>
          <a:bodyPr>
            <a:normAutofit fontScale="92500" lnSpcReduction="10000"/>
          </a:bodyPr>
          <a:lstStyle/>
          <a:p>
            <a:r>
              <a:rPr lang="en-US" sz="2000" dirty="0" smtClean="0">
                <a:latin typeface="Times New Roman" pitchFamily="18" charset="0"/>
                <a:cs typeface="Times New Roman" pitchFamily="18" charset="0"/>
              </a:rPr>
              <a:t>It is very much evident that one of four students take private tutoring to boost their learning.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rural areas finding a private tutor who can provide quality education to the children is not easy. Since most of them juggle with multiple subjects.</a:t>
            </a:r>
          </a:p>
          <a:p>
            <a:r>
              <a:rPr lang="en-US" sz="2000" dirty="0" smtClean="0">
                <a:latin typeface="Times New Roman" pitchFamily="18" charset="0"/>
                <a:cs typeface="Times New Roman" pitchFamily="18" charset="0"/>
              </a:rPr>
              <a:t>The problem with this market segment is that,</a:t>
            </a:r>
          </a:p>
          <a:p>
            <a:pPr lvl="1">
              <a:buFont typeface="Wingdings" pitchFamily="2" charset="2"/>
              <a:buChar char="ü"/>
            </a:pPr>
            <a:r>
              <a:rPr lang="en-US" sz="2000" dirty="0" smtClean="0">
                <a:latin typeface="Times New Roman" pitchFamily="18" charset="0"/>
                <a:cs typeface="Times New Roman" pitchFamily="18" charset="0"/>
              </a:rPr>
              <a:t>Either the tutor does not have proper education or expertise in the subject or if they have expertise connecting to the students from different location is a problem.</a:t>
            </a:r>
          </a:p>
          <a:p>
            <a:pPr lvl="1">
              <a:buFont typeface="Wingdings" pitchFamily="2" charset="2"/>
              <a:buChar char="ü"/>
            </a:pPr>
            <a:r>
              <a:rPr lang="en-US" sz="2000" dirty="0" smtClean="0">
                <a:latin typeface="Times New Roman" pitchFamily="18" charset="0"/>
                <a:cs typeface="Times New Roman" pitchFamily="18" charset="0"/>
              </a:rPr>
              <a:t>Sometimes tutors or students availability is a problem.</a:t>
            </a:r>
          </a:p>
          <a:p>
            <a:pPr lvl="1">
              <a:buFont typeface="Wingdings" pitchFamily="2" charset="2"/>
              <a:buChar char="ü"/>
            </a:pPr>
            <a:r>
              <a:rPr lang="en-US" sz="2000" dirty="0" smtClean="0">
                <a:latin typeface="Times New Roman" pitchFamily="18" charset="0"/>
                <a:cs typeface="Times New Roman" pitchFamily="18" charset="0"/>
              </a:rPr>
              <a:t>Individual attention to each and every child is an issue in a private tutoring scenario where a group of children with different IQ/level of understanding is a major issue.</a:t>
            </a:r>
          </a:p>
          <a:p>
            <a:pPr lvl="1">
              <a:buFont typeface="Wingdings" pitchFamily="2" charset="2"/>
              <a:buChar char="ü"/>
            </a:pPr>
            <a:r>
              <a:rPr lang="en-US" sz="2000" dirty="0" smtClean="0">
                <a:latin typeface="Times New Roman" pitchFamily="18" charset="0"/>
                <a:cs typeface="Times New Roman" pitchFamily="18" charset="0"/>
              </a:rPr>
              <a:t>This problem can be overcome by hiring tutors offering recorded or live online classes, applications that offer LMS for better tracking metrics of the students.</a:t>
            </a: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3126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Sector in GCC</a:t>
            </a:r>
            <a:endParaRPr lang="en-IN" dirty="0"/>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Saudi </a:t>
            </a:r>
            <a:r>
              <a:rPr lang="en-IN" sz="2000" dirty="0">
                <a:latin typeface="Times New Roman" pitchFamily="18" charset="0"/>
                <a:cs typeface="Times New Roman" pitchFamily="18" charset="0"/>
              </a:rPr>
              <a:t>Arabia has been the largest market for education services in the Gulf Cooperation Council (GCC) region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Strong </a:t>
            </a:r>
            <a:r>
              <a:rPr lang="en-IN" sz="2000" dirty="0">
                <a:latin typeface="Times New Roman" pitchFamily="18" charset="0"/>
                <a:cs typeface="Times New Roman" pitchFamily="18" charset="0"/>
              </a:rPr>
              <a:t>government support over the past few years has led to the continuous growth of education sector by inviting private players to enter the space.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three major organizations that oversee the operations of education market players in Saudi Arabia are the Ministry of Education, the Ministry of Higher Education, and the Technical and Vocational Training Corporation (TVTC).</a:t>
            </a:r>
          </a:p>
        </p:txBody>
      </p:sp>
    </p:spTree>
    <p:extLst>
      <p:ext uri="{BB962C8B-B14F-4D97-AF65-F5344CB8AC3E}">
        <p14:creationId xmlns:p14="http://schemas.microsoft.com/office/powerpoint/2010/main" val="199705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test preparation market</a:t>
            </a:r>
            <a:endParaRPr lang="en-IN" dirty="0"/>
          </a:p>
        </p:txBody>
      </p:sp>
      <p:sp>
        <p:nvSpPr>
          <p:cNvPr id="3" name="Content Placeholder 2"/>
          <p:cNvSpPr>
            <a:spLocks noGrp="1"/>
          </p:cNvSpPr>
          <p:nvPr>
            <p:ph idx="1"/>
          </p:nvPr>
        </p:nvSpPr>
        <p:spPr/>
        <p:txBody>
          <a:bodyPr>
            <a:normAutofit/>
          </a:bodyPr>
          <a:lstStyle/>
          <a:p>
            <a:endParaRPr lang="en-IN" sz="2000" dirty="0"/>
          </a:p>
          <a:p>
            <a:endParaRPr lang="en-US" sz="2000" dirty="0" smtClean="0"/>
          </a:p>
          <a:p>
            <a:endParaRPr lang="en-IN" sz="2000" dirty="0"/>
          </a:p>
        </p:txBody>
      </p:sp>
      <p:sp>
        <p:nvSpPr>
          <p:cNvPr id="4" name="Text Placeholder 3"/>
          <p:cNvSpPr>
            <a:spLocks noGrp="1"/>
          </p:cNvSpPr>
          <p:nvPr>
            <p:ph type="body" sz="half" idx="2"/>
          </p:nvPr>
        </p:nvSpPr>
        <p:spPr>
          <a:xfrm>
            <a:off x="457200" y="1435100"/>
            <a:ext cx="4114800" cy="4691063"/>
          </a:xfrm>
        </p:spPr>
        <p:txBody>
          <a:bodyPr>
            <a:normAutofit fontScale="92500" lnSpcReduction="10000"/>
          </a:bodyPr>
          <a:lstStyle/>
          <a:p>
            <a:pPr marL="342900" indent="-342900">
              <a:buFont typeface="Arial" pitchFamily="34" charset="0"/>
              <a:buChar char="•"/>
            </a:pPr>
            <a:r>
              <a:rPr lang="en-US" sz="2000" dirty="0">
                <a:latin typeface="Times New Roman" pitchFamily="18" charset="0"/>
                <a:cs typeface="Times New Roman" pitchFamily="18" charset="0"/>
              </a:rPr>
              <a:t>Saudi Arabia education industry is expected to register a CAGR of 12.3% during the period 2018-2020.</a:t>
            </a:r>
            <a:r>
              <a:rPr lang="en-IN" sz="2000" dirty="0">
                <a:latin typeface="Times New Roman" pitchFamily="18" charset="0"/>
                <a:cs typeface="Times New Roman" pitchFamily="18" charset="0"/>
              </a:rPr>
              <a:t> Adoption of e-learning in higher education colleges contributed the majority share of 40.0% to the overall industry revenues in 2016 according to research. </a:t>
            </a:r>
            <a:endParaRPr lang="en-IN" sz="2000" dirty="0" smtClean="0">
              <a:latin typeface="Times New Roman" pitchFamily="18" charset="0"/>
              <a:cs typeface="Times New Roman" pitchFamily="18" charset="0"/>
            </a:endParaRP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study noted that currently, Saudi Arabia holds the biggest share in the regional market and is expected to earn $237.1 million by 2023. </a:t>
            </a:r>
            <a:r>
              <a:rPr lang="en-IN" sz="2000" dirty="0" err="1">
                <a:latin typeface="Times New Roman" pitchFamily="18" charset="0"/>
                <a:cs typeface="Times New Roman" pitchFamily="18" charset="0"/>
              </a:rPr>
              <a:t>Subesequently</a:t>
            </a:r>
            <a:r>
              <a:rPr lang="en-IN" sz="2000" dirty="0">
                <a:latin typeface="Times New Roman" pitchFamily="18" charset="0"/>
                <a:cs typeface="Times New Roman" pitchFamily="18" charset="0"/>
              </a:rPr>
              <a:t>, the UAE market is expected to follow closely with a CAGR of 10.3 percent over the forecast year</a:t>
            </a:r>
            <a:r>
              <a:rPr lang="en-IN"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hlinkClick r:id="rId2"/>
            </a:endParaRPr>
          </a:p>
          <a:p>
            <a:pPr marL="342900" indent="-342900">
              <a:buFont typeface="Arial" pitchFamily="34" charset="0"/>
              <a:buChar char="•"/>
            </a:pP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410" y="1901950"/>
            <a:ext cx="30541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5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Test Preparation Providers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hlinkClick r:id="rId2"/>
              </a:rPr>
              <a:t>https://www.testprepkart.com</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https://www.kaptestglobal.com/kceps/saudi-arabia</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hlinkClick r:id="rId4"/>
              </a:rPr>
              <a:t>https://www.kaptestglobal.com/course/usmle-step-1-live-prep-saudi-arabia</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3870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and  k-12 in Saudi Arabia</a:t>
            </a:r>
            <a:endParaRPr lang="en-IN" dirty="0"/>
          </a:p>
        </p:txBody>
      </p:sp>
      <p:sp>
        <p:nvSpPr>
          <p:cNvPr id="3" name="Content Placeholder 2"/>
          <p:cNvSpPr>
            <a:spLocks noGrp="1"/>
          </p:cNvSpPr>
          <p:nvPr>
            <p:ph idx="1"/>
          </p:nvPr>
        </p:nvSpPr>
        <p:spPr/>
        <p:txBody>
          <a:bodyPr>
            <a:noAutofit/>
          </a:bodyPr>
          <a:lstStyle/>
          <a:p>
            <a:r>
              <a:rPr lang="en-IN" sz="1600" dirty="0">
                <a:latin typeface="Times New Roman" pitchFamily="18" charset="0"/>
                <a:cs typeface="Times New Roman" pitchFamily="18" charset="0"/>
              </a:rPr>
              <a:t>The K-12 education market in GCC to grow at a CAGR of 4.54% during the period 2018-2022</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marL="0" indent="0">
              <a:buNone/>
            </a:pPr>
            <a:r>
              <a:rPr lang="en-IN" sz="1600" u="sng" dirty="0" smtClean="0">
                <a:latin typeface="Times New Roman" pitchFamily="18" charset="0"/>
                <a:cs typeface="Times New Roman" pitchFamily="18" charset="0"/>
              </a:rPr>
              <a:t>Providers of  online and offline education</a:t>
            </a:r>
            <a:endParaRPr lang="en-IN" sz="1600" u="sng"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Al-Jazeera Academy</a:t>
            </a:r>
          </a:p>
          <a:p>
            <a:r>
              <a:rPr lang="en-IN" sz="1600" dirty="0">
                <a:latin typeface="Times New Roman" pitchFamily="18" charset="0"/>
                <a:cs typeface="Times New Roman" pitchFamily="18" charset="0"/>
              </a:rPr>
              <a:t>British International School of Jeddah</a:t>
            </a:r>
          </a:p>
          <a:p>
            <a:r>
              <a:rPr lang="en-IN" sz="1600" dirty="0" err="1">
                <a:latin typeface="Times New Roman" pitchFamily="18" charset="0"/>
                <a:cs typeface="Times New Roman" pitchFamily="18" charset="0"/>
              </a:rPr>
              <a:t>Dhuha</a:t>
            </a:r>
            <a:r>
              <a:rPr lang="en-IN" sz="1600" dirty="0">
                <a:latin typeface="Times New Roman" pitchFamily="18" charset="0"/>
                <a:cs typeface="Times New Roman" pitchFamily="18" charset="0"/>
              </a:rPr>
              <a:t> International School</a:t>
            </a:r>
          </a:p>
          <a:p>
            <a:r>
              <a:rPr lang="en-IN" sz="1600" dirty="0">
                <a:latin typeface="Times New Roman" pitchFamily="18" charset="0"/>
                <a:cs typeface="Times New Roman" pitchFamily="18" charset="0"/>
              </a:rPr>
              <a:t>Dubai International Academy</a:t>
            </a:r>
          </a:p>
          <a:p>
            <a:r>
              <a:rPr lang="en-IN" sz="1600" dirty="0">
                <a:latin typeface="Times New Roman" pitchFamily="18" charset="0"/>
                <a:cs typeface="Times New Roman" pitchFamily="18" charset="0"/>
              </a:rPr>
              <a:t>GEMS Education</a:t>
            </a:r>
          </a:p>
          <a:p>
            <a:r>
              <a:rPr lang="en-IN" sz="1600" dirty="0">
                <a:latin typeface="Times New Roman" pitchFamily="18" charset="0"/>
                <a:cs typeface="Times New Roman" pitchFamily="18" charset="0"/>
              </a:rPr>
              <a:t>International School of London</a:t>
            </a:r>
          </a:p>
          <a:p>
            <a:r>
              <a:rPr lang="en-IN" sz="1600" dirty="0" err="1">
                <a:latin typeface="Times New Roman" pitchFamily="18" charset="0"/>
                <a:cs typeface="Times New Roman" pitchFamily="18" charset="0"/>
              </a:rPr>
              <a:t>Nadeen</a:t>
            </a:r>
            <a:r>
              <a:rPr lang="en-IN" sz="1600" dirty="0">
                <a:latin typeface="Times New Roman" pitchFamily="18" charset="0"/>
                <a:cs typeface="Times New Roman" pitchFamily="18" charset="0"/>
              </a:rPr>
              <a:t> International School</a:t>
            </a:r>
          </a:p>
          <a:p>
            <a:r>
              <a:rPr lang="en-IN" sz="1600" dirty="0">
                <a:latin typeface="Times New Roman" pitchFamily="18" charset="0"/>
                <a:cs typeface="Times New Roman" pitchFamily="18" charset="0"/>
              </a:rPr>
              <a:t>New English School</a:t>
            </a:r>
          </a:p>
          <a:p>
            <a:r>
              <a:rPr lang="en-IN" sz="1600" dirty="0" err="1">
                <a:latin typeface="Times New Roman" pitchFamily="18" charset="0"/>
                <a:cs typeface="Times New Roman" pitchFamily="18" charset="0"/>
              </a:rPr>
              <a:t>Taaleem</a:t>
            </a: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The American International School of Muscat</a:t>
            </a:r>
          </a:p>
        </p:txBody>
      </p:sp>
    </p:spTree>
    <p:extLst>
      <p:ext uri="{BB962C8B-B14F-4D97-AF65-F5344CB8AC3E}">
        <p14:creationId xmlns:p14="http://schemas.microsoft.com/office/powerpoint/2010/main" val="1108633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in GCC</a:t>
            </a:r>
            <a:endParaRPr lang="en-IN" dirty="0"/>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It is estimated from a recent study that families of </a:t>
            </a:r>
            <a:r>
              <a:rPr lang="en-US" dirty="0" err="1" smtClean="0">
                <a:latin typeface="Times New Roman" pitchFamily="18" charset="0"/>
                <a:cs typeface="Times New Roman" pitchFamily="18" charset="0"/>
              </a:rPr>
              <a:t>saudi</a:t>
            </a:r>
            <a:r>
              <a:rPr lang="en-US" dirty="0" smtClean="0">
                <a:latin typeface="Times New Roman" pitchFamily="18" charset="0"/>
                <a:cs typeface="Times New Roman" pitchFamily="18" charset="0"/>
              </a:rPr>
              <a:t> spend SR752 for the year 2017 on private tutoring.</a:t>
            </a:r>
          </a:p>
          <a:p>
            <a:r>
              <a:rPr lang="en-IN" dirty="0">
                <a:latin typeface="Times New Roman" pitchFamily="18" charset="0"/>
                <a:cs typeface="Times New Roman" pitchFamily="18" charset="0"/>
              </a:rPr>
              <a:t>Riyadh spent the highest amount, or SR260 million, while </a:t>
            </a:r>
            <a:r>
              <a:rPr lang="en-IN" dirty="0" err="1">
                <a:latin typeface="Times New Roman" pitchFamily="18" charset="0"/>
                <a:cs typeface="Times New Roman" pitchFamily="18" charset="0"/>
              </a:rPr>
              <a:t>Makkah</a:t>
            </a:r>
            <a:r>
              <a:rPr lang="en-IN" dirty="0">
                <a:latin typeface="Times New Roman" pitchFamily="18" charset="0"/>
                <a:cs typeface="Times New Roman" pitchFamily="18" charset="0"/>
              </a:rPr>
              <a:t> region spent SR156 million. </a:t>
            </a:r>
            <a:r>
              <a:rPr lang="en-IN" dirty="0" err="1">
                <a:latin typeface="Times New Roman" pitchFamily="18" charset="0"/>
                <a:cs typeface="Times New Roman" pitchFamily="18" charset="0"/>
              </a:rPr>
              <a:t>Baha</a:t>
            </a:r>
            <a:r>
              <a:rPr lang="en-IN" dirty="0">
                <a:latin typeface="Times New Roman" pitchFamily="18" charset="0"/>
                <a:cs typeface="Times New Roman" pitchFamily="18" charset="0"/>
              </a:rPr>
              <a:t> had the lowest spending on tuition with SR2.6 million.</a:t>
            </a:r>
          </a:p>
          <a:p>
            <a:r>
              <a:rPr lang="en-US" dirty="0" smtClean="0">
                <a:latin typeface="Times New Roman" pitchFamily="18" charset="0"/>
                <a:cs typeface="Times New Roman" pitchFamily="18" charset="0"/>
              </a:rPr>
              <a:t>An article reports that people spend Dh1350 per hour for private tutors and tutors are making as much as Dh 13000 per day.</a:t>
            </a:r>
          </a:p>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gulfnews.com/news/gulf/kuwait/private-tutors-make-up-to-dh13-000-a-day-in-kuwait-1.1342439</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54269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Key Players of GCC</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Private Tutor Providers in Saudi</a:t>
            </a:r>
          </a:p>
          <a:p>
            <a:r>
              <a:rPr lang="en-US" dirty="0" smtClean="0">
                <a:latin typeface="Times New Roman" pitchFamily="18" charset="0"/>
                <a:cs typeface="Times New Roman" pitchFamily="18" charset="0"/>
              </a:rPr>
              <a:t>University Tutor</a:t>
            </a:r>
          </a:p>
          <a:p>
            <a:r>
              <a:rPr lang="en-US" dirty="0" smtClean="0">
                <a:latin typeface="Times New Roman" pitchFamily="18" charset="0"/>
                <a:cs typeface="Times New Roman" pitchFamily="18" charset="0"/>
              </a:rPr>
              <a:t>My Private Tutor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79773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and offline education Market</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solidFill>
                  <a:srgbClr val="373737"/>
                </a:solidFill>
                <a:latin typeface="Times New Roman" pitchFamily="18" charset="0"/>
                <a:cs typeface="Times New Roman" pitchFamily="18" charset="0"/>
              </a:rPr>
              <a:t>Adoption </a:t>
            </a:r>
            <a:r>
              <a:rPr lang="en-IN" dirty="0">
                <a:solidFill>
                  <a:srgbClr val="373737"/>
                </a:solidFill>
                <a:latin typeface="Times New Roman" pitchFamily="18" charset="0"/>
                <a:cs typeface="Times New Roman" pitchFamily="18" charset="0"/>
              </a:rPr>
              <a:t>of e-learning in higher education colleges contributed the majority share of 40.0% to the overall industry revenues in 2016 according to </a:t>
            </a:r>
            <a:r>
              <a:rPr lang="en-IN" dirty="0" smtClean="0">
                <a:solidFill>
                  <a:srgbClr val="373737"/>
                </a:solidFill>
                <a:latin typeface="Times New Roman" pitchFamily="18" charset="0"/>
                <a:cs typeface="Times New Roman" pitchFamily="18" charset="0"/>
              </a:rPr>
              <a:t>research.</a:t>
            </a:r>
            <a:endParaRPr lang="en-US" dirty="0" smtClean="0">
              <a:latin typeface="Times New Roman" pitchFamily="18" charset="0"/>
              <a:cs typeface="Times New Roman" pitchFamily="18" charset="0"/>
              <a:hlinkClick r:id="rId2"/>
            </a:endParaRPr>
          </a:p>
          <a:p>
            <a:r>
              <a:rPr lang="en-IN" dirty="0" smtClean="0">
                <a:latin typeface="Times New Roman" pitchFamily="18" charset="0"/>
                <a:cs typeface="Times New Roman" pitchFamily="18" charset="0"/>
                <a:hlinkClick r:id="rId2"/>
              </a:rPr>
              <a:t>https://www.testprepkart.com</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a:t>
            </a:r>
            <a:r>
              <a:rPr lang="en-IN" dirty="0" smtClean="0">
                <a:latin typeface="Times New Roman" pitchFamily="18" charset="0"/>
                <a:cs typeface="Times New Roman" pitchFamily="18" charset="0"/>
                <a:hlinkClick r:id="rId3"/>
              </a:rPr>
              <a:t>www.kaptestglobal.com/kceps/saudi-arabia</a:t>
            </a:r>
            <a:endParaRPr lang="en-US"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4"/>
              </a:rPr>
              <a:t>https://</a:t>
            </a:r>
            <a:r>
              <a:rPr lang="en-IN" dirty="0" smtClean="0">
                <a:latin typeface="Times New Roman" pitchFamily="18" charset="0"/>
                <a:cs typeface="Times New Roman" pitchFamily="18" charset="0"/>
                <a:hlinkClick r:id="rId4"/>
              </a:rPr>
              <a:t>www.kaptestglobal.com/course/usmle-step-1-live-prep-saudi-arabia</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2735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Sector in China</a:t>
            </a:r>
            <a:endParaRPr lang="en-IN"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Data from </a:t>
            </a:r>
            <a:r>
              <a:rPr lang="en-IN" sz="2000" dirty="0" err="1">
                <a:latin typeface="Times New Roman" pitchFamily="18" charset="0"/>
                <a:cs typeface="Times New Roman" pitchFamily="18" charset="0"/>
              </a:rPr>
              <a:t>iResearch</a:t>
            </a:r>
            <a:r>
              <a:rPr lang="en-IN" sz="2000" dirty="0">
                <a:latin typeface="Times New Roman" pitchFamily="18" charset="0"/>
                <a:cs typeface="Times New Roman" pitchFamily="18" charset="0"/>
              </a:rPr>
              <a:t> show that the revenue of China’s online education </a:t>
            </a:r>
            <a:r>
              <a:rPr lang="en-IN" sz="2000" dirty="0" smtClean="0">
                <a:latin typeface="Times New Roman" pitchFamily="18" charset="0"/>
                <a:cs typeface="Times New Roman" pitchFamily="18" charset="0"/>
              </a:rPr>
              <a:t>is expected </a:t>
            </a:r>
            <a:r>
              <a:rPr lang="en-IN" sz="2000" dirty="0">
                <a:latin typeface="Times New Roman" pitchFamily="18" charset="0"/>
                <a:cs typeface="Times New Roman" pitchFamily="18" charset="0"/>
              </a:rPr>
              <a:t>to reach </a:t>
            </a:r>
            <a:r>
              <a:rPr lang="en-IN" sz="2000" dirty="0" smtClean="0">
                <a:latin typeface="Times New Roman" pitchFamily="18" charset="0"/>
                <a:cs typeface="Times New Roman" pitchFamily="18" charset="0"/>
              </a:rPr>
              <a:t>543.4 </a:t>
            </a:r>
            <a:r>
              <a:rPr lang="en-IN" sz="2000" dirty="0">
                <a:latin typeface="Times New Roman" pitchFamily="18" charset="0"/>
                <a:cs typeface="Times New Roman" pitchFamily="18" charset="0"/>
              </a:rPr>
              <a:t>billion Yuan in 2022, </a:t>
            </a:r>
            <a:r>
              <a:rPr lang="en-IN" sz="2000" dirty="0" smtClean="0">
                <a:latin typeface="Times New Roman" pitchFamily="18" charset="0"/>
                <a:cs typeface="Times New Roman" pitchFamily="18" charset="0"/>
              </a:rPr>
              <a:t>fuelled </a:t>
            </a:r>
            <a:r>
              <a:rPr lang="en-IN" sz="2000" dirty="0">
                <a:latin typeface="Times New Roman" pitchFamily="18" charset="0"/>
                <a:cs typeface="Times New Roman" pitchFamily="18" charset="0"/>
              </a:rPr>
              <a:t>by these factors: users are more receptive to online education, users are more willing to pay for it; and online classes are more </a:t>
            </a:r>
            <a:r>
              <a:rPr lang="en-IN" sz="2000" dirty="0" smtClean="0">
                <a:latin typeface="Times New Roman" pitchFamily="18" charset="0"/>
                <a:cs typeface="Times New Roman" pitchFamily="18" charset="0"/>
              </a:rPr>
              <a:t>abundant.</a:t>
            </a:r>
          </a:p>
          <a:p>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central government of china is also encouraging private education investments and it is expected to raise the GDP by 12.8% in 2020.</a:t>
            </a:r>
          </a:p>
          <a:p>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www.researchandmarkets.com/reports/4318804/china-online-education-industry-report-2016-2021</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4669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8093365" cy="763525"/>
          </a:xfrm>
        </p:spPr>
        <p:txBody>
          <a:bodyPr>
            <a:normAutofit/>
          </a:bodyPr>
          <a:lstStyle/>
          <a:p>
            <a:r>
              <a:rPr lang="en-US" dirty="0" smtClean="0"/>
              <a:t>Online and Offline Education Market</a:t>
            </a:r>
            <a:endParaRPr lang="en-US" dirty="0"/>
          </a:p>
        </p:txBody>
      </p:sp>
      <p:sp>
        <p:nvSpPr>
          <p:cNvPr id="3" name="Content Placeholder 2"/>
          <p:cNvSpPr>
            <a:spLocks noGrp="1"/>
          </p:cNvSpPr>
          <p:nvPr>
            <p:ph idx="1"/>
          </p:nvPr>
        </p:nvSpPr>
        <p:spPr>
          <a:xfrm>
            <a:off x="601670" y="1749245"/>
            <a:ext cx="7940661" cy="4581150"/>
          </a:xfrm>
        </p:spPr>
        <p:txBody>
          <a:bodyPr/>
          <a:lstStyle/>
          <a:p>
            <a:r>
              <a:rPr lang="en-US" dirty="0" smtClean="0">
                <a:latin typeface="Times New Roman" pitchFamily="18" charset="0"/>
                <a:cs typeface="Times New Roman" pitchFamily="18" charset="0"/>
              </a:rPr>
              <a:t>Online preparation market</a:t>
            </a:r>
          </a:p>
          <a:p>
            <a:r>
              <a:rPr lang="en-US" dirty="0" smtClean="0">
                <a:latin typeface="Times New Roman" pitchFamily="18" charset="0"/>
                <a:cs typeface="Times New Roman" pitchFamily="18" charset="0"/>
              </a:rPr>
              <a:t>Offline preparation market/Private Tutoring</a:t>
            </a:r>
          </a:p>
          <a:p>
            <a:r>
              <a:rPr lang="en-US" dirty="0" smtClean="0">
                <a:latin typeface="Times New Roman" pitchFamily="18" charset="0"/>
                <a:cs typeface="Times New Roman" pitchFamily="18" charset="0"/>
              </a:rPr>
              <a:t>K12 education</a:t>
            </a:r>
          </a:p>
          <a:p>
            <a:r>
              <a:rPr lang="en-US" dirty="0" smtClean="0">
                <a:latin typeface="Times New Roman" pitchFamily="18" charset="0"/>
                <a:cs typeface="Times New Roman" pitchFamily="18" charset="0"/>
              </a:rPr>
              <a:t>Pre Primary Education</a:t>
            </a:r>
          </a:p>
          <a:p>
            <a:r>
              <a:rPr lang="en-US" dirty="0" smtClean="0">
                <a:latin typeface="Times New Roman" pitchFamily="18" charset="0"/>
                <a:cs typeface="Times New Roman" pitchFamily="18" charset="0"/>
              </a:rPr>
              <a:t>Market size and forecast</a:t>
            </a:r>
            <a:endParaRPr lang="en-US" dirty="0">
              <a:latin typeface="Times New Roman" pitchFamily="18" charset="0"/>
              <a:cs typeface="Times New Roman" pitchFamily="18" charset="0"/>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K-12 education in china</a:t>
            </a:r>
            <a:endParaRPr lang="en-IN" dirty="0"/>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Data from </a:t>
            </a:r>
            <a:r>
              <a:rPr lang="en-IN" dirty="0" err="1">
                <a:latin typeface="Times New Roman" pitchFamily="18" charset="0"/>
                <a:cs typeface="Times New Roman" pitchFamily="18" charset="0"/>
              </a:rPr>
              <a:t>iResearch</a:t>
            </a:r>
            <a:r>
              <a:rPr lang="en-IN" dirty="0">
                <a:latin typeface="Times New Roman" pitchFamily="18" charset="0"/>
                <a:cs typeface="Times New Roman" pitchFamily="18" charset="0"/>
              </a:rPr>
              <a:t> indicate that online K-12 education, online higher education and vocational education will always be main part of online education market, taking up over 95.0% of online education </a:t>
            </a:r>
            <a:r>
              <a:rPr lang="en-IN" dirty="0" smtClean="0">
                <a:latin typeface="Times New Roman" pitchFamily="18" charset="0"/>
                <a:cs typeface="Times New Roman" pitchFamily="18" charset="0"/>
              </a:rPr>
              <a:t>market</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in China.</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iResearch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holds the opinion that although extracurricular training for K-12 education is in rigid demand, its market share is still quite small in the initial </a:t>
            </a:r>
            <a:r>
              <a:rPr lang="en-IN" dirty="0" smtClean="0">
                <a:latin typeface="Times New Roman" pitchFamily="18" charset="0"/>
                <a:cs typeface="Times New Roman" pitchFamily="18" charset="0"/>
              </a:rPr>
              <a:t>stage.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11262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sector analysis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hlinkClick r:id="rId2"/>
              </a:rPr>
              <a:t>https://www.statista.com/topics/2090/education-in-china</a:t>
            </a:r>
            <a:r>
              <a:rPr lang="en-IN" dirty="0" smtClean="0">
                <a:latin typeface="Times New Roman" pitchFamily="18" charset="0"/>
                <a:cs typeface="Times New Roman" pitchFamily="18" charset="0"/>
                <a:hlinkClick r:id="rId2"/>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Number of preschools in China</a:t>
            </a:r>
          </a:p>
          <a:p>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130" y="3276295"/>
            <a:ext cx="5391150" cy="256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033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online Education Revenue in 2017</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488" y="2158206"/>
            <a:ext cx="51530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775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Online Education Segments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87" y="2512770"/>
            <a:ext cx="56864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12490" y="1901950"/>
            <a:ext cx="4572000" cy="646331"/>
          </a:xfrm>
          <a:prstGeom prst="rect">
            <a:avLst/>
          </a:prstGeom>
        </p:spPr>
        <p:txBody>
          <a:bodyPr>
            <a:spAutoFit/>
          </a:bodyPr>
          <a:lstStyle/>
          <a:p>
            <a:r>
              <a:rPr lang="en-IN" dirty="0"/>
              <a:t>http://www.iresearchchina.com/content/details7_40642.html</a:t>
            </a:r>
          </a:p>
        </p:txBody>
      </p:sp>
    </p:spTree>
    <p:extLst>
      <p:ext uri="{BB962C8B-B14F-4D97-AF65-F5344CB8AC3E}">
        <p14:creationId xmlns:p14="http://schemas.microsoft.com/office/powerpoint/2010/main" val="3068734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Internet users in China</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With the growth of internet users (600 millions)in China having a positive linear trend, the online learning industry is expected to grow in the upcoming years.</a:t>
            </a:r>
          </a:p>
          <a:p>
            <a:r>
              <a:rPr lang="en-US" dirty="0" smtClean="0">
                <a:latin typeface="Times New Roman" pitchFamily="18" charset="0"/>
                <a:cs typeface="Times New Roman" pitchFamily="18" charset="0"/>
              </a:rPr>
              <a:t>It is also estimated that the number of internet users in China have surpassed US.</a:t>
            </a:r>
          </a:p>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www.theguardian.com/technology/2009/jul/16/china-internet-more-users-us-population</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9109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Market in China</a:t>
            </a:r>
            <a:endParaRPr lang="en-IN" dirty="0"/>
          </a:p>
        </p:txBody>
      </p:sp>
      <p:sp>
        <p:nvSpPr>
          <p:cNvPr id="3" name="Content Placeholder 2"/>
          <p:cNvSpPr>
            <a:spLocks noGrp="1"/>
          </p:cNvSpPr>
          <p:nvPr>
            <p:ph idx="1"/>
          </p:nvPr>
        </p:nvSpPr>
        <p:spPr/>
        <p:txBody>
          <a:bodyPr>
            <a:noAutofit/>
          </a:bodyPr>
          <a:lstStyle/>
          <a:p>
            <a:r>
              <a:rPr lang="en-IN" sz="1400" dirty="0" smtClean="0">
                <a:latin typeface="Times New Roman" pitchFamily="18" charset="0"/>
                <a:cs typeface="Times New Roman" pitchFamily="18" charset="0"/>
              </a:rPr>
              <a:t>The </a:t>
            </a:r>
            <a:r>
              <a:rPr lang="en-IN" sz="1400" dirty="0">
                <a:latin typeface="Times New Roman" pitchFamily="18" charset="0"/>
                <a:cs typeface="Times New Roman" pitchFamily="18" charset="0"/>
              </a:rPr>
              <a:t>private tutoring market in China is highly fragmented due to the presence of several well diversified regional vendors. </a:t>
            </a:r>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Providers</a:t>
            </a:r>
          </a:p>
          <a:p>
            <a:r>
              <a:rPr lang="en-IN" sz="1400" dirty="0" err="1" smtClean="0">
                <a:latin typeface="Times New Roman" pitchFamily="18" charset="0"/>
                <a:cs typeface="Times New Roman" pitchFamily="18" charset="0"/>
              </a:rPr>
              <a:t>Ambow</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Education</a:t>
            </a:r>
          </a:p>
          <a:p>
            <a:r>
              <a:rPr lang="en-IN" sz="1400" dirty="0">
                <a:latin typeface="Times New Roman" pitchFamily="18" charset="0"/>
                <a:cs typeface="Times New Roman" pitchFamily="18" charset="0"/>
              </a:rPr>
              <a:t>New Oriental</a:t>
            </a:r>
          </a:p>
          <a:p>
            <a:r>
              <a:rPr lang="en-IN" sz="1400" dirty="0">
                <a:latin typeface="Times New Roman" pitchFamily="18" charset="0"/>
                <a:cs typeface="Times New Roman" pitchFamily="18" charset="0"/>
              </a:rPr>
              <a:t>TAL Education</a:t>
            </a:r>
          </a:p>
          <a:p>
            <a:r>
              <a:rPr lang="en-IN" sz="1400" dirty="0" err="1">
                <a:latin typeface="Times New Roman" pitchFamily="18" charset="0"/>
                <a:cs typeface="Times New Roman" pitchFamily="18" charset="0"/>
              </a:rPr>
              <a:t>Xueda</a:t>
            </a:r>
            <a:r>
              <a:rPr lang="en-IN" sz="1400" dirty="0">
                <a:latin typeface="Times New Roman" pitchFamily="18" charset="0"/>
                <a:cs typeface="Times New Roman" pitchFamily="18" charset="0"/>
              </a:rPr>
              <a:t> Education</a:t>
            </a:r>
          </a:p>
          <a:p>
            <a:r>
              <a:rPr lang="en-IN" sz="1400" dirty="0">
                <a:latin typeface="Times New Roman" pitchFamily="18" charset="0"/>
                <a:cs typeface="Times New Roman" pitchFamily="18" charset="0"/>
              </a:rPr>
              <a:t>Other prominent vendors in the private tutoring market in China include </a:t>
            </a:r>
            <a:r>
              <a:rPr lang="en-IN" sz="1400" dirty="0" err="1">
                <a:latin typeface="Times New Roman" pitchFamily="18" charset="0"/>
                <a:cs typeface="Times New Roman" pitchFamily="18" charset="0"/>
              </a:rPr>
              <a:t>Juren</a:t>
            </a:r>
            <a:r>
              <a:rPr lang="en-IN" sz="1400" dirty="0">
                <a:latin typeface="Times New Roman" pitchFamily="18" charset="0"/>
                <a:cs typeface="Times New Roman" pitchFamily="18" charset="0"/>
              </a:rPr>
              <a:t> Education Group, Manhattan Review, </a:t>
            </a:r>
            <a:r>
              <a:rPr lang="en-IN" sz="1400" dirty="0" err="1">
                <a:latin typeface="Times New Roman" pitchFamily="18" charset="0"/>
                <a:cs typeface="Times New Roman" pitchFamily="18" charset="0"/>
              </a:rPr>
              <a:t>iTutorGroup</a:t>
            </a:r>
            <a:r>
              <a:rPr lang="en-IN" sz="1400" dirty="0">
                <a:latin typeface="Times New Roman" pitchFamily="18" charset="0"/>
                <a:cs typeface="Times New Roman" pitchFamily="18" charset="0"/>
              </a:rPr>
              <a:t>, EF Education First, </a:t>
            </a:r>
            <a:r>
              <a:rPr lang="en-IN" sz="1400" dirty="0" err="1">
                <a:latin typeface="Times New Roman" pitchFamily="18" charset="0"/>
                <a:cs typeface="Times New Roman" pitchFamily="18" charset="0"/>
              </a:rPr>
              <a:t>MandarinRocks</a:t>
            </a:r>
            <a:r>
              <a:rPr lang="en-IN" sz="1400" dirty="0">
                <a:latin typeface="Times New Roman" pitchFamily="18" charset="0"/>
                <a:cs typeface="Times New Roman" pitchFamily="18" charset="0"/>
              </a:rPr>
              <a:t>, Web International English, Kaplan, </a:t>
            </a:r>
            <a:r>
              <a:rPr lang="en-IN" sz="1400" dirty="0" err="1">
                <a:latin typeface="Times New Roman" pitchFamily="18" charset="0"/>
                <a:cs typeface="Times New Roman" pitchFamily="18" charset="0"/>
              </a:rPr>
              <a:t>Xiaozhan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Jiaoyu</a:t>
            </a:r>
            <a:r>
              <a:rPr lang="en-IN" sz="1400" dirty="0">
                <a:latin typeface="Times New Roman" pitchFamily="18" charset="0"/>
                <a:cs typeface="Times New Roman" pitchFamily="18" charset="0"/>
              </a:rPr>
              <a:t>, and Tutors in China</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r>
              <a:rPr lang="en-IN" sz="1400" dirty="0">
                <a:latin typeface="Times New Roman" pitchFamily="18" charset="0"/>
                <a:cs typeface="Times New Roman" pitchFamily="18" charset="0"/>
                <a:hlinkClick r:id="rId2"/>
              </a:rPr>
              <a:t>https://</a:t>
            </a:r>
            <a:r>
              <a:rPr lang="en-IN" sz="1400" dirty="0" smtClean="0">
                <a:latin typeface="Times New Roman" pitchFamily="18" charset="0"/>
                <a:cs typeface="Times New Roman" pitchFamily="18" charset="0"/>
                <a:hlinkClick r:id="rId2"/>
              </a:rPr>
              <a:t>www.technavio.com/report/china-k12-and-higher-education-private-tutoring-market-china-2017-2021</a:t>
            </a:r>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9021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Market in China</a:t>
            </a:r>
            <a:endParaRPr lang="en-IN"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As a result, vendors are undergoing strategic alliances and spending significantly on marketing and advertising campaigns to brand their tutoring services and capture the interest of the upper-income strata of the Chinese households. The competitive environment of the market is likely to intensify further with increased service extensions, technological innovations, and M&amp;A.  </a:t>
            </a:r>
          </a:p>
          <a:p>
            <a:r>
              <a:rPr lang="en-US" sz="2000" dirty="0" smtClean="0">
                <a:latin typeface="Times New Roman" pitchFamily="18" charset="0"/>
                <a:cs typeface="Times New Roman" pitchFamily="18" charset="0"/>
              </a:rPr>
              <a:t>The after school tutoring market in China is expected to increase to 1082 </a:t>
            </a:r>
            <a:r>
              <a:rPr lang="en-US" sz="2000" dirty="0" err="1" smtClean="0">
                <a:latin typeface="Times New Roman" pitchFamily="18" charset="0"/>
                <a:cs typeface="Times New Roman" pitchFamily="18" charset="0"/>
              </a:rPr>
              <a:t>yuan</a:t>
            </a:r>
            <a:r>
              <a:rPr lang="en-US" sz="2000" dirty="0" smtClean="0">
                <a:latin typeface="Times New Roman" pitchFamily="18" charset="0"/>
                <a:cs typeface="Times New Roman" pitchFamily="18" charset="0"/>
              </a:rPr>
              <a:t> by 2021.</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hlinkClick r:id="rId2"/>
              </a:rPr>
              <a:t>http://</a:t>
            </a:r>
            <a:r>
              <a:rPr lang="en-IN" sz="2000" dirty="0" smtClean="0">
                <a:latin typeface="Times New Roman" pitchFamily="18" charset="0"/>
                <a:cs typeface="Times New Roman" pitchFamily="18" charset="0"/>
                <a:hlinkClick r:id="rId2"/>
              </a:rPr>
              <a:t>www.chinadaily.com.cn/business/2017-08/25/content_31084033.htm</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29089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Providers of online learning in China</a:t>
            </a:r>
            <a:endParaRPr lang="en-IN" dirty="0"/>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1. </a:t>
            </a:r>
            <a:r>
              <a:rPr lang="en-IN" dirty="0" smtClean="0">
                <a:latin typeface="Times New Roman" pitchFamily="18" charset="0"/>
                <a:cs typeface="Times New Roman" pitchFamily="18" charset="0"/>
              </a:rPr>
              <a:t>51 Talk</a:t>
            </a:r>
          </a:p>
          <a:p>
            <a:r>
              <a:rPr lang="en-US" dirty="0" err="1" smtClean="0">
                <a:latin typeface="Times New Roman" pitchFamily="18" charset="0"/>
                <a:cs typeface="Times New Roman" pitchFamily="18" charset="0"/>
              </a:rPr>
              <a:t>Koolearn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XS Teach</a:t>
            </a:r>
          </a:p>
          <a:p>
            <a:r>
              <a:rPr lang="en-US" dirty="0" err="1" smtClean="0">
                <a:latin typeface="Times New Roman" pitchFamily="18" charset="0"/>
                <a:cs typeface="Times New Roman" pitchFamily="18" charset="0"/>
              </a:rPr>
              <a:t>Yuanfudao</a:t>
            </a:r>
            <a:endParaRPr lang="en-US" dirty="0" smtClean="0">
              <a:latin typeface="Times New Roman" pitchFamily="18" charset="0"/>
              <a:cs typeface="Times New Roman" pitchFamily="18" charset="0"/>
            </a:endParaRPr>
          </a:p>
          <a:p>
            <a:r>
              <a:rPr lang="en-IN" dirty="0">
                <a:latin typeface="Times New Roman" pitchFamily="18" charset="0"/>
                <a:cs typeface="Times New Roman" pitchFamily="18" charset="0"/>
              </a:rPr>
              <a:t>Lao-A E-Commerce </a:t>
            </a:r>
            <a:r>
              <a:rPr lang="en-IN" dirty="0" smtClean="0">
                <a:latin typeface="Times New Roman" pitchFamily="18" charset="0"/>
                <a:cs typeface="Times New Roman" pitchFamily="18" charset="0"/>
              </a:rPr>
              <a:t>Platform</a:t>
            </a:r>
          </a:p>
          <a:p>
            <a:r>
              <a:rPr lang="en-IN" dirty="0" smtClean="0">
                <a:latin typeface="Times New Roman" pitchFamily="18" charset="0"/>
                <a:cs typeface="Times New Roman" pitchFamily="18" charset="0"/>
              </a:rPr>
              <a:t>Crazy Teacher</a:t>
            </a:r>
          </a:p>
          <a:p>
            <a:r>
              <a:rPr lang="en-US" dirty="0" smtClean="0">
                <a:latin typeface="Times New Roman" pitchFamily="18" charset="0"/>
                <a:cs typeface="Times New Roman" pitchFamily="18" charset="0"/>
              </a:rPr>
              <a:t>ABC360</a:t>
            </a:r>
          </a:p>
          <a:p>
            <a:r>
              <a:rPr lang="en-US" dirty="0" err="1" smtClean="0">
                <a:latin typeface="Times New Roman" pitchFamily="18" charset="0"/>
                <a:cs typeface="Times New Roman" pitchFamily="18" charset="0"/>
              </a:rPr>
              <a:t>Sanhaowang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XDL</a:t>
            </a:r>
          </a:p>
          <a:p>
            <a:r>
              <a:rPr lang="en-IN" dirty="0" err="1">
                <a:latin typeface="Times New Roman" pitchFamily="18" charset="0"/>
                <a:cs typeface="Times New Roman" pitchFamily="18" charset="0"/>
              </a:rPr>
              <a:t>Zhiyou</a:t>
            </a:r>
            <a:r>
              <a:rPr lang="en-IN" dirty="0">
                <a:latin typeface="Times New Roman" pitchFamily="18" charset="0"/>
                <a:cs typeface="Times New Roman" pitchFamily="18" charset="0"/>
              </a:rPr>
              <a:t> Education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80521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Vocational Education</a:t>
            </a:r>
            <a:endParaRPr lang="en-IN" dirty="0"/>
          </a:p>
        </p:txBody>
      </p:sp>
      <p:sp>
        <p:nvSpPr>
          <p:cNvPr id="3" name="Content Placeholder 2"/>
          <p:cNvSpPr>
            <a:spLocks noGrp="1"/>
          </p:cNvSpPr>
          <p:nvPr>
            <p:ph idx="1"/>
          </p:nvPr>
        </p:nvSpPr>
        <p:spPr/>
        <p:txBody>
          <a:bodyPr>
            <a:normAutofit/>
          </a:bodyPr>
          <a:lstStyle/>
          <a:p>
            <a:endParaRPr lang="en-US" sz="1400" dirty="0" smtClean="0"/>
          </a:p>
        </p:txBody>
      </p:sp>
      <p:sp>
        <p:nvSpPr>
          <p:cNvPr id="4" name="Text Placeholder 3"/>
          <p:cNvSpPr>
            <a:spLocks noGrp="1"/>
          </p:cNvSpPr>
          <p:nvPr>
            <p:ph type="body" sz="half" idx="2"/>
          </p:nvPr>
        </p:nvSpPr>
        <p:spPr/>
        <p:txBody>
          <a:bodyPr/>
          <a:lstStyle/>
          <a:p>
            <a:pPr marL="285750" indent="-285750">
              <a:buFont typeface="Arial" pitchFamily="34" charset="0"/>
              <a:buChar char="•"/>
            </a:pPr>
            <a:r>
              <a:rPr lang="en-IN" dirty="0"/>
              <a:t>China has the world's largest vocational education system, with 12,300 colleges offering about 100,000 majors. Together they have almost 27 million students, who will become the backbone of modern manufacturing, strategic emerging and modern service industries.</a:t>
            </a:r>
          </a:p>
          <a:p>
            <a:pPr marL="285750" indent="-285750">
              <a:buFont typeface="Arial" pitchFamily="34" charset="0"/>
              <a:buChar char="•"/>
            </a:pPr>
            <a:r>
              <a:rPr lang="en-US" dirty="0"/>
              <a:t>With number of universities in China increasing steadily, it is expected that by 2020 ,195 million graduates will complete their graduation, it is estimated that only 26% of students secured jobs after graduation.</a:t>
            </a:r>
          </a:p>
          <a:p>
            <a:pPr marL="285750" indent="-285750">
              <a:buFont typeface="Arial" pitchFamily="34" charset="0"/>
              <a:buChar char="•"/>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985720"/>
            <a:ext cx="4420692" cy="397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369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Online and Offline English Learning in China</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English is required for domestic entrance exams and graduate studies.</a:t>
            </a:r>
          </a:p>
          <a:p>
            <a:r>
              <a:rPr lang="en-US" dirty="0" smtClean="0">
                <a:latin typeface="Times New Roman" pitchFamily="18" charset="0"/>
                <a:cs typeface="Times New Roman" pitchFamily="18" charset="0"/>
              </a:rPr>
              <a:t>English language skills are tested in many job interviews in china and hence many students and professionals undergo </a:t>
            </a:r>
            <a:r>
              <a:rPr lang="en-US" dirty="0" err="1" smtClean="0">
                <a:latin typeface="Times New Roman" pitchFamily="18" charset="0"/>
                <a:cs typeface="Times New Roman" pitchFamily="18" charset="0"/>
              </a:rPr>
              <a:t>english</a:t>
            </a:r>
            <a:r>
              <a:rPr lang="en-US" dirty="0" smtClean="0">
                <a:latin typeface="Times New Roman" pitchFamily="18" charset="0"/>
                <a:cs typeface="Times New Roman" pitchFamily="18" charset="0"/>
              </a:rPr>
              <a:t> training sessions either online or offline.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48965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Education System in India(Projections 2020)</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522" y="1749425"/>
            <a:ext cx="7562957"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16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Providers of English Learning</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Berlitz</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ChinaEDU</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Disney English</a:t>
            </a:r>
          </a:p>
          <a:p>
            <a:r>
              <a:rPr lang="en-IN" dirty="0">
                <a:latin typeface="Times New Roman" pitchFamily="18" charset="0"/>
                <a:cs typeface="Times New Roman" pitchFamily="18" charset="0"/>
              </a:rPr>
              <a:t>EF Education First</a:t>
            </a:r>
          </a:p>
          <a:p>
            <a:r>
              <a:rPr lang="en-IN" dirty="0" err="1">
                <a:latin typeface="Times New Roman" pitchFamily="18" charset="0"/>
                <a:cs typeface="Times New Roman" pitchFamily="18" charset="0"/>
              </a:rPr>
              <a:t>iTutorGroup</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New Oriental Education &amp; Technology Group</a:t>
            </a:r>
          </a:p>
          <a:p>
            <a:r>
              <a:rPr lang="en-IN" dirty="0">
                <a:latin typeface="Times New Roman" pitchFamily="18" charset="0"/>
                <a:cs typeface="Times New Roman" pitchFamily="18" charset="0"/>
              </a:rPr>
              <a:t>Pearson ELT</a:t>
            </a:r>
          </a:p>
          <a:p>
            <a:r>
              <a:rPr lang="en-IN" dirty="0">
                <a:latin typeface="Times New Roman" pitchFamily="18" charset="0"/>
                <a:cs typeface="Times New Roman" pitchFamily="18" charset="0"/>
              </a:rPr>
              <a:t>Sprout4Future</a:t>
            </a:r>
          </a:p>
          <a:p>
            <a:r>
              <a:rPr lang="en-IN" dirty="0">
                <a:latin typeface="Times New Roman" pitchFamily="18" charset="0"/>
                <a:cs typeface="Times New Roman" pitchFamily="18" charset="0"/>
              </a:rPr>
              <a:t>TAL Education Group</a:t>
            </a:r>
          </a:p>
          <a:p>
            <a:r>
              <a:rPr lang="en-IN" dirty="0" err="1">
                <a:latin typeface="Times New Roman" pitchFamily="18" charset="0"/>
                <a:cs typeface="Times New Roman" pitchFamily="18" charset="0"/>
              </a:rPr>
              <a:t>Xueda</a:t>
            </a:r>
            <a:r>
              <a:rPr lang="en-IN" dirty="0">
                <a:latin typeface="Times New Roman" pitchFamily="18" charset="0"/>
                <a:cs typeface="Times New Roman" pitchFamily="18" charset="0"/>
              </a:rPr>
              <a:t> Education Group</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85039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and offline education in Japan</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Japan represented the eighth highest population of students studying in the United States during the 2016/2017 school year.  Japanese students studying in higher learning institutions in the United States accounted for 18,780 students, and contributed more than USD 636 million to the U.S. economy through their expenditures on tuition and living expenses.</a:t>
            </a:r>
            <a:br>
              <a:rPr lang="en-IN" dirty="0">
                <a:latin typeface="Times New Roman" pitchFamily="18" charset="0"/>
                <a:cs typeface="Times New Roman" pitchFamily="18" charset="0"/>
              </a:rPr>
            </a:br>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data.oecd.org/japan.htm#profile-education</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18554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in Japan</a:t>
            </a:r>
            <a:endParaRPr lang="en-IN" dirty="0"/>
          </a:p>
        </p:txBody>
      </p:sp>
      <p:sp>
        <p:nvSpPr>
          <p:cNvPr id="3" name="Content Placeholder 2"/>
          <p:cNvSpPr>
            <a:spLocks noGrp="1"/>
          </p:cNvSpPr>
          <p:nvPr>
            <p:ph idx="1"/>
          </p:nvPr>
        </p:nvSpPr>
        <p:spPr/>
        <p:txBody>
          <a:bodyPr/>
          <a:lstStyle/>
          <a:p>
            <a:r>
              <a:rPr lang="en-US" dirty="0" smtClean="0"/>
              <a:t>It is estimated that a private </a:t>
            </a:r>
            <a:r>
              <a:rPr lang="en-US" dirty="0" err="1" smtClean="0"/>
              <a:t>english</a:t>
            </a:r>
            <a:r>
              <a:rPr lang="en-US" dirty="0" smtClean="0"/>
              <a:t> tutor earns </a:t>
            </a:r>
          </a:p>
          <a:p>
            <a:pPr marL="0" indent="0">
              <a:buNone/>
            </a:pPr>
            <a:r>
              <a:rPr lang="en-US" dirty="0" smtClean="0"/>
              <a:t>200,000 – 600,000 yen per month.</a:t>
            </a:r>
          </a:p>
          <a:p>
            <a:pPr marL="0" indent="0">
              <a:buNone/>
            </a:pPr>
            <a:r>
              <a:rPr lang="en-IN" dirty="0">
                <a:hlinkClick r:id="rId2"/>
              </a:rPr>
              <a:t>https://</a:t>
            </a:r>
            <a:r>
              <a:rPr lang="en-IN" dirty="0" smtClean="0">
                <a:hlinkClick r:id="rId2"/>
              </a:rPr>
              <a:t>www.gooverseas.com/blog/salary-expectations-for-teaching-in-japan</a:t>
            </a:r>
            <a:endParaRPr lang="en-IN" dirty="0" smtClean="0"/>
          </a:p>
          <a:p>
            <a:pPr marL="0" indent="0">
              <a:buNone/>
            </a:pPr>
            <a:endParaRPr lang="en-IN" dirty="0"/>
          </a:p>
        </p:txBody>
      </p:sp>
    </p:spTree>
    <p:extLst>
      <p:ext uri="{BB962C8B-B14F-4D97-AF65-F5344CB8AC3E}">
        <p14:creationId xmlns:p14="http://schemas.microsoft.com/office/powerpoint/2010/main" val="435677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education Sector in Singapore</a:t>
            </a:r>
            <a:endParaRPr lang="en-IN" dirty="0"/>
          </a:p>
        </p:txBody>
      </p:sp>
      <p:sp>
        <p:nvSpPr>
          <p:cNvPr id="3" name="Content Placeholder 2"/>
          <p:cNvSpPr>
            <a:spLocks noGrp="1"/>
          </p:cNvSpPr>
          <p:nvPr>
            <p:ph idx="1"/>
          </p:nvPr>
        </p:nvSpPr>
        <p:spPr/>
        <p:txBody>
          <a:bodyPr>
            <a:normAutofit/>
          </a:bodyPr>
          <a:lstStyle/>
          <a:p>
            <a:r>
              <a:rPr lang="en-IN" dirty="0"/>
              <a:t>The Ministry of Education (</a:t>
            </a:r>
            <a:r>
              <a:rPr lang="en-IN" dirty="0" err="1"/>
              <a:t>MoE</a:t>
            </a:r>
            <a:r>
              <a:rPr lang="en-IN" dirty="0"/>
              <a:t>) in Singapore has launched a pilot for a new online learning portal, called the Singapore Student Learning Space (SLS). Teachers and students from 62 primary and secondary schools are participating in the pilot</a:t>
            </a:r>
            <a:r>
              <a:rPr lang="en-IN" dirty="0" smtClean="0"/>
              <a:t>.</a:t>
            </a:r>
          </a:p>
          <a:p>
            <a:r>
              <a:rPr lang="en-US" dirty="0" smtClean="0"/>
              <a:t>Also in Singapore Universities offer online master degrees for students,</a:t>
            </a:r>
          </a:p>
          <a:p>
            <a:r>
              <a:rPr lang="en-IN" dirty="0">
                <a:hlinkClick r:id="rId2"/>
              </a:rPr>
              <a:t>https://</a:t>
            </a:r>
            <a:r>
              <a:rPr lang="en-IN" dirty="0" smtClean="0">
                <a:hlinkClick r:id="rId2"/>
              </a:rPr>
              <a:t>www.distancelearningportal.com/study-options-a/masters/133/singapore.html</a:t>
            </a:r>
            <a:endParaRPr lang="en-IN" dirty="0" smtClean="0"/>
          </a:p>
          <a:p>
            <a:endParaRPr lang="en-IN" dirty="0"/>
          </a:p>
        </p:txBody>
      </p:sp>
    </p:spTree>
    <p:extLst>
      <p:ext uri="{BB962C8B-B14F-4D97-AF65-F5344CB8AC3E}">
        <p14:creationId xmlns:p14="http://schemas.microsoft.com/office/powerpoint/2010/main" val="14136222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Key Providers of Online learning in Singapore</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err="1" smtClean="0">
                <a:latin typeface="Times New Roman" pitchFamily="18" charset="0"/>
                <a:cs typeface="Times New Roman" pitchFamily="18" charset="0"/>
              </a:rPr>
              <a:t>Antoree</a:t>
            </a:r>
            <a:endParaRPr lang="en-IN" dirty="0">
              <a:latin typeface="Times New Roman" pitchFamily="18" charset="0"/>
              <a:cs typeface="Times New Roman" pitchFamily="18" charset="0"/>
            </a:endParaRPr>
          </a:p>
          <a:p>
            <a:r>
              <a:rPr lang="en-IN" sz="3000" dirty="0" err="1">
                <a:latin typeface="Times New Roman" pitchFamily="18" charset="0"/>
                <a:cs typeface="Times New Roman" pitchFamily="18" charset="0"/>
              </a:rPr>
              <a:t>Coursepad</a:t>
            </a:r>
            <a:endParaRPr lang="en-IN" sz="3000" dirty="0">
              <a:latin typeface="Times New Roman" pitchFamily="18" charset="0"/>
              <a:cs typeface="Times New Roman" pitchFamily="18" charset="0"/>
            </a:endParaRPr>
          </a:p>
          <a:p>
            <a:r>
              <a:rPr lang="en-IN" sz="3000" dirty="0" err="1" smtClean="0">
                <a:latin typeface="Times New Roman" pitchFamily="18" charset="0"/>
                <a:cs typeface="Times New Roman" pitchFamily="18" charset="0"/>
              </a:rPr>
              <a:t>eUniversity</a:t>
            </a:r>
            <a:r>
              <a:rPr lang="en-IN" sz="3000" dirty="0" smtClean="0">
                <a:latin typeface="Times New Roman" pitchFamily="18" charset="0"/>
                <a:cs typeface="Times New Roman" pitchFamily="18" charset="0"/>
              </a:rPr>
              <a:t> </a:t>
            </a:r>
            <a:r>
              <a:rPr lang="en-IN" sz="3000" dirty="0">
                <a:latin typeface="Times New Roman" pitchFamily="18" charset="0"/>
                <a:cs typeface="Times New Roman" pitchFamily="18" charset="0"/>
              </a:rPr>
              <a:t>Pte </a:t>
            </a:r>
            <a:r>
              <a:rPr lang="en-IN" sz="3000" dirty="0" smtClean="0">
                <a:latin typeface="Times New Roman" pitchFamily="18" charset="0"/>
                <a:cs typeface="Times New Roman" pitchFamily="18" charset="0"/>
              </a:rPr>
              <a:t>Ltd</a:t>
            </a:r>
          </a:p>
          <a:p>
            <a:r>
              <a:rPr lang="en-IN" sz="3000" dirty="0" err="1" smtClean="0">
                <a:latin typeface="Times New Roman" pitchFamily="18" charset="0"/>
                <a:cs typeface="Times New Roman" pitchFamily="18" charset="0"/>
              </a:rPr>
              <a:t>Gnowbe</a:t>
            </a:r>
            <a:endParaRPr lang="en-IN" sz="3000" dirty="0">
              <a:latin typeface="Times New Roman" pitchFamily="18" charset="0"/>
              <a:cs typeface="Times New Roman" pitchFamily="18" charset="0"/>
            </a:endParaRPr>
          </a:p>
          <a:p>
            <a:r>
              <a:rPr lang="en-IN" sz="3000" dirty="0" err="1">
                <a:latin typeface="Times New Roman" pitchFamily="18" charset="0"/>
                <a:cs typeface="Times New Roman" pitchFamily="18" charset="0"/>
              </a:rPr>
              <a:t>Inchone</a:t>
            </a:r>
            <a:endParaRPr lang="en-IN"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Knowledge </a:t>
            </a:r>
            <a:r>
              <a:rPr lang="en-IN" sz="3000" dirty="0" smtClean="0">
                <a:latin typeface="Times New Roman" pitchFamily="18" charset="0"/>
                <a:cs typeface="Times New Roman" pitchFamily="18" charset="0"/>
              </a:rPr>
              <a:t>Platform (</a:t>
            </a:r>
            <a:r>
              <a:rPr lang="en-IN" sz="3000" dirty="0" err="1" smtClean="0">
                <a:latin typeface="Times New Roman" pitchFamily="18" charset="0"/>
                <a:cs typeface="Times New Roman" pitchFamily="18" charset="0"/>
              </a:rPr>
              <a:t>Singapore,India</a:t>
            </a:r>
            <a:r>
              <a:rPr lang="en-I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Pakistan and China)</a:t>
            </a:r>
            <a:endParaRPr lang="en-IN" sz="3000" dirty="0">
              <a:latin typeface="Times New Roman" pitchFamily="18" charset="0"/>
              <a:cs typeface="Times New Roman" pitchFamily="18" charset="0"/>
            </a:endParaRPr>
          </a:p>
          <a:p>
            <a:r>
              <a:rPr lang="en-IN" sz="3000" dirty="0" err="1">
                <a:latin typeface="Times New Roman" pitchFamily="18" charset="0"/>
                <a:cs typeface="Times New Roman" pitchFamily="18" charset="0"/>
              </a:rPr>
              <a:t>KooBits</a:t>
            </a:r>
            <a:r>
              <a:rPr lang="en-IN" sz="3000" dirty="0">
                <a:latin typeface="Times New Roman" pitchFamily="18" charset="0"/>
                <a:cs typeface="Times New Roman" pitchFamily="18" charset="0"/>
              </a:rPr>
              <a:t> Pte Ltd</a:t>
            </a:r>
          </a:p>
          <a:p>
            <a:r>
              <a:rPr lang="en-IN" sz="3000" dirty="0" err="1">
                <a:latin typeface="Times New Roman" pitchFamily="18" charset="0"/>
                <a:cs typeface="Times New Roman" pitchFamily="18" charset="0"/>
              </a:rPr>
              <a:t>Kydon</a:t>
            </a:r>
            <a:r>
              <a:rPr lang="en-IN" sz="3000" dirty="0">
                <a:latin typeface="Times New Roman" pitchFamily="18" charset="0"/>
                <a:cs typeface="Times New Roman" pitchFamily="18" charset="0"/>
              </a:rPr>
              <a:t> Learning</a:t>
            </a:r>
          </a:p>
          <a:p>
            <a:r>
              <a:rPr lang="en-IN" sz="3000" dirty="0" smtClean="0">
                <a:latin typeface="Times New Roman" pitchFamily="18" charset="0"/>
                <a:cs typeface="Times New Roman" pitchFamily="18" charset="0"/>
              </a:rPr>
              <a:t>Marshall </a:t>
            </a:r>
            <a:r>
              <a:rPr lang="en-IN" sz="3000" dirty="0">
                <a:latin typeface="Times New Roman" pitchFamily="18" charset="0"/>
                <a:cs typeface="Times New Roman" pitchFamily="18" charset="0"/>
              </a:rPr>
              <a:t>Cavendish</a:t>
            </a:r>
          </a:p>
          <a:p>
            <a:r>
              <a:rPr lang="en-IN" sz="3000" dirty="0" smtClean="0">
                <a:latin typeface="Times New Roman" pitchFamily="18" charset="0"/>
                <a:cs typeface="Times New Roman" pitchFamily="18" charset="0"/>
              </a:rPr>
              <a:t>Phoenix </a:t>
            </a:r>
            <a:r>
              <a:rPr lang="en-IN" sz="3000" dirty="0" err="1">
                <a:latin typeface="Times New Roman" pitchFamily="18" charset="0"/>
                <a:cs typeface="Times New Roman" pitchFamily="18" charset="0"/>
              </a:rPr>
              <a:t>OneSoft</a:t>
            </a:r>
            <a:r>
              <a:rPr lang="en-IN" sz="3000" dirty="0">
                <a:latin typeface="Times New Roman" pitchFamily="18" charset="0"/>
                <a:cs typeface="Times New Roman" pitchFamily="18" charset="0"/>
              </a:rPr>
              <a:t> Singapore</a:t>
            </a:r>
          </a:p>
          <a:p>
            <a:r>
              <a:rPr lang="en-IN" sz="3000" dirty="0" err="1">
                <a:latin typeface="Times New Roman" pitchFamily="18" charset="0"/>
                <a:cs typeface="Times New Roman" pitchFamily="18" charset="0"/>
              </a:rPr>
              <a:t>Playware</a:t>
            </a:r>
            <a:r>
              <a:rPr lang="en-IN" sz="3000" dirty="0">
                <a:latin typeface="Times New Roman" pitchFamily="18" charset="0"/>
                <a:cs typeface="Times New Roman" pitchFamily="18" charset="0"/>
              </a:rPr>
              <a:t> Studios</a:t>
            </a:r>
          </a:p>
          <a:p>
            <a:r>
              <a:rPr lang="en-IN" sz="3000" dirty="0" err="1">
                <a:latin typeface="Times New Roman" pitchFamily="18" charset="0"/>
                <a:cs typeface="Times New Roman" pitchFamily="18" charset="0"/>
              </a:rPr>
              <a:t>Skillslagoon</a:t>
            </a:r>
            <a:endParaRPr lang="en-IN" sz="3000" dirty="0">
              <a:latin typeface="Times New Roman" pitchFamily="18" charset="0"/>
              <a:cs typeface="Times New Roman" pitchFamily="18" charset="0"/>
            </a:endParaRPr>
          </a:p>
          <a:p>
            <a:r>
              <a:rPr lang="en-IN" sz="3000" dirty="0" err="1" smtClean="0">
                <a:latin typeface="Times New Roman" pitchFamily="18" charset="0"/>
                <a:cs typeface="Times New Roman" pitchFamily="18" charset="0"/>
              </a:rPr>
              <a:t>Teamie</a:t>
            </a:r>
            <a:endParaRPr lang="en-IN"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Three Learning</a:t>
            </a:r>
          </a:p>
          <a:p>
            <a:r>
              <a:rPr lang="en-IN" sz="3000" dirty="0" err="1">
                <a:latin typeface="Times New Roman" pitchFamily="18" charset="0"/>
                <a:cs typeface="Times New Roman" pitchFamily="18" charset="0"/>
              </a:rPr>
              <a:t>Wizlearn</a:t>
            </a:r>
            <a:r>
              <a:rPr lang="en-IN" sz="3000" dirty="0">
                <a:latin typeface="Times New Roman" pitchFamily="18" charset="0"/>
                <a:cs typeface="Times New Roman" pitchFamily="18" charset="0"/>
              </a:rPr>
              <a:t> Technologies</a:t>
            </a:r>
          </a:p>
          <a:p>
            <a:r>
              <a:rPr lang="en-IN" dirty="0">
                <a:latin typeface="Times New Roman" pitchFamily="18" charset="0"/>
                <a:cs typeface="Times New Roman" pitchFamily="18" charset="0"/>
                <a:hlinkClick r:id="rId2"/>
              </a:rPr>
              <a:t>https://www.businesswire.com/news/home/20160914005765/en/Singapore-E-Learning-Market-Forecast-2020---</a:t>
            </a:r>
            <a:r>
              <a:rPr lang="en-IN" dirty="0" smtClean="0">
                <a:latin typeface="Times New Roman" pitchFamily="18" charset="0"/>
                <a:cs typeface="Times New Roman" pitchFamily="18" charset="0"/>
                <a:hlinkClick r:id="rId2"/>
              </a:rPr>
              <a:t>Increasing</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38343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Market in Singapore</a:t>
            </a:r>
            <a:endParaRPr lang="en-IN" dirty="0"/>
          </a:p>
        </p:txBody>
      </p:sp>
      <p:sp>
        <p:nvSpPr>
          <p:cNvPr id="4" name="Text Placeholder 3"/>
          <p:cNvSpPr>
            <a:spLocks noGrp="1"/>
          </p:cNvSpPr>
          <p:nvPr>
            <p:ph type="body" sz="half" idx="2"/>
          </p:nvPr>
        </p:nvSpPr>
        <p:spPr/>
        <p:txBody>
          <a:bodyPr/>
          <a:lstStyle/>
          <a:p>
            <a:pPr marL="285750" indent="-285750">
              <a:buFont typeface="Arial" pitchFamily="34" charset="0"/>
              <a:buChar char="•"/>
            </a:pPr>
            <a:r>
              <a:rPr lang="en-IN" dirty="0">
                <a:latin typeface="Times New Roman" pitchFamily="18" charset="0"/>
                <a:cs typeface="Times New Roman" pitchFamily="18" charset="0"/>
              </a:rPr>
              <a:t>According to Singapore’s household expenditure survey, private tuition in Singapore is a SGD$1.1 billion (US$768 million) industry (for a nation with a population of about 5.6 million), almost double the amount households spent in 2005 ($650 million). How does that look at the household level?</a:t>
            </a:r>
          </a:p>
          <a:p>
            <a:pPr marL="285750" indent="-285750">
              <a:buFont typeface="Arial" pitchFamily="34" charset="0"/>
              <a:buChar char="•"/>
            </a:pPr>
            <a:endParaRPr lang="en-IN"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rPr>
              <a:t>Thirty-four percent of those with children currently in tuition spend between $500 and $1,000 per month per child, while 16% spend up to $2,000.</a:t>
            </a:r>
          </a:p>
          <a:p>
            <a:pPr marL="285750" indent="-285750">
              <a:buFont typeface="Arial" pitchFamily="34" charset="0"/>
              <a:buChar char="•"/>
            </a:pP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8312" y="1018381"/>
            <a:ext cx="37052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917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 Providers</a:t>
            </a:r>
            <a:endParaRPr lang="en-IN" dirty="0"/>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Nearby Tutors</a:t>
            </a:r>
          </a:p>
          <a:p>
            <a:r>
              <a:rPr lang="en-US" dirty="0" smtClean="0">
                <a:latin typeface="Times New Roman" pitchFamily="18" charset="0"/>
                <a:cs typeface="Times New Roman" pitchFamily="18" charset="0"/>
              </a:rPr>
              <a:t>University Tutors</a:t>
            </a:r>
          </a:p>
          <a:p>
            <a:r>
              <a:rPr lang="en-US" dirty="0" err="1" smtClean="0">
                <a:latin typeface="Times New Roman" pitchFamily="18" charset="0"/>
                <a:cs typeface="Times New Roman" pitchFamily="18" charset="0"/>
              </a:rPr>
              <a:t>Epigami</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Smiletutor</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Nanyang</a:t>
            </a:r>
            <a:r>
              <a:rPr lang="en-US" dirty="0" smtClean="0">
                <a:latin typeface="Times New Roman" pitchFamily="18" charset="0"/>
                <a:cs typeface="Times New Roman" pitchFamily="18" charset="0"/>
              </a:rPr>
              <a:t> Academics Tutor</a:t>
            </a:r>
          </a:p>
          <a:p>
            <a:r>
              <a:rPr lang="en-US" dirty="0" err="1" smtClean="0">
                <a:latin typeface="Times New Roman" pitchFamily="18" charset="0"/>
                <a:cs typeface="Times New Roman" pitchFamily="18" charset="0"/>
              </a:rPr>
              <a:t>Hace</a:t>
            </a:r>
            <a:r>
              <a:rPr lang="en-US" dirty="0" smtClean="0">
                <a:latin typeface="Times New Roman" pitchFamily="18" charset="0"/>
                <a:cs typeface="Times New Roman" pitchFamily="18" charset="0"/>
              </a:rPr>
              <a:t> Home Tutor</a:t>
            </a:r>
          </a:p>
          <a:p>
            <a:r>
              <a:rPr lang="en-US" dirty="0" smtClean="0">
                <a:latin typeface="Times New Roman" pitchFamily="18" charset="0"/>
                <a:cs typeface="Times New Roman" pitchFamily="18" charset="0"/>
              </a:rPr>
              <a:t>List of all available tutoring agencies or private tutors,</a:t>
            </a:r>
          </a:p>
          <a:p>
            <a:r>
              <a:rPr lang="en-US" dirty="0">
                <a:latin typeface="Times New Roman" pitchFamily="18" charset="0"/>
                <a:cs typeface="Times New Roman" pitchFamily="18" charset="0"/>
              </a:rPr>
              <a:t>https://www.yelp.com.sg/search?find_loc=Singapore&amp;start=0&amp;cflt=privatetutors</a:t>
            </a:r>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04165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and k-12 private tutor statistics</a:t>
            </a:r>
            <a:br>
              <a:rPr lang="en-US" dirty="0" smtClean="0"/>
            </a:b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There are 250k students who are under 7 years enrolled (as on 2015) for primary education in Singapore.</a:t>
            </a:r>
          </a:p>
          <a:p>
            <a:r>
              <a:rPr lang="en-US" dirty="0" smtClean="0">
                <a:latin typeface="Times New Roman" pitchFamily="18" charset="0"/>
                <a:cs typeface="Times New Roman" pitchFamily="18" charset="0"/>
              </a:rPr>
              <a:t>There are 370k students who are under 16 years of age enrolled for secondary education.</a:t>
            </a:r>
          </a:p>
          <a:p>
            <a:r>
              <a:rPr lang="en-US" dirty="0" smtClean="0">
                <a:latin typeface="Times New Roman" pitchFamily="18" charset="0"/>
                <a:cs typeface="Times New Roman" pitchFamily="18" charset="0"/>
              </a:rPr>
              <a:t>Also a part of the families income goes into online offline learning.</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32999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Hourly pay estimates of tutors in Singapore</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63" y="1756476"/>
            <a:ext cx="7940675" cy="44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486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and offline education in Saudi</a:t>
            </a:r>
            <a:endParaRPr lang="en-IN" dirty="0"/>
          </a:p>
        </p:txBody>
      </p:sp>
      <p:sp>
        <p:nvSpPr>
          <p:cNvPr id="3" name="Content Placeholder 2"/>
          <p:cNvSpPr>
            <a:spLocks noGrp="1"/>
          </p:cNvSpPr>
          <p:nvPr>
            <p:ph idx="1"/>
          </p:nvPr>
        </p:nvSpPr>
        <p:spPr/>
        <p:txBody>
          <a:bodyPr>
            <a:normAutofit/>
          </a:bodyPr>
          <a:lstStyle/>
          <a:p>
            <a:r>
              <a:rPr lang="en-IN" sz="1800" dirty="0">
                <a:latin typeface="Times New Roman" pitchFamily="18" charset="0"/>
                <a:cs typeface="Times New Roman" pitchFamily="18" charset="0"/>
              </a:rPr>
              <a:t>Saudi Arabia e-learning industry has shown an impressive growth rate in 2016 owing to more number of foreign players entering the market and offering innovative technology services to cater the growing demand of the population</a:t>
            </a:r>
            <a:r>
              <a:rPr lang="en-IN"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The e-learning market is expected to raise to USD431Million by 2021.This is due to rapid increase of internet users in the kingdom according to a research.</a:t>
            </a:r>
          </a:p>
          <a:p>
            <a:r>
              <a:rPr lang="en-IN" sz="1800" dirty="0">
                <a:latin typeface="Times New Roman" pitchFamily="18" charset="0"/>
                <a:cs typeface="Times New Roman" pitchFamily="18" charset="0"/>
                <a:hlinkClick r:id="rId2"/>
              </a:rPr>
              <a:t>https://www.kenresearch.com/blog/2018/01/saudi-arabia-e-learning-industry-is-expected-to-reach-over-usd-430-million-by-2021-ken-research</a:t>
            </a:r>
            <a:r>
              <a:rPr lang="en-IN" sz="1800" dirty="0" smtClean="0">
                <a:latin typeface="Times New Roman" pitchFamily="18" charset="0"/>
                <a:cs typeface="Times New Roman" pitchFamily="18" charset="0"/>
                <a:hlinkClick r:id="rId2"/>
              </a:rPr>
              <a:t>/</a:t>
            </a:r>
            <a:endParaRPr lang="en-IN"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Offline or Private education in Saudi ,</a:t>
            </a:r>
          </a:p>
          <a:p>
            <a:r>
              <a:rPr lang="en-IN" sz="1800" dirty="0">
                <a:latin typeface="Times New Roman" pitchFamily="18" charset="0"/>
                <a:cs typeface="Times New Roman" pitchFamily="18" charset="0"/>
                <a:hlinkClick r:id="rId3"/>
              </a:rPr>
              <a:t>http://</a:t>
            </a:r>
            <a:r>
              <a:rPr lang="en-IN" sz="1800" dirty="0" smtClean="0">
                <a:latin typeface="Times New Roman" pitchFamily="18" charset="0"/>
                <a:cs typeface="Times New Roman" pitchFamily="18" charset="0"/>
                <a:hlinkClick r:id="rId3"/>
              </a:rPr>
              <a:t>saudigazette.com.sa/article/525234/Opinion/Local-Viewpoint/SR752-million-for-private-tuition</a:t>
            </a:r>
            <a:endParaRPr lang="en-IN" sz="1800" dirty="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9044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education Market in India</a:t>
            </a:r>
            <a:endParaRPr lang="en-IN" dirty="0"/>
          </a:p>
        </p:txBody>
      </p:sp>
      <p:sp>
        <p:nvSpPr>
          <p:cNvPr id="3" name="Content Placeholder 2"/>
          <p:cNvSpPr>
            <a:spLocks noGrp="1"/>
          </p:cNvSpPr>
          <p:nvPr>
            <p:ph idx="1"/>
          </p:nvPr>
        </p:nvSpPr>
        <p:spPr/>
        <p:txBody>
          <a:bodyPr>
            <a:normAutofit/>
          </a:bodyPr>
          <a:lstStyle/>
          <a:p>
            <a:endParaRPr lang="en-IN" sz="1400" dirty="0"/>
          </a:p>
        </p:txBody>
      </p:sp>
      <p:sp>
        <p:nvSpPr>
          <p:cNvPr id="4" name="Text Placeholder 3"/>
          <p:cNvSpPr>
            <a:spLocks noGrp="1"/>
          </p:cNvSpPr>
          <p:nvPr>
            <p:ph type="body" sz="half" idx="2"/>
          </p:nvPr>
        </p:nvSpPr>
        <p:spPr/>
        <p:txBody>
          <a:bodyPr/>
          <a:lstStyle/>
          <a:p>
            <a:pPr marL="285750" indent="-285750">
              <a:buFont typeface="Arial" pitchFamily="34" charset="0"/>
              <a:buChar char="•"/>
            </a:pPr>
            <a:r>
              <a:rPr lang="en-IN" dirty="0">
                <a:latin typeface="Times New Roman" pitchFamily="18" charset="0"/>
                <a:cs typeface="Times New Roman" pitchFamily="18" charset="0"/>
              </a:rPr>
              <a:t>As per Ken Research’s report, during the period FY’ 2010 - FY’2015, the online test preparation market grew at an unprecedented CAGR </a:t>
            </a:r>
            <a:r>
              <a:rPr lang="en-US" dirty="0">
                <a:latin typeface="Times New Roman" pitchFamily="18" charset="0"/>
                <a:cs typeface="Times New Roman" pitchFamily="18" charset="0"/>
              </a:rPr>
              <a:t>(Compound Annual Growth Rate)</a:t>
            </a:r>
            <a:r>
              <a:rPr lang="en-IN" dirty="0">
                <a:latin typeface="Times New Roman" pitchFamily="18" charset="0"/>
                <a:cs typeface="Times New Roman" pitchFamily="18" charset="0"/>
              </a:rPr>
              <a:t>of 17.8%. This is expected to outperform the overall test preparation market in the next 5 years. </a:t>
            </a:r>
          </a:p>
          <a:p>
            <a:pPr marL="285750" indent="-285750">
              <a:buFont typeface="Arial" pitchFamily="34" charset="0"/>
              <a:buChar char="•"/>
            </a:pPr>
            <a:endParaRPr lang="en-IN"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As per KPMG’s report on online education market in India sites that the number of users and also  the market size is expected to grow to USD 1.96 Billion by 2021.</a:t>
            </a:r>
          </a:p>
          <a:p>
            <a:pPr marL="285750" indent="-285750">
              <a:buFont typeface="Arial" pitchFamily="34" charset="0"/>
              <a:buChar char="•"/>
            </a:pPr>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assets.kpmg.com/content/dam/kpmg/in/pdf/2017/05/Online-Education-in-India-2021.pdf</a:t>
            </a:r>
            <a:endParaRPr lang="en-IN" dirty="0" smtClean="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475" y="985720"/>
            <a:ext cx="40386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444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and offline education in </a:t>
            </a:r>
            <a:r>
              <a:rPr lang="en-US" dirty="0" smtClean="0"/>
              <a:t>Kuwait</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Kuwait’s private education/Offline education  market for k-12 is expected to grow from $2 billion by 2023.</a:t>
            </a:r>
          </a:p>
          <a:p>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www.pressreader.com/kuwait/kuwait-times/20180620/281655370794465</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On</a:t>
            </a:r>
            <a:r>
              <a:rPr lang="en-IN" sz="2000" dirty="0">
                <a:latin typeface="Times New Roman" pitchFamily="18" charset="0"/>
                <a:cs typeface="Times New Roman" pitchFamily="18" charset="0"/>
              </a:rPr>
              <a:t>The goal of Kuwait's "e-education" plan is to deploy Mobile </a:t>
            </a:r>
            <a:r>
              <a:rPr lang="en-IN" sz="2000" dirty="0" smtClean="0">
                <a:latin typeface="Times New Roman" pitchFamily="18" charset="0"/>
                <a:cs typeface="Times New Roman" pitchFamily="18" charset="0"/>
              </a:rPr>
              <a:t>Learning  in </a:t>
            </a:r>
            <a:r>
              <a:rPr lang="en-IN" sz="2000" dirty="0">
                <a:latin typeface="Times New Roman" pitchFamily="18" charset="0"/>
                <a:cs typeface="Times New Roman" pitchFamily="18" charset="0"/>
              </a:rPr>
              <a:t>all schools by 2013. The program deployed learning </a:t>
            </a:r>
            <a:r>
              <a:rPr lang="en-IN" sz="2000" dirty="0" smtClean="0">
                <a:latin typeface="Times New Roman" pitchFamily="18" charset="0"/>
                <a:cs typeface="Times New Roman" pitchFamily="18" charset="0"/>
              </a:rPr>
              <a:t>technology  and </a:t>
            </a:r>
            <a:r>
              <a:rPr lang="en-IN" sz="2000" dirty="0">
                <a:latin typeface="Times New Roman" pitchFamily="18" charset="0"/>
                <a:cs typeface="Times New Roman" pitchFamily="18" charset="0"/>
              </a:rPr>
              <a:t>digital content in 2011 starting with high schools. In 2012, </a:t>
            </a:r>
            <a:r>
              <a:rPr lang="en-IN" sz="2000" dirty="0" smtClean="0">
                <a:latin typeface="Times New Roman" pitchFamily="18" charset="0"/>
                <a:cs typeface="Times New Roman" pitchFamily="18" charset="0"/>
              </a:rPr>
              <a:t>the government </a:t>
            </a:r>
            <a:r>
              <a:rPr lang="en-IN" sz="2000" dirty="0">
                <a:latin typeface="Times New Roman" pitchFamily="18" charset="0"/>
                <a:cs typeface="Times New Roman" pitchFamily="18" charset="0"/>
              </a:rPr>
              <a:t>began rolling out the Mobile Learning products in </a:t>
            </a:r>
            <a:r>
              <a:rPr lang="en-IN" sz="2000" dirty="0" smtClean="0">
                <a:latin typeface="Times New Roman" pitchFamily="18" charset="0"/>
                <a:cs typeface="Times New Roman" pitchFamily="18" charset="0"/>
              </a:rPr>
              <a:t>the middle </a:t>
            </a:r>
            <a:r>
              <a:rPr lang="en-IN" sz="2000" dirty="0">
                <a:latin typeface="Times New Roman" pitchFamily="18" charset="0"/>
                <a:cs typeface="Times New Roman" pitchFamily="18" charset="0"/>
              </a:rPr>
              <a:t>schools, elementary schools, and </a:t>
            </a:r>
            <a:r>
              <a:rPr lang="en-IN" sz="2000" dirty="0" smtClean="0">
                <a:latin typeface="Times New Roman" pitchFamily="18" charset="0"/>
                <a:cs typeface="Times New Roman" pitchFamily="18" charset="0"/>
              </a:rPr>
              <a:t>kindergartens, respectively.</a:t>
            </a:r>
          </a:p>
          <a:p>
            <a:r>
              <a:rPr lang="en-IN" sz="2000" dirty="0">
                <a:latin typeface="Times New Roman" pitchFamily="18" charset="0"/>
                <a:cs typeface="Times New Roman" pitchFamily="18" charset="0"/>
                <a:hlinkClick r:id="rId3"/>
              </a:rPr>
              <a:t>http://</a:t>
            </a:r>
            <a:r>
              <a:rPr lang="en-IN" sz="2000" dirty="0" smtClean="0">
                <a:latin typeface="Times New Roman" pitchFamily="18" charset="0"/>
                <a:cs typeface="Times New Roman" pitchFamily="18" charset="0"/>
                <a:hlinkClick r:id="rId3"/>
              </a:rPr>
              <a:t>www.ambientinsight.com/Resources/Documents/AmbientInsight-2012-2017-Middle-East-Mobile-Learning-Market-Abstract.pdf</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234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and offline education </a:t>
            </a:r>
            <a:r>
              <a:rPr lang="en-US" dirty="0" smtClean="0"/>
              <a:t>in Qatar</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Private tutoring agencies are thriving in Qatar with a fee range of QR5600 to QR11700.</a:t>
            </a:r>
          </a:p>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www.thepeninsulaqatar.com/article/02/04/2017/Demand-high-for-private-tuition-despite-curbs</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a:t>
            </a:r>
            <a:r>
              <a:rPr lang="en-IN" dirty="0" smtClean="0">
                <a:latin typeface="Times New Roman" pitchFamily="18" charset="0"/>
                <a:cs typeface="Times New Roman" pitchFamily="18" charset="0"/>
                <a:hlinkClick r:id="rId3"/>
              </a:rPr>
              <a:t>www.qatar-tribune.com/news-details/id/126405</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Qatar private tutoring market is expected to grow $2.4bn by 2023.</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41143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and offline education in </a:t>
            </a:r>
            <a:r>
              <a:rPr lang="en-US" dirty="0" smtClean="0"/>
              <a:t>Oman</a:t>
            </a:r>
            <a:endParaRPr lang="en-IN" dirty="0"/>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Oman is the top performer in e -learning terms for the rankings that cover the Middle East. Oman has the highest growth rate in the region at 19.6, followed by Lebanon (16.0 percent), Turkey (12.9 percent), Kuwait (12.6 percent) and Qatar (11.3 percent). This is mainly because the government of Oman is interested in issues relating to education and computer literacy and, consequently, is investing heavily in the sector</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2"/>
              </a:rPr>
              <a:t>http://www.globaleducationmagazine.com/oman-destination-e-learning</a:t>
            </a:r>
            <a:r>
              <a:rPr lang="en-IN" dirty="0" smtClean="0">
                <a:latin typeface="Times New Roman" pitchFamily="18" charset="0"/>
                <a:cs typeface="Times New Roman" pitchFamily="18" charset="0"/>
                <a:hlinkClick r:id="rId2"/>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90789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and offline education </a:t>
            </a:r>
            <a:r>
              <a:rPr lang="en-US" dirty="0" smtClean="0"/>
              <a:t>in Bahrain</a:t>
            </a:r>
            <a:endParaRPr lang="en-IN" dirty="0"/>
          </a:p>
        </p:txBody>
      </p:sp>
      <p:sp>
        <p:nvSpPr>
          <p:cNvPr id="3" name="Content Placeholder 2"/>
          <p:cNvSpPr>
            <a:spLocks noGrp="1"/>
          </p:cNvSpPr>
          <p:nvPr>
            <p:ph idx="1"/>
          </p:nvPr>
        </p:nvSpPr>
        <p:spPr/>
        <p:txBody>
          <a:bodyPr>
            <a:normAutofit fontScale="92500" lnSpcReduction="10000"/>
          </a:bodyPr>
          <a:lstStyle/>
          <a:p>
            <a:r>
              <a:rPr lang="en-IN" sz="2000" dirty="0">
                <a:latin typeface="Times New Roman" pitchFamily="18" charset="0"/>
                <a:cs typeface="Times New Roman" pitchFamily="18" charset="0"/>
              </a:rPr>
              <a:t>Bahrain’s private school market is smaller than other GCC markets, given its smaller population, but it has the potential to grow from $0.4 billion in 2015 to $0.7 billion in 2023.</a:t>
            </a:r>
            <a:endParaRPr lang="en-US"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Bahrain is a highly fragmented market, with no large-scale operators. There is a need for high-quality private international schools with low- to mid-range fees. By encouraging healthy competition, the country can benefit from its investor-friendly environment with fewer barriers to entry than the rest of the GCC region.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2"/>
              </a:rPr>
              <a:t>http</a:t>
            </a:r>
            <a:r>
              <a:rPr lang="en-US" sz="2000" dirty="0">
                <a:latin typeface="Times New Roman" pitchFamily="18" charset="0"/>
                <a:cs typeface="Times New Roman" pitchFamily="18" charset="0"/>
                <a:hlinkClick r:id="rId2"/>
              </a:rPr>
              <a:t>://</a:t>
            </a:r>
            <a:r>
              <a:rPr lang="en-US" sz="2000" dirty="0" smtClean="0">
                <a:latin typeface="Times New Roman" pitchFamily="18" charset="0"/>
                <a:cs typeface="Times New Roman" pitchFamily="18" charset="0"/>
                <a:hlinkClick r:id="rId2"/>
              </a:rPr>
              <a:t>www.tradearabia.com/news/EDU_340466.html</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Bharain’s</a:t>
            </a:r>
            <a:r>
              <a:rPr lang="en-US" sz="2000" dirty="0" smtClean="0">
                <a:latin typeface="Times New Roman" pitchFamily="18" charset="0"/>
                <a:cs typeface="Times New Roman" pitchFamily="18" charset="0"/>
              </a:rPr>
              <a:t> online learning market is emerging. University of Bahrain has established online learning portal way back in 2004.There are other providers of online learning in Bahrain where the course fee ranges between BHD 1000 to BHD 25000.</a:t>
            </a:r>
          </a:p>
          <a:p>
            <a:r>
              <a:rPr lang="en-IN" sz="2000" dirty="0">
                <a:latin typeface="Times New Roman" pitchFamily="18" charset="0"/>
                <a:cs typeface="Times New Roman" pitchFamily="18" charset="0"/>
                <a:hlinkClick r:id="rId3"/>
              </a:rPr>
              <a:t>https://courses.laimoon.com/bahrain/teaching-and-education/?</a:t>
            </a:r>
            <a:r>
              <a:rPr lang="en-IN" sz="2000" dirty="0" smtClean="0">
                <a:latin typeface="Times New Roman" pitchFamily="18" charset="0"/>
                <a:cs typeface="Times New Roman" pitchFamily="18" charset="0"/>
                <a:hlinkClick r:id="rId3"/>
              </a:rPr>
              <a:t>price_from=1000&amp;price_to=5000</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07775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and offline learning in UAE</a:t>
            </a:r>
            <a:endParaRPr lang="en-IN" dirty="0"/>
          </a:p>
        </p:txBody>
      </p:sp>
      <p:sp>
        <p:nvSpPr>
          <p:cNvPr id="3" name="Content Placeholder 2"/>
          <p:cNvSpPr>
            <a:spLocks noGrp="1"/>
          </p:cNvSpPr>
          <p:nvPr>
            <p:ph idx="1"/>
          </p:nvPr>
        </p:nvSpPr>
        <p:spPr/>
        <p:txBody>
          <a:bodyPr>
            <a:normAutofit fontScale="92500" lnSpcReduction="20000"/>
          </a:bodyPr>
          <a:lstStyle/>
          <a:p>
            <a:r>
              <a:rPr lang="en-IN" sz="1800" dirty="0">
                <a:latin typeface="Times New Roman" pitchFamily="18" charset="0"/>
                <a:cs typeface="Times New Roman" pitchFamily="18" charset="0"/>
              </a:rPr>
              <a:t>Geographically, online education &amp; e-learning market of Kingdom of Saudi Arabia is holding the largest market share and is expected to garner USD 237.1 Million by 2023</a:t>
            </a:r>
            <a:r>
              <a:rPr lang="en-IN"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rPr>
              <a:t>UAE is anticipated to hold second position and to grow at a CAGR of 10.3% over the forecast period.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UAE </a:t>
            </a:r>
            <a:r>
              <a:rPr lang="en-IN" sz="1800" dirty="0">
                <a:latin typeface="Times New Roman" pitchFamily="18" charset="0"/>
                <a:cs typeface="Times New Roman" pitchFamily="18" charset="0"/>
              </a:rPr>
              <a:t>online education and e-learning market is expected to experience high growth on the back of increasing government investment to digitize the education sector.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Apart </a:t>
            </a:r>
            <a:r>
              <a:rPr lang="en-IN" sz="1800" dirty="0">
                <a:latin typeface="Times New Roman" pitchFamily="18" charset="0"/>
                <a:cs typeface="Times New Roman" pitchFamily="18" charset="0"/>
              </a:rPr>
              <a:t>from this, the demand for online education &amp; e-learning is rising in UAE on account of heavy adoption and positive student attitude towards e-learning</a:t>
            </a:r>
            <a:r>
              <a:rPr lang="en-IN"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rPr>
              <a:t> The UAE itself also receives the largest foreign direct investment (FDI) after Turkey in all west Asia, with $13 billion attracted in 2015 alone</a:t>
            </a:r>
            <a:r>
              <a:rPr lang="en-IN"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hlinkClick r:id="rId2"/>
              </a:rPr>
              <a:t>https://www.docebo.com/blog/elearning-middle-east-growing</a:t>
            </a:r>
            <a:r>
              <a:rPr lang="en-IN" sz="1800" dirty="0" smtClean="0">
                <a:latin typeface="Times New Roman" pitchFamily="18" charset="0"/>
                <a:cs typeface="Times New Roman" pitchFamily="18" charset="0"/>
                <a:hlinkClick r:id="rId2"/>
              </a:rPr>
              <a:t>/</a:t>
            </a:r>
            <a:endParaRPr lang="en-IN"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Private tutoring market :</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According to a new report today by The Boston Consulting Group (BCG), entitled ‘Where to Invest Now in the GCC Private Education’, the UAE’s private K-12 education market valued at $4.4 billion in 2017 is poised to grow to $7.1 billion by 2023</a:t>
            </a:r>
            <a:r>
              <a:rPr lang="en-IN"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hlinkClick r:id="rId3"/>
              </a:rPr>
              <a:t>https://</a:t>
            </a:r>
            <a:r>
              <a:rPr lang="en-US" sz="1800" dirty="0" smtClean="0">
                <a:latin typeface="Times New Roman" pitchFamily="18" charset="0"/>
                <a:cs typeface="Times New Roman" pitchFamily="18" charset="0"/>
                <a:hlinkClick r:id="rId3"/>
              </a:rPr>
              <a:t>www.menaherald.com/en/business/education/uae%E2%80%99s-private-k-12-education-market-will-grow-approximately-40-next-5-years</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76074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sector in Africa 2017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363" y="2086769"/>
            <a:ext cx="63912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056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Education in Africa</a:t>
            </a:r>
            <a:endParaRPr lang="en-IN" dirty="0"/>
          </a:p>
        </p:txBody>
      </p:sp>
      <p:sp>
        <p:nvSpPr>
          <p:cNvPr id="3" name="Content Placeholder 2"/>
          <p:cNvSpPr>
            <a:spLocks noGrp="1"/>
          </p:cNvSpPr>
          <p:nvPr>
            <p:ph idx="1"/>
          </p:nvPr>
        </p:nvSpPr>
        <p:spPr/>
        <p:txBody>
          <a:bodyPr>
            <a:normAutofit/>
          </a:bodyPr>
          <a:lstStyle/>
          <a:p>
            <a:endParaRPr lang="en-IN" dirty="0"/>
          </a:p>
        </p:txBody>
      </p:sp>
      <p:sp>
        <p:nvSpPr>
          <p:cNvPr id="4" name="Text Placeholder 3"/>
          <p:cNvSpPr>
            <a:spLocks noGrp="1"/>
          </p:cNvSpPr>
          <p:nvPr>
            <p:ph type="body" sz="half" idx="2"/>
          </p:nvPr>
        </p:nvSpPr>
        <p:spPr/>
        <p:txBody>
          <a:bodyPr>
            <a:normAutofit fontScale="92500" lnSpcReduction="20000"/>
          </a:bodyPr>
          <a:lstStyle/>
          <a:p>
            <a:pPr marL="285750" indent="-285750">
              <a:buFont typeface="Arial" pitchFamily="34" charset="0"/>
              <a:buChar char="•"/>
            </a:pPr>
            <a:r>
              <a:rPr lang="en-IN" dirty="0">
                <a:latin typeface="Times New Roman" pitchFamily="18" charset="0"/>
                <a:cs typeface="Times New Roman" pitchFamily="18" charset="0"/>
              </a:rPr>
              <a:t>Sector experts in Sub-Saharan Africa have noted with a lot of interest that online learning is a rapidly expanding field that has the potential to impact the sector greatly</a:t>
            </a:r>
            <a:r>
              <a:rPr lang="en-US" dirty="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Internet users have </a:t>
            </a:r>
            <a:r>
              <a:rPr lang="en-US" dirty="0" smtClean="0">
                <a:latin typeface="Times New Roman" pitchFamily="18" charset="0"/>
                <a:cs typeface="Times New Roman" pitchFamily="18" charset="0"/>
              </a:rPr>
              <a:t>rapidly </a:t>
            </a:r>
            <a:r>
              <a:rPr lang="en-US" dirty="0">
                <a:latin typeface="Times New Roman" pitchFamily="18" charset="0"/>
                <a:cs typeface="Times New Roman" pitchFamily="18" charset="0"/>
              </a:rPr>
              <a:t>increased in the continent owing to increased mobile learners.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rPr>
              <a:t>MOOC has a special place in enabling education in Africa as it enables geographically dispersed students to take their courses</a:t>
            </a:r>
            <a:r>
              <a:rPr lang="en-IN" dirty="0" smtClean="0">
                <a:latin typeface="Times New Roman" pitchFamily="18" charset="0"/>
                <a:cs typeface="Times New Roman" pitchFamily="18" charset="0"/>
              </a:rPr>
              <a:t>.</a:t>
            </a:r>
          </a:p>
          <a:p>
            <a:pPr marL="285750" indent="-285750">
              <a:buFont typeface="Arial" pitchFamily="34" charset="0"/>
              <a:buChar char="•"/>
            </a:pPr>
            <a:endParaRPr lang="en-IN" dirty="0" smtClean="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hlinkClick r:id="rId2"/>
              </a:rPr>
              <a:t>http://</a:t>
            </a:r>
            <a:r>
              <a:rPr lang="en-US" dirty="0" smtClean="0">
                <a:latin typeface="Times New Roman" pitchFamily="18" charset="0"/>
                <a:cs typeface="Times New Roman" pitchFamily="18" charset="0"/>
                <a:hlinkClick r:id="rId2"/>
              </a:rPr>
              <a:t>www.ambientinsight.com/resources/documents/ambientinsight-2012-2017-africa-mobile-learning-market-abstract.pdf</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hlinkClick r:id="rId3"/>
              </a:rPr>
              <a:t>https://www.prnewswire.com/news-releases/africa-e-learning-market-reached-a-value-of-more-than-us-600-million-in-2016-exhibiting-a-cagr-of-around-15-during-2009-2016-654693463.html</a:t>
            </a:r>
            <a:endParaRPr lang="en-IN" dirty="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180" y="1138424"/>
            <a:ext cx="44577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155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K-12 in Africa</a:t>
            </a:r>
            <a:endParaRPr lang="en-IN" dirty="0"/>
          </a:p>
        </p:txBody>
      </p:sp>
      <p:sp>
        <p:nvSpPr>
          <p:cNvPr id="5" name="Content Placeholder 4"/>
          <p:cNvSpPr>
            <a:spLocks noGrp="1"/>
          </p:cNvSpPr>
          <p:nvPr>
            <p:ph idx="1"/>
          </p:nvPr>
        </p:nvSpPr>
        <p:spPr/>
        <p:txBody>
          <a:bodyPr>
            <a:normAutofit fontScale="70000" lnSpcReduction="20000"/>
          </a:bodyPr>
          <a:lstStyle/>
          <a:p>
            <a:r>
              <a:rPr lang="en-IN" dirty="0">
                <a:latin typeface="Times New Roman" pitchFamily="18" charset="0"/>
                <a:cs typeface="Times New Roman" pitchFamily="18" charset="0"/>
                <a:hlinkClick r:id="rId2"/>
              </a:rPr>
              <a:t>https://ssir.org/articles/entry/is_private_education_in_africa_the_solution_to_failing_e</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sub-Saharan Africa is home to more than half the world’s out-of-school children, it receives only about a quarter of global education aid.</a:t>
            </a:r>
          </a:p>
          <a:p>
            <a:r>
              <a:rPr lang="en-IN" dirty="0">
                <a:latin typeface="Times New Roman" pitchFamily="18" charset="0"/>
                <a:cs typeface="Times New Roman" pitchFamily="18" charset="0"/>
              </a:rPr>
              <a:t>The region’s education systems continue to face three basic issues: access, quality, and relevance. </a:t>
            </a:r>
          </a:p>
          <a:p>
            <a:r>
              <a:rPr lang="en-IN" dirty="0">
                <a:latin typeface="Times New Roman" pitchFamily="18" charset="0"/>
                <a:cs typeface="Times New Roman" pitchFamily="18" charset="0"/>
              </a:rPr>
              <a:t>One billion children in sub-Saharan Africa will need education in the coming three decades, but with up to 40 percent of children not meeting basic literacy and numeracy targets, sub-Saharan Africa is the worst-performing region globally for learning outcomes. </a:t>
            </a:r>
          </a:p>
          <a:p>
            <a:r>
              <a:rPr lang="en-IN" dirty="0">
                <a:latin typeface="Times New Roman" pitchFamily="18" charset="0"/>
                <a:cs typeface="Times New Roman" pitchFamily="18" charset="0"/>
              </a:rPr>
              <a:t>Furthermore, by 2025, Africa will surpass the rest of the world combined in the number of people joining the </a:t>
            </a:r>
            <a:r>
              <a:rPr lang="en-IN" dirty="0" smtClean="0">
                <a:latin typeface="Times New Roman" pitchFamily="18" charset="0"/>
                <a:cs typeface="Times New Roman" pitchFamily="18" charset="0"/>
              </a:rPr>
              <a:t>labour </a:t>
            </a:r>
            <a:r>
              <a:rPr lang="en-IN" dirty="0">
                <a:latin typeface="Times New Roman" pitchFamily="18" charset="0"/>
                <a:cs typeface="Times New Roman" pitchFamily="18" charset="0"/>
              </a:rPr>
              <a:t>force (ages 15-64). Yet even now, sub-Saharan Africa’s education systems cannot accommodate </a:t>
            </a:r>
            <a:r>
              <a:rPr lang="en-IN" dirty="0" smtClean="0">
                <a:latin typeface="Times New Roman" pitchFamily="18" charset="0"/>
                <a:cs typeface="Times New Roman" pitchFamily="18" charset="0"/>
              </a:rPr>
              <a:t>labour </a:t>
            </a:r>
            <a:r>
              <a:rPr lang="en-IN" dirty="0">
                <a:latin typeface="Times New Roman" pitchFamily="18" charset="0"/>
                <a:cs typeface="Times New Roman" pitchFamily="18" charset="0"/>
              </a:rPr>
              <a:t>force needs.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20282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Quality and Relevance </a:t>
            </a:r>
            <a:endParaRPr lang="en-IN" dirty="0"/>
          </a:p>
        </p:txBody>
      </p:sp>
      <p:sp>
        <p:nvSpPr>
          <p:cNvPr id="4" name="Text Placeholder 3"/>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Three main factors affecting education sector in Africa are access ,quality and relevance of education.</a:t>
            </a:r>
          </a:p>
          <a:p>
            <a:r>
              <a:rPr lang="en-US" dirty="0" smtClean="0">
                <a:latin typeface="Times New Roman" pitchFamily="18" charset="0"/>
                <a:cs typeface="Times New Roman" pitchFamily="18" charset="0"/>
              </a:rPr>
              <a:t>There is a huge demographic shift in Africa with a median age of population being 20 and the country is expected to produce 18 million high productivity job till 2035.</a:t>
            </a:r>
          </a:p>
          <a:p>
            <a:r>
              <a:rPr lang="en-US" dirty="0" smtClean="0">
                <a:latin typeface="Times New Roman" pitchFamily="18" charset="0"/>
                <a:cs typeface="Times New Roman" pitchFamily="18" charset="0"/>
              </a:rPr>
              <a:t>11% households will jump from earning only $5000 per year to a range between $5000 - $25000 per year.</a:t>
            </a:r>
          </a:p>
          <a:p>
            <a:r>
              <a:rPr lang="en-US" dirty="0" smtClean="0">
                <a:latin typeface="Times New Roman" pitchFamily="18" charset="0"/>
                <a:cs typeface="Times New Roman" pitchFamily="18" charset="0"/>
              </a:rPr>
              <a:t>It is estimated that 445 million unique mobile subscribers in Sub Saharan Africa.</a:t>
            </a:r>
          </a:p>
          <a:p>
            <a:r>
              <a:rPr lang="en-US" dirty="0" smtClean="0">
                <a:latin typeface="Times New Roman" pitchFamily="18" charset="0"/>
                <a:cs typeface="Times New Roman" pitchFamily="18" charset="0"/>
              </a:rPr>
              <a:t>All these factors will contribute to transforming education in Africa by providing access to education via online medium like learning portals/apps, the demography data of Africa shows that 40% of its population comes from cities which demands quality of education to be able to have a skilled workforce for better employability.</a:t>
            </a:r>
          </a:p>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edafricareport.caeruscapital.co/thebusinessofeducationinafrica.pdf</a:t>
            </a:r>
            <a:endParaRPr lang="en-IN" dirty="0" smtClean="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3025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Providers Africa</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First Tutors</a:t>
            </a:r>
          </a:p>
          <a:p>
            <a:r>
              <a:rPr lang="en-US" dirty="0" smtClean="0">
                <a:latin typeface="Times New Roman" pitchFamily="18" charset="0"/>
                <a:cs typeface="Times New Roman" pitchFamily="18" charset="0"/>
              </a:rPr>
              <a:t>SA Tutors</a:t>
            </a:r>
          </a:p>
          <a:p>
            <a:r>
              <a:rPr lang="en-US" dirty="0" smtClean="0">
                <a:latin typeface="Times New Roman" pitchFamily="18" charset="0"/>
                <a:cs typeface="Times New Roman" pitchFamily="18" charset="0"/>
              </a:rPr>
              <a:t>Gutsy Tutoring</a:t>
            </a:r>
          </a:p>
          <a:p>
            <a:r>
              <a:rPr lang="en-US" dirty="0" err="1" smtClean="0">
                <a:latin typeface="Times New Roman" pitchFamily="18" charset="0"/>
                <a:cs typeface="Times New Roman" pitchFamily="18" charset="0"/>
              </a:rPr>
              <a:t>Gumtree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Education Matters</a:t>
            </a:r>
          </a:p>
          <a:p>
            <a:r>
              <a:rPr lang="en-US" dirty="0" err="1" smtClean="0">
                <a:latin typeface="Times New Roman" pitchFamily="18" charset="0"/>
                <a:cs typeface="Times New Roman" pitchFamily="18" charset="0"/>
              </a:rPr>
              <a:t>Tuteria</a:t>
            </a:r>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695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Online learning Projections for 2021 by KPMG</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5800" y="2029619"/>
            <a:ext cx="77724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4294967295"/>
          </p:nvPr>
        </p:nvSpPr>
        <p:spPr>
          <a:xfrm>
            <a:off x="0" y="1435101"/>
            <a:ext cx="296260" cy="161439"/>
          </a:xfrm>
        </p:spPr>
        <p:txBody>
          <a:bodyPr>
            <a:normAutofit fontScale="25000" lnSpcReduction="20000"/>
          </a:bodyPr>
          <a:lstStyle/>
          <a:p>
            <a:endParaRPr lang="en-IN" dirty="0"/>
          </a:p>
        </p:txBody>
      </p:sp>
    </p:spTree>
    <p:extLst>
      <p:ext uri="{BB962C8B-B14F-4D97-AF65-F5344CB8AC3E}">
        <p14:creationId xmlns:p14="http://schemas.microsoft.com/office/powerpoint/2010/main" val="26183217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 Online learning</a:t>
            </a:r>
            <a:endParaRPr lang="en-IN" dirty="0"/>
          </a:p>
        </p:txBody>
      </p:sp>
      <p:sp>
        <p:nvSpPr>
          <p:cNvPr id="4" name="Text Placeholder 3"/>
          <p:cNvSpPr>
            <a:spLocks noGrp="1"/>
          </p:cNvSpPr>
          <p:nvPr>
            <p:ph idx="1"/>
          </p:nvPr>
        </p:nvSpPr>
        <p:spPr/>
        <p:txBody>
          <a:bodyPr>
            <a:normAutofit fontScale="70000" lnSpcReduction="20000"/>
          </a:bodyPr>
          <a:lstStyle/>
          <a:p>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hlinkClick r:id="rId2"/>
              </a:rPr>
              <a:t>http://franchise.tutordoctor.co.uk/research-tutor-doctor/how-big-is-the-private-tutoring-market-in-uk</a:t>
            </a:r>
            <a:r>
              <a:rPr lang="en-IN" dirty="0" smtClean="0">
                <a:latin typeface="Times New Roman" pitchFamily="18" charset="0"/>
                <a:cs typeface="Times New Roman" pitchFamily="18" charset="0"/>
                <a:hlinkClick r:id="rId2"/>
              </a:rPr>
              <a:t>/</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IN" dirty="0" err="1">
                <a:latin typeface="Times New Roman" pitchFamily="18" charset="0"/>
                <a:cs typeface="Times New Roman" pitchFamily="18" charset="0"/>
              </a:rPr>
              <a:t>Technavio’s</a:t>
            </a:r>
            <a:r>
              <a:rPr lang="en-IN" dirty="0">
                <a:latin typeface="Times New Roman" pitchFamily="18" charset="0"/>
                <a:cs typeface="Times New Roman" pitchFamily="18" charset="0"/>
              </a:rPr>
              <a:t> market research analyst predicts the e-learning market in Europe to grow at a CAGR of around 12% during the forecast period. The extensive adoption of blended learning in universities is the key driver for the growth of the e-learning market in Europe. To spur the prospects for market growth in this region, many schools have started providing online repositories, digital courseware, and learning management tools for content development, course management, and student portals. In Western Europe, the majority of the institutions have started offering online courses, with no chargeable fee. The advent of such online courses will </a:t>
            </a:r>
            <a:r>
              <a:rPr lang="en-IN" dirty="0" smtClean="0">
                <a:latin typeface="Times New Roman" pitchFamily="18" charset="0"/>
                <a:cs typeface="Times New Roman" pitchFamily="18" charset="0"/>
              </a:rPr>
              <a:t>aid</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market </a:t>
            </a:r>
            <a:r>
              <a:rPr lang="en-IN" dirty="0">
                <a:latin typeface="Times New Roman" pitchFamily="18" charset="0"/>
                <a:cs typeface="Times New Roman" pitchFamily="18" charset="0"/>
              </a:rPr>
              <a:t>in Europe during the predicted period.</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 the growth of the e-learning m</a:t>
            </a:r>
          </a:p>
        </p:txBody>
      </p:sp>
    </p:spTree>
    <p:extLst>
      <p:ext uri="{BB962C8B-B14F-4D97-AF65-F5344CB8AC3E}">
        <p14:creationId xmlns:p14="http://schemas.microsoft.com/office/powerpoint/2010/main" val="644233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in Europe</a:t>
            </a:r>
            <a:endParaRPr lang="en-IN" dirty="0"/>
          </a:p>
        </p:txBody>
      </p:sp>
      <p:sp>
        <p:nvSpPr>
          <p:cNvPr id="4" name="Text Placeholder 3"/>
          <p:cNvSpPr>
            <a:spLocks noGrp="1"/>
          </p:cNvSpPr>
          <p:nvPr>
            <p:ph idx="1"/>
          </p:nvPr>
        </p:nvSpPr>
        <p:spPr/>
        <p:txBody>
          <a:bodyPr>
            <a:normAutofit fontScale="77500" lnSpcReduction="20000"/>
          </a:bodyPr>
          <a:lstStyle/>
          <a:p>
            <a:r>
              <a:rPr lang="en-IN" dirty="0">
                <a:latin typeface="Times New Roman" pitchFamily="18" charset="0"/>
                <a:cs typeface="Times New Roman" pitchFamily="18" charset="0"/>
                <a:hlinkClick r:id="rId2"/>
              </a:rPr>
              <a:t>http://</a:t>
            </a:r>
            <a:r>
              <a:rPr lang="en-IN" dirty="0" smtClean="0">
                <a:latin typeface="Times New Roman" pitchFamily="18" charset="0"/>
                <a:cs typeface="Times New Roman" pitchFamily="18" charset="0"/>
                <a:hlinkClick r:id="rId2"/>
              </a:rPr>
              <a:t>www.moneybags.co.za/article/the-cost-of-hiring-a-tutor/</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According to a study carried out in 2016, approximately one in four children receive home tuition, nationwide. In London, as opposed to </a:t>
            </a:r>
            <a:r>
              <a:rPr lang="en-IN" dirty="0" smtClean="0">
                <a:latin typeface="Times New Roman" pitchFamily="18" charset="0"/>
                <a:cs typeface="Times New Roman" pitchFamily="18" charset="0"/>
              </a:rPr>
              <a:t>Edinburg tutors say</a:t>
            </a:r>
            <a:r>
              <a:rPr lang="en-IN" dirty="0">
                <a:latin typeface="Times New Roman" pitchFamily="18" charset="0"/>
                <a:cs typeface="Times New Roman" pitchFamily="18" charset="0"/>
              </a:rPr>
              <a:t>, this figure is significantly higher, with 42% of students receiving help from a personal teacher.  The proportion of students receiving home tuition has increased by over a third in the last decade. Overall in the UK, </a:t>
            </a:r>
            <a:r>
              <a:rPr lang="en-IN" dirty="0" smtClean="0">
                <a:latin typeface="Times New Roman" pitchFamily="18" charset="0"/>
                <a:cs typeface="Times New Roman" pitchFamily="18" charset="0"/>
              </a:rPr>
              <a:t>a quarter of all 11-16 year old received private </a:t>
            </a:r>
            <a:r>
              <a:rPr lang="en-IN" dirty="0" err="1" smtClean="0">
                <a:latin typeface="Times New Roman" pitchFamily="18" charset="0"/>
                <a:cs typeface="Times New Roman" pitchFamily="18" charset="0"/>
              </a:rPr>
              <a:t>tution</a:t>
            </a:r>
            <a:r>
              <a:rPr lang="en-IN" dirty="0" smtClean="0">
                <a:latin typeface="Times New Roman" pitchFamily="18" charset="0"/>
                <a:cs typeface="Times New Roman" pitchFamily="18" charset="0"/>
              </a:rPr>
              <a:t> in 2017.</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Nearly half (43%) of teachers working at state schools have given private lessons at some point in their careers</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IN" i="1" dirty="0">
                <a:latin typeface="Times New Roman" pitchFamily="18" charset="0"/>
                <a:cs typeface="Times New Roman" pitchFamily="18" charset="0"/>
              </a:rPr>
              <a:t>On average, a private lesson costs £20.60, though this varies considerably from one region or city to another.</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29361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 Online learning Providers</a:t>
            </a:r>
            <a:endParaRPr lang="en-IN" dirty="0"/>
          </a:p>
        </p:txBody>
      </p:sp>
      <p:sp>
        <p:nvSpPr>
          <p:cNvPr id="4" name="Text Placeholder 3"/>
          <p:cNvSpPr>
            <a:spLocks noGrp="1"/>
          </p:cNvSpPr>
          <p:nvPr>
            <p:ph idx="1"/>
          </p:nvPr>
        </p:nvSpPr>
        <p:spPr/>
        <p:txBody>
          <a:bodyPr>
            <a:normAutofit fontScale="77500" lnSpcReduction="20000"/>
          </a:bodyPr>
          <a:lstStyle/>
          <a:p>
            <a:r>
              <a:rPr lang="en-IN" dirty="0">
                <a:latin typeface="Times New Roman" pitchFamily="18" charset="0"/>
                <a:cs typeface="Times New Roman" pitchFamily="18" charset="0"/>
              </a:rPr>
              <a:t>The e-learning market in Europe is highly competitive due to the presence of numerous large and medium vendors that account for substantial market shares. The market is growing at a rapid pace and is opening a wide range of options for vendors that offer various kinds of products and services.</a:t>
            </a:r>
          </a:p>
          <a:p>
            <a:r>
              <a:rPr lang="en-IN" dirty="0">
                <a:latin typeface="Times New Roman" pitchFamily="18" charset="0"/>
                <a:cs typeface="Times New Roman" pitchFamily="18" charset="0"/>
              </a:rPr>
              <a:t>The leading vendors in the </a:t>
            </a:r>
            <a:r>
              <a:rPr lang="en-IN" dirty="0" smtClean="0">
                <a:latin typeface="Times New Roman" pitchFamily="18" charset="0"/>
                <a:cs typeface="Times New Roman" pitchFamily="18" charset="0"/>
              </a:rPr>
              <a:t>LMS market </a:t>
            </a:r>
            <a:r>
              <a:rPr lang="en-IN" dirty="0">
                <a:latin typeface="Times New Roman" pitchFamily="18" charset="0"/>
                <a:cs typeface="Times New Roman" pitchFamily="18" charset="0"/>
              </a:rPr>
              <a:t>are -</a:t>
            </a:r>
          </a:p>
          <a:p>
            <a:r>
              <a:rPr lang="en-IN" dirty="0">
                <a:latin typeface="Times New Roman" pitchFamily="18" charset="0"/>
                <a:cs typeface="Times New Roman" pitchFamily="18" charset="0"/>
              </a:rPr>
              <a:t>Adobe systems</a:t>
            </a:r>
          </a:p>
          <a:p>
            <a:r>
              <a:rPr lang="en-IN" dirty="0">
                <a:latin typeface="Times New Roman" pitchFamily="18" charset="0"/>
                <a:cs typeface="Times New Roman" pitchFamily="18" charset="0"/>
              </a:rPr>
              <a:t>Blackboard</a:t>
            </a:r>
          </a:p>
          <a:p>
            <a:r>
              <a:rPr lang="en-IN" dirty="0" err="1">
                <a:latin typeface="Times New Roman" pitchFamily="18" charset="0"/>
                <a:cs typeface="Times New Roman" pitchFamily="18" charset="0"/>
              </a:rPr>
              <a:t>Docebo</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SAP</a:t>
            </a:r>
          </a:p>
          <a:p>
            <a:r>
              <a:rPr lang="en-IN" dirty="0">
                <a:latin typeface="Times New Roman" pitchFamily="18" charset="0"/>
                <a:cs typeface="Times New Roman" pitchFamily="18" charset="0"/>
              </a:rPr>
              <a:t>Other prominent vendors in the market include </a:t>
            </a:r>
            <a:r>
              <a:rPr lang="en-IN" dirty="0" err="1">
                <a:latin typeface="Times New Roman" pitchFamily="18" charset="0"/>
                <a:cs typeface="Times New Roman" pitchFamily="18" charset="0"/>
              </a:rPr>
              <a:t>Aptara</a:t>
            </a:r>
            <a:r>
              <a:rPr lang="en-IN" dirty="0">
                <a:latin typeface="Times New Roman" pitchFamily="18" charset="0"/>
                <a:cs typeface="Times New Roman" pitchFamily="18" charset="0"/>
              </a:rPr>
              <a:t>, City and Guilds Group, </a:t>
            </a:r>
            <a:r>
              <a:rPr lang="en-IN" dirty="0" err="1">
                <a:latin typeface="Times New Roman" pitchFamily="18" charset="0"/>
                <a:cs typeface="Times New Roman" pitchFamily="18" charset="0"/>
              </a:rPr>
              <a:t>Edmodo</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Educomp</a:t>
            </a:r>
            <a:r>
              <a:rPr lang="en-IN" dirty="0">
                <a:latin typeface="Times New Roman" pitchFamily="18" charset="0"/>
                <a:cs typeface="Times New Roman" pitchFamily="18" charset="0"/>
              </a:rPr>
              <a:t>, Haiku Learning, N2N Services, </a:t>
            </a:r>
            <a:r>
              <a:rPr lang="en-IN" dirty="0" err="1">
                <a:latin typeface="Times New Roman" pitchFamily="18" charset="0"/>
                <a:cs typeface="Times New Roman" pitchFamily="18" charset="0"/>
              </a:rPr>
              <a:t>Saba</a:t>
            </a:r>
            <a:r>
              <a:rPr lang="en-IN" dirty="0">
                <a:latin typeface="Times New Roman" pitchFamily="18" charset="0"/>
                <a:cs typeface="Times New Roman" pitchFamily="18" charset="0"/>
              </a:rPr>
              <a:t> Software, </a:t>
            </a:r>
            <a:r>
              <a:rPr lang="en-IN" dirty="0" err="1">
                <a:latin typeface="Times New Roman" pitchFamily="18" charset="0"/>
                <a:cs typeface="Times New Roman" pitchFamily="18" charset="0"/>
              </a:rPr>
              <a:t>Schoology</a:t>
            </a:r>
            <a:r>
              <a:rPr lang="en-IN" dirty="0">
                <a:latin typeface="Times New Roman" pitchFamily="18" charset="0"/>
                <a:cs typeface="Times New Roman" pitchFamily="18" charset="0"/>
              </a:rPr>
              <a:t>, and Tata Interactive Systems</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61447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Education in North America</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latin typeface="Times New Roman" pitchFamily="18" charset="0"/>
                <a:cs typeface="Times New Roman" pitchFamily="18" charset="0"/>
              </a:rPr>
              <a:t>North America To Hold The Largest Share In 2018             </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Eight universities in the top 10 world’s best universities belong to North America. These institutions employ the usage of online learning programs such as MOOCs and distance learning programs, which further bolster the market for smart learning.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a:t>
            </a:r>
            <a:r>
              <a:rPr lang="en-IN" dirty="0" err="1">
                <a:latin typeface="Times New Roman" pitchFamily="18" charset="0"/>
                <a:cs typeface="Times New Roman" pitchFamily="18" charset="0"/>
              </a:rPr>
              <a:t>ConnectED</a:t>
            </a:r>
            <a:r>
              <a:rPr lang="en-IN" dirty="0">
                <a:latin typeface="Times New Roman" pitchFamily="18" charset="0"/>
                <a:cs typeface="Times New Roman" pitchFamily="18" charset="0"/>
              </a:rPr>
              <a:t> initiative implemented has an aim of connecting 99% of the American students to high-speed broadband and internet facilities.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American </a:t>
            </a:r>
            <a:r>
              <a:rPr lang="en-IN" dirty="0">
                <a:latin typeface="Times New Roman" pitchFamily="18" charset="0"/>
                <a:cs typeface="Times New Roman" pitchFamily="18" charset="0"/>
              </a:rPr>
              <a:t>K-12 schools have spent about USD 9.94 billion on education technology, and further growth is expected in the market owing to various factors, such as increased demand for interactive learning, better education content, etc. Los Angeles Unified school district has aimed at equipping 640,000 students in its district with </a:t>
            </a:r>
            <a:r>
              <a:rPr lang="en-IN" dirty="0" err="1">
                <a:latin typeface="Times New Roman" pitchFamily="18" charset="0"/>
                <a:cs typeface="Times New Roman" pitchFamily="18" charset="0"/>
              </a:rPr>
              <a:t>iPad</a:t>
            </a:r>
            <a:r>
              <a:rPr lang="en-IN" dirty="0">
                <a:latin typeface="Times New Roman" pitchFamily="18" charset="0"/>
                <a:cs typeface="Times New Roman" pitchFamily="18" charset="0"/>
              </a:rPr>
              <a:t> tablets, at a total financial cost 1 billion to be invested in the initiative.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San </a:t>
            </a:r>
            <a:r>
              <a:rPr lang="en-IN" dirty="0">
                <a:latin typeface="Times New Roman" pitchFamily="18" charset="0"/>
                <a:cs typeface="Times New Roman" pitchFamily="18" charset="0"/>
              </a:rPr>
              <a:t>Antonio Independent School district has distributed Dell Latitude 10 tablets to about 33 of the total 90 libraries with e-book capability to facilitate the learning activity.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53323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Tutoring Market in USA</a:t>
            </a:r>
            <a:endParaRPr lang="en-IN" dirty="0"/>
          </a:p>
        </p:txBody>
      </p:sp>
      <p:sp>
        <p:nvSpPr>
          <p:cNvPr id="4" name="Text Placeholder 3"/>
          <p:cNvSpPr>
            <a:spLocks noGrp="1"/>
          </p:cNvSpPr>
          <p:nvPr>
            <p:ph idx="1"/>
          </p:nvPr>
        </p:nvSpPr>
        <p:spPr/>
        <p:txBody>
          <a:bodyPr>
            <a:normAutofit lnSpcReduction="10000"/>
          </a:bodyPr>
          <a:lstStyle/>
          <a:p>
            <a:r>
              <a:rPr lang="en-IN" dirty="0">
                <a:latin typeface="Times New Roman" pitchFamily="18" charset="0"/>
                <a:cs typeface="Times New Roman" pitchFamily="18" charset="0"/>
              </a:rPr>
              <a:t>The analysts forecast the private tutoring market in the US to grow at a CAGR of 7.09% during the period 2018-2022</a:t>
            </a:r>
            <a:r>
              <a:rPr lang="en-IN"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private tutor charge per hour ranges between $10 - $100  depending on the expertise and the type of service they offer.</a:t>
            </a:r>
          </a:p>
          <a:p>
            <a:r>
              <a:rPr lang="en-US" dirty="0" smtClean="0">
                <a:latin typeface="Times New Roman" pitchFamily="18" charset="0"/>
                <a:cs typeface="Times New Roman" pitchFamily="18" charset="0"/>
              </a:rPr>
              <a:t>For k-12 private tutoring there are different providers online and offline and they charge for primary school and secondary school kids differently.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00412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K-12 education in USA</a:t>
            </a:r>
            <a:endParaRPr lang="en-IN" dirty="0"/>
          </a:p>
        </p:txBody>
      </p:sp>
      <p:sp>
        <p:nvSpPr>
          <p:cNvPr id="4" name="Text Placeholder 3"/>
          <p:cNvSpPr>
            <a:spLocks noGrp="1"/>
          </p:cNvSpPr>
          <p:nvPr>
            <p:ph type="body" sz="half" idx="2"/>
          </p:nvPr>
        </p:nvSpPr>
        <p:spPr/>
        <p:txBody>
          <a:bodyPr>
            <a:normAutofit/>
          </a:bodyPr>
          <a:lstStyle/>
          <a:p>
            <a:r>
              <a:rPr lang="en-US" sz="1800" dirty="0" smtClean="0">
                <a:latin typeface="Times New Roman" pitchFamily="18" charset="0"/>
                <a:cs typeface="Times New Roman" pitchFamily="18" charset="0"/>
              </a:rPr>
              <a:t>A research paper shows actual and predicated number of enrollments of students in the USA.</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It is expected to increase a percentage or two in the upcoming years.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 not for profit organization named OLC-Online Learning Consortium helps in regulating online, private and public institutes courses and contents.</a:t>
            </a:r>
            <a:endParaRPr lang="en-IN" sz="1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8475" y="985720"/>
            <a:ext cx="45434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954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Enrollments k-12 </a:t>
            </a:r>
            <a:endParaRPr lang="en-IN" dirty="0"/>
          </a:p>
        </p:txBody>
      </p:sp>
      <p:sp>
        <p:nvSpPr>
          <p:cNvPr id="6" name="Content Placeholder 5"/>
          <p:cNvSpPr>
            <a:spLocks noGrp="1"/>
          </p:cNvSpPr>
          <p:nvPr>
            <p:ph idx="1"/>
          </p:nvPr>
        </p:nvSpPr>
        <p:spPr/>
        <p:txBody>
          <a:bodyPr>
            <a:normAutofit/>
          </a:bodyPr>
          <a:lstStyle/>
          <a:p>
            <a:r>
              <a:rPr lang="en-US" sz="1400" dirty="0" smtClean="0">
                <a:latin typeface="Times New Roman" pitchFamily="18" charset="0"/>
                <a:cs typeface="Times New Roman" pitchFamily="18" charset="0"/>
              </a:rPr>
              <a:t>The map view shows enrollment analysis done for different parts of the United States and projected enrollments for 2025 considering 2013 status of enrollments as base.</a:t>
            </a:r>
          </a:p>
          <a:p>
            <a:r>
              <a:rPr lang="en-US" sz="1400" dirty="0" smtClean="0">
                <a:latin typeface="Times New Roman" pitchFamily="18" charset="0"/>
                <a:cs typeface="Times New Roman" pitchFamily="18" charset="0"/>
              </a:rPr>
              <a:t>The report talks in depth about student enrollment , teacher hires and other related factors supporting primary and secondary education in the US.</a:t>
            </a:r>
          </a:p>
          <a:p>
            <a:endParaRPr lang="en-IN" sz="1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425" y="2818180"/>
            <a:ext cx="478155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977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Preparation Market in USA</a:t>
            </a:r>
            <a:endParaRPr lang="en-IN"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The Test Preparation Market in the US to grow at a CAGR of 10.16% </a:t>
            </a:r>
            <a:r>
              <a:rPr lang="en-IN" sz="2000" dirty="0" smtClean="0">
                <a:latin typeface="Times New Roman" pitchFamily="18" charset="0"/>
                <a:cs typeface="Times New Roman" pitchFamily="18" charset="0"/>
              </a:rPr>
              <a:t>during </a:t>
            </a:r>
            <a:r>
              <a:rPr lang="en-IN" sz="2000" dirty="0">
                <a:latin typeface="Times New Roman" pitchFamily="18" charset="0"/>
                <a:cs typeface="Times New Roman" pitchFamily="18" charset="0"/>
              </a:rPr>
              <a:t>the period 2016-2020</a:t>
            </a:r>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Test preparation providers make supplementary educational materials, mock tests, and guides available in classroom-based or online learning modes.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These </a:t>
            </a:r>
            <a:r>
              <a:rPr lang="en-IN" sz="2000" dirty="0">
                <a:latin typeface="Times New Roman" pitchFamily="18" charset="0"/>
                <a:cs typeface="Times New Roman" pitchFamily="18" charset="0"/>
              </a:rPr>
              <a:t>services help students prepare for various university and high school level exams, such as SAT and ACT, as well as certification exams, such as Law School Admission Test (LSAT) and CPA. The quality assistance in preparation for various tests help students attain academic goals</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3429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Preparation Providers</a:t>
            </a:r>
            <a:endParaRPr lang="en-IN" dirty="0"/>
          </a:p>
        </p:txBody>
      </p:sp>
      <p:sp>
        <p:nvSpPr>
          <p:cNvPr id="3" name="Content Placeholder 2"/>
          <p:cNvSpPr>
            <a:spLocks noGrp="1"/>
          </p:cNvSpPr>
          <p:nvPr>
            <p:ph idx="1"/>
          </p:nvPr>
        </p:nvSpPr>
        <p:spPr/>
        <p:txBody>
          <a:bodyPr>
            <a:normAutofit fontScale="85000" lnSpcReduction="20000"/>
          </a:bodyPr>
          <a:lstStyle/>
          <a:p>
            <a:pPr lvl="1"/>
            <a:r>
              <a:rPr lang="en-IN" dirty="0" smtClean="0">
                <a:latin typeface="Times New Roman" pitchFamily="18" charset="0"/>
                <a:cs typeface="Times New Roman" pitchFamily="18" charset="0"/>
              </a:rPr>
              <a:t>ACT</a:t>
            </a:r>
            <a:r>
              <a:rPr lang="en-IN" dirty="0">
                <a:latin typeface="Times New Roman" pitchFamily="18" charset="0"/>
                <a:cs typeface="Times New Roman" pitchFamily="18" charset="0"/>
              </a:rPr>
              <a:t>, Inc.</a:t>
            </a:r>
          </a:p>
          <a:p>
            <a:pPr lvl="1"/>
            <a:r>
              <a:rPr lang="en-IN" dirty="0">
                <a:latin typeface="Times New Roman" pitchFamily="18" charset="0"/>
                <a:cs typeface="Times New Roman" pitchFamily="18" charset="0"/>
              </a:rPr>
              <a:t>American Council on Education</a:t>
            </a:r>
          </a:p>
          <a:p>
            <a:pPr lvl="1"/>
            <a:r>
              <a:rPr lang="en-IN" dirty="0">
                <a:latin typeface="Times New Roman" pitchFamily="18" charset="0"/>
                <a:cs typeface="Times New Roman" pitchFamily="18" charset="0"/>
              </a:rPr>
              <a:t>Association of American Medical Colleges</a:t>
            </a:r>
          </a:p>
          <a:p>
            <a:pPr lvl="1"/>
            <a:r>
              <a:rPr lang="en-IN" dirty="0">
                <a:latin typeface="Times New Roman" pitchFamily="18" charset="0"/>
                <a:cs typeface="Times New Roman" pitchFamily="18" charset="0"/>
              </a:rPr>
              <a:t>College Board</a:t>
            </a:r>
          </a:p>
          <a:p>
            <a:pPr lvl="1"/>
            <a:r>
              <a:rPr lang="en-IN" dirty="0">
                <a:latin typeface="Times New Roman" pitchFamily="18" charset="0"/>
                <a:cs typeface="Times New Roman" pitchFamily="18" charset="0"/>
              </a:rPr>
              <a:t>Educational Testing Service</a:t>
            </a:r>
          </a:p>
          <a:p>
            <a:pPr lvl="1"/>
            <a:r>
              <a:rPr lang="en-IN" dirty="0">
                <a:latin typeface="Times New Roman" pitchFamily="18" charset="0"/>
                <a:cs typeface="Times New Roman" pitchFamily="18" charset="0"/>
              </a:rPr>
              <a:t>Graduate Management Admission Council</a:t>
            </a:r>
          </a:p>
          <a:p>
            <a:pPr lvl="1"/>
            <a:r>
              <a:rPr lang="en-IN" dirty="0">
                <a:latin typeface="Times New Roman" pitchFamily="18" charset="0"/>
                <a:cs typeface="Times New Roman" pitchFamily="18" charset="0"/>
              </a:rPr>
              <a:t>Law School Admission </a:t>
            </a:r>
            <a:r>
              <a:rPr lang="en-IN" dirty="0" smtClean="0">
                <a:latin typeface="Times New Roman" pitchFamily="18" charset="0"/>
                <a:cs typeface="Times New Roman" pitchFamily="18" charset="0"/>
              </a:rPr>
              <a:t>Council</a:t>
            </a:r>
          </a:p>
          <a:p>
            <a:pPr lvl="1"/>
            <a:r>
              <a:rPr lang="en-US" dirty="0" smtClean="0">
                <a:latin typeface="Times New Roman" pitchFamily="18" charset="0"/>
                <a:cs typeface="Times New Roman" pitchFamily="18" charset="0"/>
              </a:rPr>
              <a:t>A detailed list of providers and subscribers are available in the link below,</a:t>
            </a:r>
          </a:p>
          <a:p>
            <a:pPr lvl="1"/>
            <a:r>
              <a:rPr lang="en-IN" dirty="0">
                <a:latin typeface="Times New Roman" pitchFamily="18" charset="0"/>
                <a:cs typeface="Times New Roman" pitchFamily="18" charset="0"/>
                <a:hlinkClick r:id="rId2"/>
              </a:rPr>
              <a:t>https://www.prnewswire.com/news-releases/united-states-test-preparation-market-to-2021---</a:t>
            </a:r>
            <a:r>
              <a:rPr lang="en-IN" dirty="0" smtClean="0">
                <a:latin typeface="Times New Roman" pitchFamily="18" charset="0"/>
                <a:cs typeface="Times New Roman" pitchFamily="18" charset="0"/>
                <a:hlinkClick r:id="rId2"/>
              </a:rPr>
              <a:t>increasing-competition-from-free-substitutes-300509677.html</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75157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edafricareport.caeruscapital.co/thebusinessofeducationinafrica.pdf</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a:t>
            </a:r>
            <a:r>
              <a:rPr lang="en-IN" dirty="0" smtClean="0">
                <a:latin typeface="Times New Roman" pitchFamily="18" charset="0"/>
                <a:cs typeface="Times New Roman" pitchFamily="18" charset="0"/>
                <a:hlinkClick r:id="rId3"/>
              </a:rPr>
              <a:t>www.ardentadvisory.com/files/GCC-Education-Sector-Report.pdf</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4"/>
              </a:rPr>
              <a:t>https://www.elucidat.com/blog/elearning-trends-2018</a:t>
            </a:r>
            <a:r>
              <a:rPr lang="en-IN" dirty="0" smtClean="0">
                <a:latin typeface="Times New Roman" pitchFamily="18" charset="0"/>
                <a:cs typeface="Times New Roman" pitchFamily="18" charset="0"/>
                <a:hlinkClick r:id="rId4"/>
              </a:rPr>
              <a:t>/</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5"/>
              </a:rPr>
              <a:t>https://</a:t>
            </a:r>
            <a:r>
              <a:rPr lang="en-IN" dirty="0" smtClean="0">
                <a:latin typeface="Times New Roman" pitchFamily="18" charset="0"/>
                <a:cs typeface="Times New Roman" pitchFamily="18" charset="0"/>
                <a:hlinkClick r:id="rId5"/>
              </a:rPr>
              <a:t>www.docebo.com/landing/contactform/elearning-market-trends-and-forecast-2014-2016-docebo-report.pdf</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6"/>
              </a:rPr>
              <a:t>https://www.learninglight.com/elearning-predictions</a:t>
            </a:r>
            <a:r>
              <a:rPr lang="en-IN" dirty="0" smtClean="0">
                <a:latin typeface="Times New Roman" pitchFamily="18" charset="0"/>
                <a:cs typeface="Times New Roman" pitchFamily="18" charset="0"/>
                <a:hlinkClick r:id="rId6"/>
              </a:rPr>
              <a:t>/</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953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Offline Education or Private tutoring in India</a:t>
            </a:r>
            <a:endParaRPr lang="en-IN"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Private tutoring is far more effective method of learning for most of the students, it gives more space and confidence to grow at your own pace.</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analysts forecast the global private tutoring market to grow at a CAGR of 6.76% during the period 2016-2020</a:t>
            </a:r>
            <a:r>
              <a:rPr lang="en-I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market is expected to grow to $30 billion by 2020.</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private tutoring industry has emerged following the extensive standardization of the education sector. </a:t>
            </a:r>
          </a:p>
          <a:p>
            <a:r>
              <a:rPr lang="en-IN" sz="2000" dirty="0">
                <a:latin typeface="Times New Roman" pitchFamily="18" charset="0"/>
                <a:cs typeface="Times New Roman" pitchFamily="18" charset="0"/>
              </a:rPr>
              <a:t>This standardization essentially refers to the provision of examination preparation services to students to help them score well in entrance tests.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29435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McKinsey Cluster analysis - Overview</a:t>
            </a:r>
            <a:endParaRPr lang="en-IN" dirty="0"/>
          </a:p>
        </p:txBody>
      </p:sp>
      <p:sp>
        <p:nvSpPr>
          <p:cNvPr id="4" name="Content Placeholder 3"/>
          <p:cNvSpPr>
            <a:spLocks noGrp="1"/>
          </p:cNvSpPr>
          <p:nvPr>
            <p:ph idx="1"/>
          </p:nvPr>
        </p:nvSpPr>
        <p:spPr/>
        <p:txBody>
          <a:bodyPr/>
          <a:lstStyle/>
          <a:p>
            <a:r>
              <a:rPr lang="en-US" dirty="0" smtClean="0"/>
              <a:t>McKinsey conducted market research in education sector for 45 countries and have formed clusters depending on several factors like </a:t>
            </a:r>
            <a:r>
              <a:rPr lang="en-US" dirty="0" err="1" smtClean="0"/>
              <a:t>population,spend</a:t>
            </a:r>
            <a:r>
              <a:rPr lang="en-US" dirty="0" smtClean="0"/>
              <a:t> on education and other geographic features of the country and formed 5 clusters.</a:t>
            </a:r>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3962382"/>
            <a:ext cx="46101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66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Cluster 1 (</a:t>
            </a:r>
            <a:r>
              <a:rPr lang="en-IN" dirty="0" smtClean="0">
                <a:latin typeface="Times New Roman" pitchFamily="18" charset="0"/>
                <a:cs typeface="Times New Roman" pitchFamily="18" charset="0"/>
              </a:rPr>
              <a:t>US </a:t>
            </a:r>
            <a:r>
              <a:rPr lang="en-IN" smtClean="0">
                <a:latin typeface="Times New Roman" pitchFamily="18" charset="0"/>
                <a:cs typeface="Times New Roman" pitchFamily="18" charset="0"/>
              </a:rPr>
              <a:t>andUK</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Grouped separately as they are first movers in Online Education adoption.</a:t>
            </a:r>
          </a:p>
          <a:p>
            <a:r>
              <a:rPr lang="en-IN" dirty="0" smtClean="0">
                <a:latin typeface="Times New Roman" pitchFamily="18" charset="0"/>
                <a:cs typeface="Times New Roman" pitchFamily="18" charset="0"/>
              </a:rPr>
              <a:t>Cluster2(</a:t>
            </a:r>
            <a:r>
              <a:rPr lang="en-IN" dirty="0" err="1" smtClean="0">
                <a:latin typeface="Times New Roman" pitchFamily="18" charset="0"/>
                <a:cs typeface="Times New Roman" pitchFamily="18" charset="0"/>
              </a:rPr>
              <a:t>JapanandSouthKorea</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Whiletheyarealsofirstmovers,theyarehaveahigher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shareof</a:t>
            </a:r>
            <a:r>
              <a:rPr lang="en-IN" dirty="0">
                <a:latin typeface="Times New Roman" pitchFamily="18" charset="0"/>
                <a:cs typeface="Times New Roman" pitchFamily="18" charset="0"/>
              </a:rPr>
              <a:t> supplementary </a:t>
            </a:r>
            <a:r>
              <a:rPr lang="en-IN" dirty="0" smtClean="0">
                <a:latin typeface="Times New Roman" pitchFamily="18" charset="0"/>
                <a:cs typeface="Times New Roman" pitchFamily="18" charset="0"/>
              </a:rPr>
              <a:t>spend.</a:t>
            </a:r>
          </a:p>
          <a:p>
            <a:r>
              <a:rPr lang="en-IN" dirty="0" smtClean="0">
                <a:latin typeface="Times New Roman" pitchFamily="18" charset="0"/>
                <a:cs typeface="Times New Roman" pitchFamily="18" charset="0"/>
              </a:rPr>
              <a:t>Cluster3(</a:t>
            </a:r>
            <a:r>
              <a:rPr lang="en-IN" dirty="0" err="1" smtClean="0">
                <a:latin typeface="Times New Roman" pitchFamily="18" charset="0"/>
                <a:cs typeface="Times New Roman" pitchFamily="18" charset="0"/>
              </a:rPr>
              <a:t>India,ChinaandBrazil</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NascentmEducationmarkets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thatarelikelytoenjoysignificantly</a:t>
            </a:r>
            <a:r>
              <a:rPr lang="en-IN" dirty="0">
                <a:latin typeface="Times New Roman" pitchFamily="18" charset="0"/>
                <a:cs typeface="Times New Roman" pitchFamily="18" charset="0"/>
              </a:rPr>
              <a:t> higher economic growth than other developing </a:t>
            </a:r>
            <a:r>
              <a:rPr lang="en-IN" dirty="0" smtClean="0">
                <a:latin typeface="Times New Roman" pitchFamily="18" charset="0"/>
                <a:cs typeface="Times New Roman" pitchFamily="18" charset="0"/>
              </a:rPr>
              <a:t>regions.</a:t>
            </a:r>
          </a:p>
          <a:p>
            <a:r>
              <a:rPr lang="en-IN" dirty="0" smtClean="0">
                <a:latin typeface="Times New Roman" pitchFamily="18" charset="0"/>
                <a:cs typeface="Times New Roman" pitchFamily="18" charset="0"/>
              </a:rPr>
              <a:t>Cluster4(</a:t>
            </a:r>
            <a:r>
              <a:rPr lang="en-IN" dirty="0" err="1" smtClean="0">
                <a:latin typeface="Times New Roman" pitchFamily="18" charset="0"/>
                <a:cs typeface="Times New Roman" pitchFamily="18" charset="0"/>
              </a:rPr>
              <a:t>Otherdevelopedcountries</a:t>
            </a:r>
            <a:r>
              <a:rPr lang="en-IN" dirty="0" smtClean="0">
                <a:latin typeface="Times New Roman" pitchFamily="18" charset="0"/>
                <a:cs typeface="Times New Roman" pitchFamily="18" charset="0"/>
              </a:rPr>
              <a:t>):</a:t>
            </a:r>
            <a:r>
              <a:rPr lang="en-IN" dirty="0" err="1">
                <a:latin typeface="Times New Roman" pitchFamily="18" charset="0"/>
                <a:cs typeface="Times New Roman" pitchFamily="18" charset="0"/>
              </a:rPr>
              <a:t>NascentmEducationmarketswithhighper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capitaincomesand</a:t>
            </a:r>
            <a:r>
              <a:rPr lang="en-IN" dirty="0">
                <a:latin typeface="Times New Roman" pitchFamily="18" charset="0"/>
                <a:cs typeface="Times New Roman" pitchFamily="18" charset="0"/>
              </a:rPr>
              <a:t> technology readiness in terms of devices and high-speed network </a:t>
            </a:r>
            <a:r>
              <a:rPr lang="en-IN" dirty="0" smtClean="0">
                <a:latin typeface="Times New Roman" pitchFamily="18" charset="0"/>
                <a:cs typeface="Times New Roman" pitchFamily="18" charset="0"/>
              </a:rPr>
              <a:t>penetration.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74332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77500" lnSpcReduction="20000"/>
          </a:bodyPr>
          <a:lstStyle/>
          <a:p>
            <a:r>
              <a:rPr lang="en-IN" dirty="0">
                <a:latin typeface="Times New Roman" pitchFamily="18" charset="0"/>
                <a:cs typeface="Times New Roman" pitchFamily="18" charset="0"/>
                <a:hlinkClick r:id="rId2"/>
              </a:rPr>
              <a:t>https://www.singstat.gov.sg/-/</a:t>
            </a:r>
            <a:r>
              <a:rPr lang="en-IN" dirty="0" smtClean="0">
                <a:latin typeface="Times New Roman" pitchFamily="18" charset="0"/>
                <a:cs typeface="Times New Roman" pitchFamily="18" charset="0"/>
                <a:hlinkClick r:id="rId2"/>
              </a:rPr>
              <a:t>media/files/publications/reference/yearbook_2017/yos2017.pdf</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https://qz.com/860356/pisa-singapores-competitive-private-tuition-system-helps-students-ace-the-worlds-biggest-education-test</a:t>
            </a:r>
            <a:r>
              <a:rPr lang="en-IN" dirty="0" smtClean="0">
                <a:latin typeface="Times New Roman" pitchFamily="18" charset="0"/>
                <a:cs typeface="Times New Roman" pitchFamily="18" charset="0"/>
                <a:hlinkClick r:id="rId3"/>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hlinkClick r:id="rId4"/>
              </a:rPr>
              <a:t>https://www.marketresearch.com/Public-Sector-c93/Education-c233/E-Learning-c812</a:t>
            </a:r>
            <a:r>
              <a:rPr lang="en-IN" dirty="0" smtClean="0">
                <a:latin typeface="Times New Roman" pitchFamily="18" charset="0"/>
                <a:cs typeface="Times New Roman" pitchFamily="18" charset="0"/>
                <a:hlinkClick r:id="rId4"/>
              </a:rPr>
              <a:t>/</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5"/>
              </a:rPr>
              <a:t>https://</a:t>
            </a:r>
            <a:r>
              <a:rPr lang="en-IN" dirty="0" smtClean="0">
                <a:latin typeface="Times New Roman" pitchFamily="18" charset="0"/>
                <a:cs typeface="Times New Roman" pitchFamily="18" charset="0"/>
                <a:hlinkClick r:id="rId5"/>
              </a:rPr>
              <a:t>eclass.teicrete.gr/modules/document/file.php/TP271/Additional%20material/docebo-elearning-trends-report-2017.pdf</a:t>
            </a:r>
            <a:endParaRPr lang="en-US" dirty="0" smtClean="0">
              <a:latin typeface="Times New Roman" pitchFamily="18" charset="0"/>
              <a:cs typeface="Times New Roman" pitchFamily="18" charset="0"/>
            </a:endParaRPr>
          </a:p>
          <a:p>
            <a:r>
              <a:rPr lang="en-IN" dirty="0">
                <a:latin typeface="Times New Roman" pitchFamily="18" charset="0"/>
                <a:cs typeface="Times New Roman" pitchFamily="18" charset="0"/>
                <a:hlinkClick r:id="rId6"/>
              </a:rPr>
              <a:t>http://</a:t>
            </a:r>
            <a:r>
              <a:rPr lang="en-IN" dirty="0" smtClean="0">
                <a:latin typeface="Times New Roman" pitchFamily="18" charset="0"/>
                <a:cs typeface="Times New Roman" pitchFamily="18" charset="0"/>
                <a:hlinkClick r:id="rId6"/>
              </a:rPr>
              <a:t>www.tojet.net/articles/v15i2/1526.pdf</a:t>
            </a:r>
            <a:endParaRPr lang="en-IN" dirty="0" smtClean="0">
              <a:latin typeface="Times New Roman" pitchFamily="18" charset="0"/>
              <a:cs typeface="Times New Roman" pitchFamily="18" charset="0"/>
            </a:endParaRPr>
          </a:p>
          <a:p>
            <a:r>
              <a:rPr lang="en-IN">
                <a:latin typeface="Times New Roman" pitchFamily="18" charset="0"/>
                <a:cs typeface="Times New Roman" pitchFamily="18" charset="0"/>
                <a:hlinkClick r:id="rId7"/>
              </a:rPr>
              <a:t>https://</a:t>
            </a:r>
            <a:r>
              <a:rPr lang="en-IN" smtClean="0">
                <a:latin typeface="Times New Roman" pitchFamily="18" charset="0"/>
                <a:cs typeface="Times New Roman" pitchFamily="18" charset="0"/>
                <a:hlinkClick r:id="rId7"/>
              </a:rPr>
              <a:t>economictimes.indiatimes.com/industry/services/education/online-education-will-be-a-2-bn-industry-in-india-by-2021-google-kpmg/articleshow/58913744.cms</a:t>
            </a:r>
            <a:endParaRPr lang="en-IN"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83578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Primary and k-12 Education in India </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Primary school kids ranging from class 1-6 generally go to private tutors in their locality.</a:t>
            </a:r>
          </a:p>
          <a:p>
            <a:r>
              <a:rPr lang="en-US" sz="2000" dirty="0" smtClean="0">
                <a:latin typeface="Times New Roman" pitchFamily="18" charset="0"/>
                <a:cs typeface="Times New Roman" pitchFamily="18" charset="0"/>
              </a:rPr>
              <a:t>It is estimated that one out of every four students take private tutoring</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hlinkClick r:id="rId2"/>
              </a:rPr>
              <a:t>http://</a:t>
            </a:r>
            <a:r>
              <a:rPr lang="en-US" sz="2000" dirty="0" smtClean="0">
                <a:latin typeface="Times New Roman" pitchFamily="18" charset="0"/>
                <a:cs typeface="Times New Roman" pitchFamily="18" charset="0"/>
                <a:hlinkClick r:id="rId2"/>
              </a:rPr>
              <a:t>assocham.org/newsdetail.php?id=4050</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9"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720" y="3429000"/>
            <a:ext cx="4285791" cy="251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IN"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4591" y="1930002"/>
            <a:ext cx="6114818" cy="406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545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wise Demographics 2017</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0213" y="2162969"/>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480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3307</Words>
  <Application>Microsoft Office PowerPoint</Application>
  <PresentationFormat>On-screen Show (4:3)</PresentationFormat>
  <Paragraphs>335</Paragraphs>
  <Slides>62</Slides>
  <Notes>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Market Research</vt:lpstr>
      <vt:lpstr>Online and Offline Education Market</vt:lpstr>
      <vt:lpstr>Education System in India(Projections 2020)</vt:lpstr>
      <vt:lpstr>Online education Market in India</vt:lpstr>
      <vt:lpstr>Online learning Projections for 2021 by KPMG</vt:lpstr>
      <vt:lpstr>Offline Education or Private tutoring in India</vt:lpstr>
      <vt:lpstr>Primary and k-12 Education in India </vt:lpstr>
      <vt:lpstr>Providers</vt:lpstr>
      <vt:lpstr>State wise Demographics 2017</vt:lpstr>
      <vt:lpstr>Bottom 5 states</vt:lpstr>
      <vt:lpstr>Demand for Private Tutors</vt:lpstr>
      <vt:lpstr>Education Sector in GCC</vt:lpstr>
      <vt:lpstr>Online test preparation market</vt:lpstr>
      <vt:lpstr>Online Test Preparation Providers</vt:lpstr>
      <vt:lpstr>Primary and  k-12 in Saudi Arabia</vt:lpstr>
      <vt:lpstr>Private Tutoring in GCC</vt:lpstr>
      <vt:lpstr>Private Tutoring Key Players of GCC</vt:lpstr>
      <vt:lpstr>Online and offline education Market</vt:lpstr>
      <vt:lpstr>Education Sector in China</vt:lpstr>
      <vt:lpstr>K-12 education in china</vt:lpstr>
      <vt:lpstr>Education sector analysis</vt:lpstr>
      <vt:lpstr>China’s online Education Revenue in 2017</vt:lpstr>
      <vt:lpstr>China’s Online Education Segments</vt:lpstr>
      <vt:lpstr>Growth of Internet users in China</vt:lpstr>
      <vt:lpstr>Private Tutoring Market in China</vt:lpstr>
      <vt:lpstr>Private Tutoring Market in China</vt:lpstr>
      <vt:lpstr>Top Providers of online learning in China</vt:lpstr>
      <vt:lpstr>Vocational Education</vt:lpstr>
      <vt:lpstr>Online and Offline English Learning in China</vt:lpstr>
      <vt:lpstr>Key Providers of English Learning</vt:lpstr>
      <vt:lpstr>Online and offline education in Japan</vt:lpstr>
      <vt:lpstr>Private Tutoring in Japan</vt:lpstr>
      <vt:lpstr>Online education Sector in Singapore</vt:lpstr>
      <vt:lpstr>Key Providers of Online learning in Singapore </vt:lpstr>
      <vt:lpstr>Private Tutoring Market in Singapore</vt:lpstr>
      <vt:lpstr>Private Tutor Providers</vt:lpstr>
      <vt:lpstr>Primary and k-12 private tutor statistics </vt:lpstr>
      <vt:lpstr>Hourly pay estimates of tutors in Singapore</vt:lpstr>
      <vt:lpstr>Online and offline education in Saudi</vt:lpstr>
      <vt:lpstr>Online and offline education in Kuwait</vt:lpstr>
      <vt:lpstr>Online and offline education in Qatar</vt:lpstr>
      <vt:lpstr>Online and offline education in Oman</vt:lpstr>
      <vt:lpstr>Online and offline education in Bahrain</vt:lpstr>
      <vt:lpstr>Online and offline learning in UAE</vt:lpstr>
      <vt:lpstr>Education sector in Africa 2017 </vt:lpstr>
      <vt:lpstr>Online Education in Africa</vt:lpstr>
      <vt:lpstr>K-12 in Africa</vt:lpstr>
      <vt:lpstr>Access, Quality and Relevance </vt:lpstr>
      <vt:lpstr>Private Tutoring Providers Africa</vt:lpstr>
      <vt:lpstr>Europe Online learning</vt:lpstr>
      <vt:lpstr>Private Tutoring in Europe</vt:lpstr>
      <vt:lpstr>Europe Online learning Providers</vt:lpstr>
      <vt:lpstr>Online Education in North America</vt:lpstr>
      <vt:lpstr>Private Tutoring Market in USA</vt:lpstr>
      <vt:lpstr>K-12 education in USA</vt:lpstr>
      <vt:lpstr>Enrollments k-12 </vt:lpstr>
      <vt:lpstr>Test Preparation Market in USA</vt:lpstr>
      <vt:lpstr>Test Preparation Providers</vt:lpstr>
      <vt:lpstr>References</vt:lpstr>
      <vt:lpstr>McKinsey Cluster analysis - Overview</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2015-01-25T12:36:41Z</dcterms:created>
  <dcterms:modified xsi:type="dcterms:W3CDTF">2018-06-29T09:01:00Z</dcterms:modified>
</cp:coreProperties>
</file>