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62" r:id="rId5"/>
    <p:sldId id="266" r:id="rId6"/>
    <p:sldId id="259" r:id="rId7"/>
    <p:sldId id="265" r:id="rId8"/>
    <p:sldId id="267" r:id="rId9"/>
    <p:sldId id="268" r:id="rId10"/>
    <p:sldId id="264" r:id="rId11"/>
    <p:sldId id="269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77" r:id="rId22"/>
    <p:sldId id="281" r:id="rId23"/>
    <p:sldId id="282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7FF"/>
    <a:srgbClr val="009A46"/>
    <a:srgbClr val="FE8602"/>
    <a:srgbClr val="9A4D00"/>
    <a:srgbClr val="C46700"/>
    <a:srgbClr val="D68B1C"/>
    <a:srgbClr val="0097CC"/>
    <a:srgbClr val="5B9DFF"/>
    <a:srgbClr val="600060"/>
    <a:srgbClr val="E6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660"/>
  </p:normalViewPr>
  <p:slideViewPr>
    <p:cSldViewPr>
      <p:cViewPr>
        <p:scale>
          <a:sx n="100" d="100"/>
          <a:sy n="100" d="100"/>
        </p:scale>
        <p:origin x="-8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arketing\Competitor%20Analysis\Competitor-Analysis-Secondary%20Researc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cat>
            <c:strRef>
              <c:f>Sheet5!$A$1:$A$6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Sheet5!$B$1:$B$6</c:f>
              <c:numCache>
                <c:formatCode>General</c:formatCode>
                <c:ptCount val="6"/>
                <c:pt idx="0">
                  <c:v>23</c:v>
                </c:pt>
                <c:pt idx="1">
                  <c:v>40</c:v>
                </c:pt>
                <c:pt idx="2">
                  <c:v>21</c:v>
                </c:pt>
                <c:pt idx="3">
                  <c:v>10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6E5AE-D124-4231-989A-A00E1EE0016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B494-EDDD-4CC0-B97B-CF400929F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B494-EDDD-4CC0-B97B-CF400929F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5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054655"/>
            <a:ext cx="8246070" cy="137434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429000"/>
            <a:ext cx="7787956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27605"/>
            <a:ext cx="7940659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443835"/>
            <a:ext cx="7940661" cy="4581148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4" y="374900"/>
            <a:ext cx="610820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451856"/>
            <a:ext cx="6108201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68488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443834"/>
            <a:ext cx="4123035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259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054654"/>
            <a:ext cx="4123035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443835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259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54655"/>
            <a:ext cx="4106566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1901950"/>
            <a:ext cx="8093365" cy="1527050"/>
          </a:xfrm>
        </p:spPr>
        <p:txBody>
          <a:bodyPr>
            <a:noAutofit/>
          </a:bodyPr>
          <a:lstStyle/>
          <a:p>
            <a:r>
              <a:rPr lang="en-US" sz="4000" dirty="0" smtClean="0"/>
              <a:t>Market Research on </a:t>
            </a:r>
            <a:br>
              <a:rPr lang="en-US" sz="4000" dirty="0" smtClean="0"/>
            </a:br>
            <a:r>
              <a:rPr lang="en-US" sz="4000" dirty="0" smtClean="0"/>
              <a:t>MOOC Sites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429000"/>
            <a:ext cx="7635250" cy="122164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origin worldwide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Data is obtained from primary research.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Visualization </a:t>
            </a:r>
            <a:r>
              <a:rPr lang="en-US" sz="1800" dirty="0"/>
              <a:t>is done using Tableau.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Heat map view shows Australia and US having highest number of courses.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endParaRPr lang="en-IN" sz="1800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2550" y="1366838"/>
            <a:ext cx="13335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0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hits for each platform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shows that </a:t>
            </a:r>
            <a:r>
              <a:rPr lang="en-US" dirty="0" err="1"/>
              <a:t>Udemy</a:t>
            </a:r>
            <a:r>
              <a:rPr lang="en-US" dirty="0"/>
              <a:t> and Khan academy tops number of hits.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14" y="2564904"/>
            <a:ext cx="656631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1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310"/>
            <a:ext cx="3045865" cy="754789"/>
          </a:xfrm>
        </p:spPr>
        <p:txBody>
          <a:bodyPr>
            <a:noAutofit/>
          </a:bodyPr>
          <a:lstStyle/>
          <a:p>
            <a:r>
              <a:rPr lang="en-US" sz="2400" dirty="0"/>
              <a:t>Popularity and Free Courses</a:t>
            </a:r>
            <a:endParaRPr lang="en-IN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Class Central being an aggregator site is not considered here for analysis.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Codecademy,Course-ra</a:t>
            </a:r>
            <a:r>
              <a:rPr lang="en-US" dirty="0"/>
              <a:t> and </a:t>
            </a:r>
            <a:r>
              <a:rPr lang="en-US" dirty="0" err="1"/>
              <a:t>edx</a:t>
            </a:r>
            <a:r>
              <a:rPr lang="en-US" dirty="0"/>
              <a:t> having free courses, i.e., you have to pay to get certifications has more popularity compared to other sites where you have to pay for enrolling into a course.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214774"/>
            <a:ext cx="5111750" cy="396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5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Visual shows how each category or type of MOOC have market size.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Category Academic &amp; Professional – means that the site has courses for both hard and soft skills for professionals, as well as students.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There are some sites that host courses related to fine arts including but not limited to Photography, </a:t>
            </a:r>
            <a:r>
              <a:rPr lang="en-US" dirty="0" err="1"/>
              <a:t>Literature,Music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Those have size less than a million USD.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941058"/>
            <a:ext cx="5111750" cy="251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offers which course?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Adjacent visual shows which MOOC site offers which type of course.</a:t>
            </a:r>
          </a:p>
          <a:p>
            <a:endParaRPr lang="en-US" dirty="0"/>
          </a:p>
          <a:p>
            <a:r>
              <a:rPr lang="en-US" dirty="0"/>
              <a:t>Khan academy has courses related to academics.</a:t>
            </a:r>
          </a:p>
          <a:p>
            <a:endParaRPr lang="en-US" dirty="0"/>
          </a:p>
          <a:p>
            <a:r>
              <a:rPr lang="en-US" dirty="0"/>
              <a:t>Other </a:t>
            </a:r>
            <a:r>
              <a:rPr lang="en-US" dirty="0" smtClean="0"/>
              <a:t>courseware's </a:t>
            </a:r>
            <a:r>
              <a:rPr lang="en-US" dirty="0"/>
              <a:t>are for soft and hard skills.</a:t>
            </a:r>
          </a:p>
          <a:p>
            <a:endParaRPr lang="en-US" dirty="0"/>
          </a:p>
          <a:p>
            <a:r>
              <a:rPr lang="en-US" dirty="0"/>
              <a:t>Class Central is an </a:t>
            </a:r>
            <a:r>
              <a:rPr lang="en-US" dirty="0" smtClean="0"/>
              <a:t>aggregator </a:t>
            </a:r>
            <a:r>
              <a:rPr lang="en-US" dirty="0"/>
              <a:t>site.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196752"/>
            <a:ext cx="36195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3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Size of MOOC Market</a:t>
            </a:r>
            <a:endParaRPr lang="en-IN" dirty="0"/>
          </a:p>
        </p:txBody>
      </p:sp>
      <p:sp>
        <p:nvSpPr>
          <p:cNvPr id="8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Lynda &amp; </a:t>
            </a:r>
            <a:r>
              <a:rPr lang="en-US" sz="1600" dirty="0" err="1"/>
              <a:t>Coursera</a:t>
            </a:r>
            <a:r>
              <a:rPr lang="en-US" sz="1600" dirty="0"/>
              <a:t> tops the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Udacity</a:t>
            </a:r>
            <a:r>
              <a:rPr lang="en-US" sz="1600" dirty="0"/>
              <a:t>, </a:t>
            </a:r>
            <a:r>
              <a:rPr lang="en-US" sz="1600" dirty="0" err="1"/>
              <a:t>Udemy,Pluralsight</a:t>
            </a:r>
            <a:r>
              <a:rPr lang="en-US" sz="1600" dirty="0"/>
              <a:t> and </a:t>
            </a:r>
            <a:r>
              <a:rPr lang="en-US" sz="1600" dirty="0" err="1"/>
              <a:t>simplilearn</a:t>
            </a:r>
            <a:r>
              <a:rPr lang="en-US" sz="1600" dirty="0"/>
              <a:t> comes next.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All others are &gt;100 million USD.</a:t>
            </a:r>
            <a:endParaRPr lang="en-IN" sz="1600" dirty="0"/>
          </a:p>
          <a:p>
            <a:endParaRPr lang="en-IN" sz="16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59721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0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Pathways?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Availability of pathways for each hard skill.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For example, having a data science pathway will guarantee that the user upon completion will have a full stack knowledge about data science </a:t>
            </a:r>
            <a:r>
              <a:rPr lang="en-US" sz="1800" dirty="0" err="1"/>
              <a:t>viz</a:t>
            </a:r>
            <a:r>
              <a:rPr lang="en-US" sz="1800" dirty="0"/>
              <a:t>-a-</a:t>
            </a:r>
            <a:r>
              <a:rPr lang="en-US" sz="1800" dirty="0" err="1"/>
              <a:t>viz</a:t>
            </a:r>
            <a:r>
              <a:rPr lang="en-US" sz="1800" dirty="0"/>
              <a:t>, statistics, data analysis, data </a:t>
            </a:r>
            <a:r>
              <a:rPr lang="en-US" sz="1800" dirty="0" err="1"/>
              <a:t>mungging</a:t>
            </a:r>
            <a:r>
              <a:rPr lang="en-US" sz="1800" dirty="0"/>
              <a:t>, </a:t>
            </a:r>
            <a:r>
              <a:rPr lang="en-US" sz="1800" dirty="0" err="1"/>
              <a:t>visualisation</a:t>
            </a:r>
            <a:r>
              <a:rPr lang="en-US" sz="1800" dirty="0"/>
              <a:t> and so 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808831"/>
            <a:ext cx="39052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4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learning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Great courses plus and Khan academy does not have focused evaluation schemes to rank you or give certifications.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 others have evaluations and every course is self paced.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62" y="808831"/>
            <a:ext cx="44291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4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courses are popular?</a:t>
            </a:r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94" y="1749245"/>
            <a:ext cx="6396144" cy="427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6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Coursera</a:t>
            </a:r>
            <a:r>
              <a:rPr lang="en-US" dirty="0" smtClean="0"/>
              <a:t> –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Courses in </a:t>
            </a:r>
            <a:r>
              <a:rPr lang="en-US" dirty="0" err="1" smtClean="0"/>
              <a:t>coursera</a:t>
            </a:r>
            <a:r>
              <a:rPr lang="en-US" dirty="0" smtClean="0"/>
              <a:t> are offered by professors of reputed universities worldwide.</a:t>
            </a:r>
          </a:p>
          <a:p>
            <a:r>
              <a:rPr lang="en-US" dirty="0" smtClean="0"/>
              <a:t>Courses are split to Courses, </a:t>
            </a:r>
            <a:r>
              <a:rPr lang="en-US" dirty="0" err="1" smtClean="0"/>
              <a:t>Specialisation</a:t>
            </a:r>
            <a:r>
              <a:rPr lang="en-US" dirty="0" smtClean="0"/>
              <a:t>, Certificate, Degree &amp; Master Track. Each with appropriate pricing.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9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443835"/>
            <a:ext cx="6871726" cy="488655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	The objective of this research is to gather intelligence about existing MOOC sites and analyze them, which will help us position our product “</a:t>
            </a:r>
            <a:r>
              <a:rPr lang="en-US" dirty="0" err="1"/>
              <a:t>Crampete</a:t>
            </a:r>
            <a:r>
              <a:rPr lang="en-US" dirty="0"/>
              <a:t>”,which will be rolled out to public in future.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     Study different MOOC business models and try to ensemble those in our product for better hits/enrollments.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     Perform feature testing or A/B,SWOT and promotion research.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- </a:t>
            </a:r>
            <a:r>
              <a:rPr lang="en-US" dirty="0" err="1" smtClean="0"/>
              <a:t>Coursera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5050" y="1128977"/>
            <a:ext cx="5111750" cy="414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Quick summary of the course with data like,</a:t>
            </a:r>
          </a:p>
          <a:p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uration of the course.</a:t>
            </a:r>
          </a:p>
          <a:p>
            <a:r>
              <a:rPr lang="en-US" dirty="0" smtClean="0"/>
              <a:t>Level</a:t>
            </a:r>
          </a:p>
          <a:p>
            <a:r>
              <a:rPr lang="en-US" dirty="0" smtClean="0"/>
              <a:t>Skills the user can learn.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106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Title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Coursera</a:t>
            </a:r>
            <a:r>
              <a:rPr lang="en-US" dirty="0" smtClean="0"/>
              <a:t> has a filtering option which lets you choose courses based on users job role.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816135"/>
            <a:ext cx="5111750" cy="476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34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fee and trial options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Some of the courses in </a:t>
            </a:r>
            <a:r>
              <a:rPr lang="en-US" dirty="0" err="1" smtClean="0"/>
              <a:t>coursera</a:t>
            </a:r>
            <a:r>
              <a:rPr lang="en-US" dirty="0" smtClean="0"/>
              <a:t> are free of cost.</a:t>
            </a:r>
          </a:p>
          <a:p>
            <a:endParaRPr lang="en-US" dirty="0"/>
          </a:p>
          <a:p>
            <a:r>
              <a:rPr lang="en-US" dirty="0" smtClean="0"/>
              <a:t>When user enrolls in a course tagged </a:t>
            </a:r>
            <a:r>
              <a:rPr lang="en-US" dirty="0" err="1" smtClean="0"/>
              <a:t>specialisation</a:t>
            </a:r>
            <a:r>
              <a:rPr lang="en-US" dirty="0" smtClean="0"/>
              <a:t> or degree course fee has to be paid.</a:t>
            </a:r>
          </a:p>
          <a:p>
            <a:endParaRPr lang="en-US" dirty="0" smtClean="0"/>
          </a:p>
          <a:p>
            <a:r>
              <a:rPr lang="en-US" dirty="0" smtClean="0"/>
              <a:t>A free trial period of 7 days is permitted after which course  fee has to be paid.</a:t>
            </a:r>
          </a:p>
          <a:p>
            <a:endParaRPr lang="en-US" dirty="0"/>
          </a:p>
          <a:p>
            <a:r>
              <a:rPr lang="en-US" dirty="0" smtClean="0"/>
              <a:t>Apply for financial aid – lets student to apply for a financial aid which will be processed  within 15 days of submission.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70" y="680310"/>
            <a:ext cx="5111750" cy="263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640935" y="2818180"/>
            <a:ext cx="91623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61180" y="2360065"/>
            <a:ext cx="916230" cy="1221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30115" y="3276295"/>
            <a:ext cx="0" cy="152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201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Old </a:t>
            </a:r>
            <a:r>
              <a:rPr lang="en-US" dirty="0" err="1" smtClean="0"/>
              <a:t>vs</a:t>
            </a:r>
            <a:r>
              <a:rPr lang="en-US" dirty="0" smtClean="0"/>
              <a:t> New 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901950"/>
            <a:ext cx="4038600" cy="266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1901950"/>
            <a:ext cx="3664919" cy="335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1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Plural Sight -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05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46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443835"/>
            <a:ext cx="6871726" cy="4886558"/>
          </a:xfrm>
        </p:spPr>
        <p:txBody>
          <a:bodyPr/>
          <a:lstStyle/>
          <a:p>
            <a:r>
              <a:rPr lang="en-US" dirty="0"/>
              <a:t>Primary Data </a:t>
            </a:r>
            <a:r>
              <a:rPr lang="en-US" dirty="0" smtClean="0"/>
              <a:t>Collection.</a:t>
            </a:r>
            <a:endParaRPr lang="en-US" dirty="0"/>
          </a:p>
          <a:p>
            <a:r>
              <a:rPr lang="en-US" dirty="0"/>
              <a:t>Competitor </a:t>
            </a:r>
            <a:r>
              <a:rPr lang="en-US" dirty="0" smtClean="0"/>
              <a:t>analysis.</a:t>
            </a:r>
            <a:endParaRPr lang="en-US" dirty="0"/>
          </a:p>
          <a:p>
            <a:r>
              <a:rPr lang="en-US" dirty="0"/>
              <a:t>Study about website </a:t>
            </a:r>
            <a:r>
              <a:rPr lang="en-US" dirty="0" smtClean="0"/>
              <a:t>metrics.</a:t>
            </a:r>
            <a:endParaRPr lang="en-US" dirty="0"/>
          </a:p>
          <a:p>
            <a:r>
              <a:rPr lang="en-US" dirty="0"/>
              <a:t>Use appropriate visuals to present the </a:t>
            </a:r>
            <a:r>
              <a:rPr lang="en-US" dirty="0" smtClean="0"/>
              <a:t>findings.</a:t>
            </a:r>
            <a:endParaRPr lang="en-US" dirty="0"/>
          </a:p>
          <a:p>
            <a:r>
              <a:rPr lang="en-US" dirty="0"/>
              <a:t>Improvise website by A/B </a:t>
            </a:r>
            <a:r>
              <a:rPr lang="en-US" dirty="0" smtClean="0"/>
              <a:t>testing.</a:t>
            </a:r>
            <a:endParaRPr lang="en-US" dirty="0"/>
          </a:p>
          <a:p>
            <a:r>
              <a:rPr lang="en-US" dirty="0"/>
              <a:t>Perform conjoint </a:t>
            </a:r>
            <a:r>
              <a:rPr lang="en-US" dirty="0" smtClean="0"/>
              <a:t>analysis.</a:t>
            </a:r>
            <a:endParaRPr lang="en-US" dirty="0"/>
          </a:p>
          <a:p>
            <a:r>
              <a:rPr lang="en-US" dirty="0"/>
              <a:t>Test features.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MOOC Popularity across the globe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data collected via primary research, visualization is done using Tableau.</a:t>
            </a:r>
          </a:p>
          <a:p>
            <a:endParaRPr lang="en-US" dirty="0"/>
          </a:p>
          <a:p>
            <a:r>
              <a:rPr lang="en-US" dirty="0"/>
              <a:t>Market size of MOOC is large in the United States compared to all other locations.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" b="4497"/>
          <a:stretch>
            <a:fillRect/>
          </a:stretch>
        </p:blipFill>
        <p:spPr bwMode="auto">
          <a:xfrm>
            <a:off x="1469289" y="1138425"/>
            <a:ext cx="6614261" cy="358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1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288" y="4192526"/>
            <a:ext cx="5486400" cy="610820"/>
          </a:xfrm>
        </p:spPr>
        <p:txBody>
          <a:bodyPr/>
          <a:lstStyle/>
          <a:p>
            <a:r>
              <a:rPr lang="en-US" dirty="0"/>
              <a:t>Age Group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792288" y="4956050"/>
            <a:ext cx="5486400" cy="121615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During primary research, age groups showed variation in enrollments.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People  within age group 18-  34 showed most enrollments.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People belonging to age group 55-65+ showed least enrollments in all the 22 MOOC portals  analyzed.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Picture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33222303"/>
              </p:ext>
            </p:extLst>
          </p:nvPr>
        </p:nvGraphicFramePr>
        <p:xfrm>
          <a:off x="1792288" y="1138425"/>
          <a:ext cx="4001352" cy="2901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11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Our research is completely focused on studying the existing MOOC portals.</a:t>
            </a:r>
          </a:p>
          <a:p>
            <a:r>
              <a:rPr lang="en-US" dirty="0"/>
              <a:t>22 popular MOOC sites are </a:t>
            </a:r>
            <a:r>
              <a:rPr lang="en-US" dirty="0" smtClean="0"/>
              <a:t>analyzed </a:t>
            </a:r>
            <a:r>
              <a:rPr lang="en-US" dirty="0"/>
              <a:t>till date.</a:t>
            </a:r>
          </a:p>
          <a:p>
            <a:r>
              <a:rPr lang="en-US" dirty="0"/>
              <a:t>A primary research or data gathering is done to capture basic information about each site in the form of business model canvas.</a:t>
            </a:r>
          </a:p>
          <a:p>
            <a:r>
              <a:rPr lang="en-US" dirty="0"/>
              <a:t>Data is collected from different websites like </a:t>
            </a:r>
            <a:r>
              <a:rPr lang="en-US" dirty="0" err="1"/>
              <a:t>S</a:t>
            </a:r>
            <a:r>
              <a:rPr lang="en-US" dirty="0" err="1" smtClean="0"/>
              <a:t>imilarweb</a:t>
            </a:r>
            <a:r>
              <a:rPr lang="en-US" dirty="0"/>
              <a:t>, </a:t>
            </a:r>
            <a:r>
              <a:rPr lang="en-US" dirty="0" err="1" smtClean="0"/>
              <a:t>crunchbase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A</a:t>
            </a:r>
            <a:r>
              <a:rPr lang="en-US" dirty="0" err="1" smtClean="0"/>
              <a:t>lexa</a:t>
            </a:r>
            <a:r>
              <a:rPr lang="en-US" dirty="0" smtClean="0"/>
              <a:t> </a:t>
            </a:r>
            <a:r>
              <a:rPr lang="en-US" dirty="0"/>
              <a:t>rating.</a:t>
            </a:r>
            <a:endParaRPr lang="en-IN" dirty="0"/>
          </a:p>
          <a:p>
            <a:r>
              <a:rPr lang="en-US" dirty="0"/>
              <a:t>Using the data collected during primary research, secondary research is done and appropriate visuals are used for </a:t>
            </a:r>
            <a:r>
              <a:rPr lang="en-US" dirty="0" err="1"/>
              <a:t>infographics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Genderwise</a:t>
            </a:r>
            <a:r>
              <a:rPr lang="en-US" sz="2000" dirty="0" smtClean="0"/>
              <a:t> </a:t>
            </a:r>
            <a:r>
              <a:rPr lang="en-US" sz="2000" dirty="0"/>
              <a:t>Enrollments for every MOOC portal under </a:t>
            </a:r>
            <a:r>
              <a:rPr lang="en-US" sz="2000" dirty="0" smtClean="0"/>
              <a:t>study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Gender Distribution Female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Gender Distribution </a:t>
            </a:r>
            <a:r>
              <a:rPr lang="en-US" sz="2000" dirty="0" smtClean="0"/>
              <a:t>Male</a:t>
            </a:r>
            <a:endParaRPr lang="en-IN" sz="2000" dirty="0"/>
          </a:p>
          <a:p>
            <a:endParaRPr lang="en-IN" sz="1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69" y="2438400"/>
            <a:ext cx="3279300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41" y="2438400"/>
            <a:ext cx="3271881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3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1670" y="222195"/>
            <a:ext cx="7940659" cy="6108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Locationwise</a:t>
            </a:r>
            <a:r>
              <a:rPr lang="en-US" dirty="0"/>
              <a:t> MOOC courses count.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shows USA &amp; Australia has highest courses.</a:t>
            </a:r>
            <a:endParaRPr lang="en-IN" dirty="0"/>
          </a:p>
          <a:p>
            <a:endParaRPr lang="en-IN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054656"/>
            <a:ext cx="7271147" cy="386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3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Market Size of MOOC in different </a:t>
            </a:r>
            <a:r>
              <a:rPr lang="en-US" sz="2700" dirty="0" smtClean="0"/>
              <a:t>locations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1451856"/>
            <a:ext cx="7024431" cy="4275740"/>
          </a:xfrm>
        </p:spPr>
        <p:txBody>
          <a:bodyPr>
            <a:normAutofit/>
          </a:bodyPr>
          <a:lstStyle/>
          <a:p>
            <a:r>
              <a:rPr lang="en-US" sz="1800" dirty="0"/>
              <a:t>Plot shows China, Australia &amp; United States have  good market size.</a:t>
            </a:r>
          </a:p>
          <a:p>
            <a:endParaRPr lang="en-I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901950"/>
            <a:ext cx="6127625" cy="343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6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On-screen Show (4:3)</PresentationFormat>
  <Paragraphs>100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Market Research on  MOOC Sites</vt:lpstr>
      <vt:lpstr>Business Case</vt:lpstr>
      <vt:lpstr>Activities</vt:lpstr>
      <vt:lpstr>MOOC Popularity across the globe</vt:lpstr>
      <vt:lpstr>Age Group </vt:lpstr>
      <vt:lpstr>Slide Title</vt:lpstr>
      <vt:lpstr>Genderwise Enrollments for every MOOC portal under study</vt:lpstr>
      <vt:lpstr>Locationwise MOOC courses count.</vt:lpstr>
      <vt:lpstr>Market Size of MOOC in different locations</vt:lpstr>
      <vt:lpstr>Course origin worldwide</vt:lpstr>
      <vt:lpstr>Number of hits for each platform</vt:lpstr>
      <vt:lpstr>Popularity and Free Courses</vt:lpstr>
      <vt:lpstr>Market Size</vt:lpstr>
      <vt:lpstr>Who offers which course?</vt:lpstr>
      <vt:lpstr>Size of MOOC Market</vt:lpstr>
      <vt:lpstr>Pathways?</vt:lpstr>
      <vt:lpstr>Type of learning</vt:lpstr>
      <vt:lpstr>Which courses are popular?</vt:lpstr>
      <vt:lpstr>Coursera – Features</vt:lpstr>
      <vt:lpstr>Features - Coursera</vt:lpstr>
      <vt:lpstr>Job Title</vt:lpstr>
      <vt:lpstr>Course fee and trial options</vt:lpstr>
      <vt:lpstr>Old vs New </vt:lpstr>
      <vt:lpstr>Plural Sight - Features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2014-06-03T04:58:32Z</dcterms:created>
  <dcterms:modified xsi:type="dcterms:W3CDTF">2018-06-11T12:17:52Z</dcterms:modified>
</cp:coreProperties>
</file>