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8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3" r:id="rId16"/>
    <p:sldId id="274" r:id="rId17"/>
    <p:sldId id="275" r:id="rId18"/>
    <p:sldId id="276" r:id="rId19"/>
    <p:sldId id="277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5A08D5-10B8-47AE-A380-D8296F6FCF19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CAF0DEA-3F68-4CA7-AFE5-B12F957C7A1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zsky.com/2017/08/top-10-payment-gateways-indi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Case Study - Shop Clues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Done By,</a:t>
            </a:r>
          </a:p>
          <a:p>
            <a:r>
              <a:rPr lang="en-US" sz="1800" dirty="0" err="1" smtClean="0">
                <a:latin typeface="Andalus" pitchFamily="18" charset="-78"/>
                <a:cs typeface="Andalus" pitchFamily="18" charset="-78"/>
              </a:rPr>
              <a:t>Rajashri.N</a:t>
            </a:r>
            <a:endParaRPr lang="en-IN" sz="1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442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latin typeface="Andalus" pitchFamily="18" charset="-78"/>
                <a:cs typeface="Andalus" pitchFamily="18" charset="-78"/>
              </a:rPr>
              <a:t>Weakness</a:t>
            </a:r>
          </a:p>
          <a:p>
            <a:pPr marL="0" indent="0">
              <a:buNone/>
            </a:pPr>
            <a:r>
              <a:rPr lang="en-IN" sz="2800" dirty="0">
                <a:latin typeface="Andalus" pitchFamily="18" charset="-78"/>
                <a:cs typeface="Andalus" pitchFamily="18" charset="-78"/>
              </a:rPr>
              <a:t>1. Relatively less brand visibility in metros in comparison to its strong competitors.</a:t>
            </a:r>
          </a:p>
          <a:p>
            <a:pPr marL="0" indent="0">
              <a:buNone/>
            </a:pPr>
            <a:r>
              <a:rPr lang="en-IN" sz="2800" dirty="0">
                <a:latin typeface="Andalus" pitchFamily="18" charset="-78"/>
                <a:cs typeface="Andalus" pitchFamily="18" charset="-78"/>
              </a:rPr>
              <a:t>2. Limited market share growth due to intense competition</a:t>
            </a:r>
          </a:p>
          <a:p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241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ndalus" pitchFamily="18" charset="-78"/>
                <a:cs typeface="Andalus" pitchFamily="18" charset="-78"/>
              </a:rPr>
              <a:t>Opportunities</a:t>
            </a:r>
            <a:endParaRPr lang="en-IN" sz="2400" u="sng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1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. Expansion to other countries</a:t>
            </a:r>
          </a:p>
          <a:p>
            <a:pPr marL="0" indent="0">
              <a:buNone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2. Heavy promotion to capture the rising affluent and internet savvy population in tier 2 and 3 cities.</a:t>
            </a:r>
          </a:p>
          <a:p>
            <a:pPr marL="0" indent="0">
              <a:buNone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3. Expansion to other product categories like fresh produce.</a:t>
            </a:r>
          </a:p>
          <a:p>
            <a:pPr marL="0" indent="0">
              <a:buNone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4. Acquisition of ecommerce portal like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yepme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or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zovi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to strengthen their positioning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04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Andalus" pitchFamily="18" charset="-78"/>
                <a:cs typeface="Andalus" pitchFamily="18" charset="-78"/>
              </a:rPr>
              <a:t>Threats</a:t>
            </a:r>
            <a:endParaRPr lang="en-IN" sz="2400" u="sng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1.Increased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competition from ecommerce giants like amazon,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flipkart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etc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2. Heavy discounts offered by offline stores like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BigBazaar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etc.</a:t>
            </a: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56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29308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Key Insights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Decrease in revenue for the fiscal year 2016-2017 might be due to demonetization which took place by q3 of the fiscal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User Interface of the website could be improvised.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Product suggestion based on session tracking.</a:t>
            </a:r>
          </a:p>
          <a:p>
            <a:pPr marL="0" indent="0">
              <a:buNone/>
            </a:pPr>
            <a:endParaRPr lang="en-IN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29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Understanding customer base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In order to understand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cutomer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base , we can perform cluster analysis with the data at warehouse. This will help us understanding the following things and serve them better,</a:t>
            </a:r>
          </a:p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1.Based on locality : Sales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maximisation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with respect to location. Having more sales of winter supplies on areas which have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tempratures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less than 15 degrees like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Munnar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Ooty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and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Kodaikannal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2.Based on Age : Targeted ads and discounts for locality having more young people belonging to the age group of 15 – 30.Especially working women.</a:t>
            </a:r>
          </a:p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3.Based on Purchase Trends : Suggest products based on their pat purchase trend.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66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Perform A/B TESTING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u="sng" dirty="0" smtClean="0">
                <a:latin typeface="Andalus" pitchFamily="18" charset="-78"/>
                <a:cs typeface="Andalus" pitchFamily="18" charset="-78"/>
              </a:rPr>
              <a:t>User Interface A/B</a:t>
            </a:r>
          </a:p>
          <a:p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Original A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Home page is a big </a:t>
            </a:r>
            <a:r>
              <a:rPr lang="en-US" sz="1800" dirty="0" err="1" smtClean="0">
                <a:latin typeface="Andalus" pitchFamily="18" charset="-78"/>
                <a:cs typeface="Andalus" pitchFamily="18" charset="-78"/>
              </a:rPr>
              <a:t>clutter.It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 has all the information but in an untidy way.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Product display are not eye catchy , violating principle of UI design.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This could seriously impact conversion rate.</a:t>
            </a:r>
          </a:p>
          <a:p>
            <a:endParaRPr lang="en-US" sz="18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Proposed B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Have a more brighter color combination.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Products and offers are to be placed in appropriate layout containers to have reduced clutter.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428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ILLUSTRATION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0118"/>
            <a:ext cx="7521575" cy="31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0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Offer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everwhere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!!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5215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94099"/>
            <a:ext cx="7488832" cy="187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95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Proposed B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85" y="1100138"/>
            <a:ext cx="4081654" cy="3579812"/>
          </a:xfrm>
        </p:spPr>
      </p:pic>
    </p:spTree>
    <p:extLst>
      <p:ext uri="{BB962C8B-B14F-4D97-AF65-F5344CB8AC3E}">
        <p14:creationId xmlns:p14="http://schemas.microsoft.com/office/powerpoint/2010/main" val="225883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Business Requirement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Revenue maximization</a:t>
            </a:r>
          </a:p>
          <a:p>
            <a:pPr marL="0" indent="0">
              <a:buNone/>
            </a:pP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Customer reach</a:t>
            </a:r>
          </a:p>
          <a:p>
            <a:pPr marL="0" indent="0">
              <a:buNone/>
            </a:pP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Value for services</a:t>
            </a:r>
          </a:p>
          <a:p>
            <a:pPr marL="0" indent="0">
              <a:buNone/>
            </a:pPr>
            <a:endParaRPr lang="en-IN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55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Conclusion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Based on the key insights derived from the fiscal year 2016 – 2017,strategies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discussed are to worked out and relevant changes are to made iteratively to </a:t>
            </a:r>
            <a:r>
              <a:rPr lang="en-US" sz="2800" dirty="0" err="1" smtClean="0">
                <a:latin typeface="Andalus" pitchFamily="18" charset="-78"/>
                <a:cs typeface="Andalus" pitchFamily="18" charset="-78"/>
              </a:rPr>
              <a:t>maximise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revenue and increase customer retention.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KPI’s must be set up to measure how well these strategies are performing and refine those when in need.</a:t>
            </a:r>
          </a:p>
          <a:p>
            <a:pPr marL="0" indent="0">
              <a:buNone/>
            </a:pPr>
            <a:endParaRPr lang="en-IN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7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ndalus" pitchFamily="18" charset="-78"/>
                <a:cs typeface="Andalus" pitchFamily="18" charset="-78"/>
              </a:rPr>
              <a:t>Thanks</a:t>
            </a:r>
            <a:endParaRPr lang="en-IN" sz="60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About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err="1">
                <a:latin typeface="Andalus" pitchFamily="18" charset="-78"/>
                <a:cs typeface="Andalus" pitchFamily="18" charset="-78"/>
              </a:rPr>
              <a:t>ShopClues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is an online marketplace owned by Clues Network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Pvt.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Ltd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It was established in July 2011 in Silicon Valley by Sanjay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Sethi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,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Sandeep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Aggarwal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and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Radhika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Aggarwal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Based in </a:t>
            </a:r>
            <a:r>
              <a:rPr lang="en-IN" sz="2400" dirty="0" err="1" smtClean="0">
                <a:latin typeface="Andalus" pitchFamily="18" charset="-78"/>
                <a:cs typeface="Andalus" pitchFamily="18" charset="-78"/>
              </a:rPr>
              <a:t>Gurugoan,India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,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 the company claims to have over 6 lakh merchants and 2.8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crore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products on its platform, serving over 32,000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pincodes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across the country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78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Competitors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7"/>
            <a:ext cx="3168352" cy="149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9274"/>
            <a:ext cx="3363525" cy="12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3966514" cy="126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7151"/>
            <a:ext cx="67341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2556043"/>
            <a:ext cx="2160240" cy="216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8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Comparison to competitors</a:t>
            </a:r>
            <a:br>
              <a:rPr lang="en-US" dirty="0" smtClean="0">
                <a:latin typeface="Andalus" pitchFamily="18" charset="-78"/>
                <a:cs typeface="Andalus" pitchFamily="18" charset="-78"/>
              </a:rPr>
            </a:b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89384"/>
              </p:ext>
            </p:extLst>
          </p:nvPr>
        </p:nvGraphicFramePr>
        <p:xfrm>
          <a:off x="755576" y="1052736"/>
          <a:ext cx="7521575" cy="3779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4315"/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latin typeface="Andalus" pitchFamily="18" charset="-78"/>
                        <a:cs typeface="Andalus" pitchFamily="18" charset="-78"/>
                      </a:endParaRPr>
                    </a:p>
                    <a:p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Amazon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ndalus" pitchFamily="18" charset="-78"/>
                          <a:cs typeface="Andalus" pitchFamily="18" charset="-78"/>
                        </a:rPr>
                        <a:t>Snapdeal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ndalus" pitchFamily="18" charset="-78"/>
                          <a:cs typeface="Andalus" pitchFamily="18" charset="-78"/>
                        </a:rPr>
                        <a:t>Flipkart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Shop Clues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ndalus" pitchFamily="18" charset="-78"/>
                          <a:cs typeface="Andalus" pitchFamily="18" charset="-78"/>
                        </a:rPr>
                        <a:t>Stocks</a:t>
                      </a:r>
                      <a:endParaRPr lang="en-IN" sz="1400" b="1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Predominantly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houses brands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Mixture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of both exported and local brands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Predominantly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houses brands</a:t>
                      </a:r>
                      <a:endParaRPr lang="en-IN" sz="1400" dirty="0" smtClean="0">
                        <a:latin typeface="Andalus" pitchFamily="18" charset="-78"/>
                        <a:cs typeface="Andalus" pitchFamily="18" charset="-78"/>
                      </a:endParaRPr>
                    </a:p>
                    <a:p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Predominantly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houses Local finds and relatively lesser amount of </a:t>
                      </a:r>
                      <a:r>
                        <a:rPr lang="en-US" sz="1400" baseline="0" dirty="0" err="1" smtClean="0">
                          <a:latin typeface="Andalus" pitchFamily="18" charset="-78"/>
                          <a:cs typeface="Andalus" pitchFamily="18" charset="-78"/>
                        </a:rPr>
                        <a:t>improted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brands.</a:t>
                      </a:r>
                      <a:endParaRPr lang="en-IN" sz="1400" dirty="0" smtClean="0">
                        <a:latin typeface="Andalus" pitchFamily="18" charset="-78"/>
                        <a:cs typeface="Andalus" pitchFamily="18" charset="-78"/>
                      </a:endParaRPr>
                    </a:p>
                    <a:p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ndalus" pitchFamily="18" charset="-78"/>
                          <a:cs typeface="Andalus" pitchFamily="18" charset="-78"/>
                        </a:rPr>
                        <a:t>Price</a:t>
                      </a:r>
                      <a:endParaRPr lang="en-IN" sz="1400" b="1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Prices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are mediocre.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Prices are high.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Prices are </a:t>
                      </a:r>
                      <a:r>
                        <a:rPr lang="en-US" sz="1400" dirty="0" err="1" smtClean="0">
                          <a:latin typeface="Andalus" pitchFamily="18" charset="-78"/>
                          <a:cs typeface="Andalus" pitchFamily="18" charset="-78"/>
                        </a:rPr>
                        <a:t>medicore</a:t>
                      </a:r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.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Price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is </a:t>
                      </a:r>
                      <a:r>
                        <a:rPr lang="en-US" sz="1400" baseline="0" dirty="0" err="1" smtClean="0">
                          <a:latin typeface="Andalus" pitchFamily="18" charset="-78"/>
                          <a:cs typeface="Andalus" pitchFamily="18" charset="-78"/>
                        </a:rPr>
                        <a:t>low.Explained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by lesser quantity of exported goods.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ndalus" pitchFamily="18" charset="-78"/>
                          <a:cs typeface="Andalus" pitchFamily="18" charset="-78"/>
                        </a:rPr>
                        <a:t>Delivery</a:t>
                      </a:r>
                      <a:r>
                        <a:rPr lang="en-US" sz="1400" b="1" baseline="0" dirty="0" smtClean="0">
                          <a:latin typeface="Andalus" pitchFamily="18" charset="-78"/>
                          <a:cs typeface="Andalus" pitchFamily="18" charset="-78"/>
                        </a:rPr>
                        <a:t> and discounts</a:t>
                      </a:r>
                      <a:endParaRPr lang="en-IN" sz="1400" b="1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Pickup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at nearby locations are available.</a:t>
                      </a:r>
                    </a:p>
                    <a:p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Every day deals.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Delivery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is </a:t>
                      </a:r>
                      <a:r>
                        <a:rPr lang="en-US" sz="1400" baseline="0" dirty="0" err="1" smtClean="0">
                          <a:latin typeface="Andalus" pitchFamily="18" charset="-78"/>
                          <a:cs typeface="Andalus" pitchFamily="18" charset="-78"/>
                        </a:rPr>
                        <a:t>good.COD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is not applicable for all goods.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Delivery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is good.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ndalus" pitchFamily="18" charset="-78"/>
                          <a:cs typeface="Andalus" pitchFamily="18" charset="-78"/>
                        </a:rPr>
                        <a:t>Good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discounts on some products.</a:t>
                      </a:r>
                      <a:endParaRPr lang="en-IN" sz="14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Delivery is good.</a:t>
                      </a:r>
                    </a:p>
                    <a:p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Prices are always </a:t>
                      </a:r>
                      <a:r>
                        <a:rPr lang="en-US" sz="1400" baseline="0" dirty="0" err="1" smtClean="0">
                          <a:latin typeface="Andalus" pitchFamily="18" charset="-78"/>
                          <a:cs typeface="Andalus" pitchFamily="18" charset="-78"/>
                        </a:rPr>
                        <a:t>low.Seasonal</a:t>
                      </a:r>
                      <a:r>
                        <a:rPr lang="en-US" sz="1400" baseline="0" dirty="0" smtClean="0">
                          <a:latin typeface="Andalus" pitchFamily="18" charset="-78"/>
                          <a:cs typeface="Andalus" pitchFamily="18" charset="-78"/>
                        </a:rPr>
                        <a:t> discounts.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8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The Journey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In 2011 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Shopclues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 launched the beta version in India via social media only with a team of 10 members only.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In 2012 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Shopclues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 raises Series A funding and ability to deliver products to more than 4000 Pin Codes within a year and total seller registration crossed over 5000.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In 2013 after one year of its public launch 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Shopclues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 launched a National Retail Heritage featuring iconic marketplaces of India and company also appointed Sanjay 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Sethi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 as new CEO of the company. By the end of 2013, the team size increased from 10 members in 2011 to 400 members.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In 2014 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Shopclues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 launched India’s first wholesale marketplace TVC and launches its window app.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In 2015 Shop Clues hosted a competition called “The Next Big e-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Preneur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” with more than 1000 entries from merchant across India.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In 2016 Shop clues crossed 100 million monthly visits and more half a million merchants and acquired a </a:t>
            </a:r>
            <a:r>
              <a:rPr lang="en-IN" dirty="0">
                <a:latin typeface="Andalus" pitchFamily="18" charset="-78"/>
                <a:cs typeface="Andalus" pitchFamily="18" charset="-78"/>
                <a:hlinkClick r:id="rId2"/>
              </a:rPr>
              <a:t>payment gateway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 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Momoe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143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Business Model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Business Model of shop clues is different from its competitors. It focuses primarily on handling stocks from local sellers, thereby having lower commission cost and selling price.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According to the shop clues 6000 products out of 7000 were regional.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Shop clues has target segment of customers aged between 18-26,having earning potential ranging between 2 – 10 lakhs, hence it houses most unstructured consumer durables.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23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Strategic Assets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Sellers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Customers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Members of the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buisness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unit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Online applications,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advertaisements,Blogs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or webpages in social media.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32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77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SWOT Analysis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ndalus" pitchFamily="18" charset="-78"/>
                <a:cs typeface="Andalus" pitchFamily="18" charset="-78"/>
              </a:rPr>
              <a:t>Strength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Consistent innovation and branding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Good network of retailers.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Excellent service and flexible payment plans.</a:t>
            </a:r>
          </a:p>
          <a:p>
            <a:pPr marL="0" indent="0">
              <a:buNone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It has 7,500 plus national and international brands.</a:t>
            </a:r>
          </a:p>
          <a:p>
            <a:pPr marL="0" indent="0">
              <a:buNone/>
            </a:pP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4..A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large sellers base comprising of 75,000 plus sellers.</a:t>
            </a:r>
          </a:p>
          <a:p>
            <a:pPr marL="0" indent="0">
              <a:buNone/>
            </a:pP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5.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It lists 9,000,000 products across 4000 plus categories.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23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169</TotalTime>
  <Words>841</Words>
  <Application>Microsoft Office PowerPoint</Application>
  <PresentationFormat>On-screen Show (4:3)</PresentationFormat>
  <Paragraphs>100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Case Study - Shop Clues</vt:lpstr>
      <vt:lpstr>Business Requirement</vt:lpstr>
      <vt:lpstr>About</vt:lpstr>
      <vt:lpstr>Competitors</vt:lpstr>
      <vt:lpstr>Comparison to competitors </vt:lpstr>
      <vt:lpstr>The Journey</vt:lpstr>
      <vt:lpstr>Business Model</vt:lpstr>
      <vt:lpstr>Strategic Assets</vt:lpstr>
      <vt:lpstr>SWOT Analysis</vt:lpstr>
      <vt:lpstr>PowerPoint Presentation</vt:lpstr>
      <vt:lpstr>PowerPoint Presentation</vt:lpstr>
      <vt:lpstr>PowerPoint Presentation</vt:lpstr>
      <vt:lpstr>PowerPoint Presentation</vt:lpstr>
      <vt:lpstr>Key Insights</vt:lpstr>
      <vt:lpstr>Understanding customer base</vt:lpstr>
      <vt:lpstr>Perform A/B TESTING</vt:lpstr>
      <vt:lpstr>ILLUSTRATION</vt:lpstr>
      <vt:lpstr>Offer everwhere!!</vt:lpstr>
      <vt:lpstr>Proposed B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Shop Clues</dc:title>
  <dc:creator>Rajashri</dc:creator>
  <cp:lastModifiedBy>Rajashri</cp:lastModifiedBy>
  <cp:revision>21</cp:revision>
  <dcterms:created xsi:type="dcterms:W3CDTF">2018-04-03T08:04:25Z</dcterms:created>
  <dcterms:modified xsi:type="dcterms:W3CDTF">2018-04-10T13:32:31Z</dcterms:modified>
</cp:coreProperties>
</file>