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78"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0C7516B-77A0-417F-B2CE-712E2C035FE9}"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C7516B-77A0-417F-B2CE-712E2C035F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C7516B-77A0-417F-B2CE-712E2C035F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C7516B-77A0-417F-B2CE-712E2C035F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C7516B-77A0-417F-B2CE-712E2C035FE9}"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C7516B-77A0-417F-B2CE-712E2C035F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0C7516B-77A0-417F-B2CE-712E2C035FE9}"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0C7516B-77A0-417F-B2CE-712E2C035F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0C7516B-77A0-417F-B2CE-712E2C035F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BCEABE-33BC-4E60-A4A1-D970D1243512}" type="datetimeFigureOut">
              <a:rPr lang="en-US" smtClean="0"/>
              <a:t>12/28/2023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C7516B-77A0-417F-B2CE-712E2C035F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AEBCEABE-33BC-4E60-A4A1-D970D1243512}" type="datetimeFigureOut">
              <a:rPr lang="en-US" smtClean="0"/>
              <a:t>12/28/2023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0C7516B-77A0-417F-B2CE-712E2C035F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EBCEABE-33BC-4E60-A4A1-D970D1243512}" type="datetimeFigureOut">
              <a:rPr lang="en-US" smtClean="0"/>
              <a:t>12/28/2023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0C7516B-77A0-417F-B2CE-712E2C035FE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7400"/>
            <a:ext cx="7772400" cy="2362200"/>
          </a:xfrm>
          <a:solidFill>
            <a:schemeClr val="tx2">
              <a:lumMod val="10000"/>
            </a:schemeClr>
          </a:solidFill>
        </p:spPr>
        <p:txBody>
          <a:bodyPr/>
          <a:lstStyle/>
          <a:p>
            <a:pPr algn="ctr"/>
            <a:r>
              <a:rPr lang="en-US" dirty="0" smtClean="0"/>
              <a:t>PROVIDE INSIGHTS TO THE MARKETING TEAM IN FOOD &amp; BEVERAGE INDUSTRY</a:t>
            </a:r>
            <a:endParaRPr lang="en-US" dirty="0"/>
          </a:p>
        </p:txBody>
      </p:sp>
    </p:spTree>
    <p:extLst>
      <p:ext uri="{BB962C8B-B14F-4D97-AF65-F5344CB8AC3E}">
        <p14:creationId xmlns:p14="http://schemas.microsoft.com/office/powerpoint/2010/main" val="116127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848600" cy="1164336"/>
          </a:xfrm>
        </p:spPr>
        <p:txBody>
          <a:bodyPr/>
          <a:lstStyle/>
          <a:p>
            <a:r>
              <a:rPr lang="en-US" sz="3200" dirty="0"/>
              <a:t>b. What packaging preferences do respondents have for energy drinks?</a:t>
            </a:r>
            <a:r>
              <a:rPr lang="en-US" dirty="0" smtClean="0"/>
              <a:t> </a:t>
            </a:r>
            <a:endParaRPr lang="en-US" dirty="0"/>
          </a:p>
        </p:txBody>
      </p:sp>
      <p:sp>
        <p:nvSpPr>
          <p:cNvPr id="3" name="Content Placeholder 2"/>
          <p:cNvSpPr>
            <a:spLocks noGrp="1"/>
          </p:cNvSpPr>
          <p:nvPr>
            <p:ph idx="1"/>
          </p:nvPr>
        </p:nvSpPr>
        <p:spPr/>
        <p:txBody>
          <a:bodyPr>
            <a:normAutofit/>
          </a:bodyPr>
          <a:lstStyle/>
          <a:p>
            <a:pPr marL="68580" indent="0">
              <a:buNone/>
            </a:pPr>
            <a:r>
              <a:rPr lang="en-US" sz="1800" dirty="0"/>
              <a:t>select </a:t>
            </a:r>
            <a:r>
              <a:rPr lang="en-US" sz="1800" dirty="0" err="1"/>
              <a:t>Packaging_preference,count</a:t>
            </a:r>
            <a:r>
              <a:rPr lang="en-US" sz="1800" dirty="0"/>
              <a:t>(</a:t>
            </a:r>
            <a:r>
              <a:rPr lang="en-US" sz="1800" dirty="0" err="1"/>
              <a:t>respondent_ID</a:t>
            </a:r>
            <a:r>
              <a:rPr lang="en-US" sz="1800" dirty="0"/>
              <a:t>) as </a:t>
            </a:r>
            <a:r>
              <a:rPr lang="en-US" sz="1800" dirty="0" err="1"/>
              <a:t>C_Packaging_preference</a:t>
            </a:r>
            <a:r>
              <a:rPr lang="en-US" sz="1800" dirty="0"/>
              <a:t> from </a:t>
            </a:r>
            <a:r>
              <a:rPr lang="en-US" sz="1800" dirty="0" err="1"/>
              <a:t>fact_survey_responses</a:t>
            </a:r>
            <a:r>
              <a:rPr lang="en-US" sz="1800" dirty="0"/>
              <a:t> group by </a:t>
            </a:r>
            <a:r>
              <a:rPr lang="en-US" sz="1800" dirty="0" err="1" smtClean="0"/>
              <a:t>Packaging_preference</a:t>
            </a:r>
            <a:r>
              <a:rPr lang="en-US" sz="1800" dirty="0"/>
              <a:t> </a:t>
            </a:r>
            <a:r>
              <a:rPr lang="en-US" sz="1800" dirty="0" smtClean="0"/>
              <a:t>order </a:t>
            </a:r>
            <a:r>
              <a:rPr lang="en-US" sz="1800" dirty="0"/>
              <a:t>by </a:t>
            </a:r>
            <a:r>
              <a:rPr lang="en-US" sz="1800" dirty="0" err="1"/>
              <a:t>C_Packaging_preference</a:t>
            </a:r>
            <a:r>
              <a:rPr lang="en-US" sz="1800" dirty="0"/>
              <a:t> </a:t>
            </a:r>
            <a:r>
              <a:rPr lang="en-US" sz="1800" dirty="0" err="1" smtClean="0"/>
              <a:t>desc</a:t>
            </a:r>
            <a:r>
              <a:rPr lang="en-US" sz="1800" dirty="0" smtClean="0"/>
              <a:t> </a:t>
            </a:r>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0"/>
            <a:ext cx="35623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95599"/>
            <a:ext cx="27717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29200" y="2895599"/>
            <a:ext cx="3505200" cy="2308324"/>
          </a:xfrm>
          <a:prstGeom prst="rect">
            <a:avLst/>
          </a:prstGeom>
          <a:noFill/>
        </p:spPr>
        <p:txBody>
          <a:bodyPr wrap="square" rtlCol="0">
            <a:spAutoFit/>
          </a:bodyPr>
          <a:lstStyle/>
          <a:p>
            <a:r>
              <a:rPr lang="en-US" dirty="0" smtClean="0"/>
              <a:t>Youth mostly prefer compact and portable cans as it is easy to use and looks stylish while carrying around. </a:t>
            </a:r>
            <a:r>
              <a:rPr lang="en-US" dirty="0"/>
              <a:t> </a:t>
            </a:r>
            <a:r>
              <a:rPr lang="en-US" dirty="0" smtClean="0"/>
              <a:t>We can elevate them by printing some unique designs and art to attract youth and encourage them to use eco friendly packaging.</a:t>
            </a:r>
            <a:endParaRPr lang="en-US" dirty="0"/>
          </a:p>
        </p:txBody>
      </p:sp>
    </p:spTree>
    <p:extLst>
      <p:ext uri="{BB962C8B-B14F-4D97-AF65-F5344CB8AC3E}">
        <p14:creationId xmlns:p14="http://schemas.microsoft.com/office/powerpoint/2010/main" val="1980075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772400" cy="914400"/>
          </a:xfrm>
        </p:spPr>
        <p:txBody>
          <a:bodyPr/>
          <a:lstStyle/>
          <a:p>
            <a:pPr algn="ctr"/>
            <a:r>
              <a:rPr lang="en-US" sz="6000" dirty="0" smtClean="0"/>
              <a:t>Competitive Analysis</a:t>
            </a:r>
            <a:endParaRPr lang="en-US" sz="6000" dirty="0"/>
          </a:p>
        </p:txBody>
      </p:sp>
    </p:spTree>
    <p:extLst>
      <p:ext uri="{BB962C8B-B14F-4D97-AF65-F5344CB8AC3E}">
        <p14:creationId xmlns:p14="http://schemas.microsoft.com/office/powerpoint/2010/main" val="377538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a.Who</a:t>
            </a:r>
            <a:r>
              <a:rPr lang="en-US" sz="3200" dirty="0" smtClean="0"/>
              <a:t> are current market leaders.</a:t>
            </a:r>
            <a:endParaRPr lang="en-US" sz="3200" dirty="0"/>
          </a:p>
        </p:txBody>
      </p:sp>
      <p:sp>
        <p:nvSpPr>
          <p:cNvPr id="3" name="Content Placeholder 2"/>
          <p:cNvSpPr>
            <a:spLocks noGrp="1"/>
          </p:cNvSpPr>
          <p:nvPr>
            <p:ph idx="1"/>
          </p:nvPr>
        </p:nvSpPr>
        <p:spPr>
          <a:xfrm>
            <a:off x="914400" y="1783560"/>
            <a:ext cx="3810000" cy="1645440"/>
          </a:xfrm>
        </p:spPr>
        <p:txBody>
          <a:bodyPr>
            <a:normAutofit lnSpcReduction="10000"/>
          </a:bodyPr>
          <a:lstStyle/>
          <a:p>
            <a:pPr marL="68580" indent="0">
              <a:buNone/>
            </a:pPr>
            <a:r>
              <a:rPr lang="en-US" sz="1800" dirty="0"/>
              <a:t>select </a:t>
            </a:r>
            <a:r>
              <a:rPr lang="en-US" sz="1800" dirty="0" err="1"/>
              <a:t>Current_brands,COUNT</a:t>
            </a:r>
            <a:r>
              <a:rPr lang="en-US" sz="1800" dirty="0"/>
              <a:t>(</a:t>
            </a:r>
            <a:r>
              <a:rPr lang="en-US" sz="1800" dirty="0" err="1"/>
              <a:t>response_id</a:t>
            </a:r>
            <a:r>
              <a:rPr lang="en-US" sz="1800" dirty="0"/>
              <a:t>) as </a:t>
            </a:r>
            <a:r>
              <a:rPr lang="en-US" sz="1800" dirty="0" err="1"/>
              <a:t>C_Current_brands</a:t>
            </a:r>
            <a:r>
              <a:rPr lang="en-US" sz="1800" dirty="0"/>
              <a:t> from </a:t>
            </a:r>
            <a:r>
              <a:rPr lang="en-US" sz="1800" dirty="0" err="1"/>
              <a:t>fact_survey_responses</a:t>
            </a:r>
            <a:r>
              <a:rPr lang="en-US" sz="1800" dirty="0"/>
              <a:t> group by </a:t>
            </a:r>
            <a:r>
              <a:rPr lang="en-US" sz="1800" dirty="0" err="1"/>
              <a:t>Current_brands</a:t>
            </a:r>
            <a:r>
              <a:rPr lang="en-US" sz="1800" dirty="0"/>
              <a:t> order by </a:t>
            </a:r>
            <a:r>
              <a:rPr lang="en-US" sz="1800" dirty="0" err="1"/>
              <a:t>C_Current_brands</a:t>
            </a:r>
            <a:r>
              <a:rPr lang="en-US" sz="1800" dirty="0"/>
              <a:t> DESC </a:t>
            </a:r>
          </a:p>
          <a:p>
            <a:pPr marL="68580" indent="0">
              <a:buNone/>
            </a:pPr>
            <a:endParaRPr lang="en-US" sz="18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2" y="1752600"/>
            <a:ext cx="18954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505200"/>
            <a:ext cx="312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76800" y="3657600"/>
            <a:ext cx="3505200" cy="923330"/>
          </a:xfrm>
          <a:prstGeom prst="rect">
            <a:avLst/>
          </a:prstGeom>
          <a:noFill/>
        </p:spPr>
        <p:txBody>
          <a:bodyPr wrap="square" rtlCol="0">
            <a:spAutoFit/>
          </a:bodyPr>
          <a:lstStyle/>
          <a:p>
            <a:r>
              <a:rPr lang="en-US" dirty="0" smtClean="0"/>
              <a:t>Cola-</a:t>
            </a:r>
            <a:r>
              <a:rPr lang="en-US" dirty="0" err="1" smtClean="0"/>
              <a:t>Coka</a:t>
            </a:r>
            <a:r>
              <a:rPr lang="en-US" dirty="0" smtClean="0"/>
              <a:t> is the current market leader and has major  market share  and </a:t>
            </a:r>
            <a:r>
              <a:rPr lang="en-US" dirty="0" err="1" smtClean="0"/>
              <a:t>CodeX</a:t>
            </a:r>
            <a:r>
              <a:rPr lang="en-US" dirty="0" smtClean="0"/>
              <a:t> is in fifth position .</a:t>
            </a:r>
            <a:endParaRPr lang="en-US" dirty="0"/>
          </a:p>
        </p:txBody>
      </p:sp>
    </p:spTree>
    <p:extLst>
      <p:ext uri="{BB962C8B-B14F-4D97-AF65-F5344CB8AC3E}">
        <p14:creationId xmlns:p14="http://schemas.microsoft.com/office/powerpoint/2010/main" val="237478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b.What</a:t>
            </a:r>
            <a:r>
              <a:rPr lang="en-US" sz="3200" dirty="0" smtClean="0"/>
              <a:t> are the primary reasons consumers prefer those brands?</a:t>
            </a:r>
            <a:endParaRPr lang="en-US" sz="3200" dirty="0"/>
          </a:p>
        </p:txBody>
      </p:sp>
      <p:sp>
        <p:nvSpPr>
          <p:cNvPr id="3" name="Content Placeholder 2"/>
          <p:cNvSpPr>
            <a:spLocks noGrp="1"/>
          </p:cNvSpPr>
          <p:nvPr>
            <p:ph idx="1"/>
          </p:nvPr>
        </p:nvSpPr>
        <p:spPr/>
        <p:txBody>
          <a:bodyPr>
            <a:normAutofit/>
          </a:bodyPr>
          <a:lstStyle/>
          <a:p>
            <a:pPr marL="68580" indent="0">
              <a:buNone/>
            </a:pPr>
            <a:r>
              <a:rPr lang="en-US" sz="1800" dirty="0"/>
              <a:t>select </a:t>
            </a:r>
            <a:r>
              <a:rPr lang="en-US" sz="1800" dirty="0" err="1"/>
              <a:t>Reasons_for_choosing_brands,COUNT</a:t>
            </a:r>
            <a:r>
              <a:rPr lang="en-US" sz="1800" dirty="0"/>
              <a:t>(</a:t>
            </a:r>
            <a:r>
              <a:rPr lang="en-US" sz="1800" dirty="0" err="1"/>
              <a:t>response_id</a:t>
            </a:r>
            <a:r>
              <a:rPr lang="en-US" sz="1800" dirty="0"/>
              <a:t>) as </a:t>
            </a:r>
            <a:r>
              <a:rPr lang="en-US" sz="1800" dirty="0" err="1"/>
              <a:t>C_Reasons_for_choosing_brands</a:t>
            </a:r>
            <a:r>
              <a:rPr lang="en-US" sz="1800" dirty="0"/>
              <a:t> from </a:t>
            </a:r>
            <a:r>
              <a:rPr lang="en-US" sz="1800" dirty="0" err="1"/>
              <a:t>fact_survey_responses</a:t>
            </a:r>
            <a:r>
              <a:rPr lang="en-US" sz="1800" dirty="0"/>
              <a:t> </a:t>
            </a:r>
            <a:r>
              <a:rPr lang="en-US" sz="1800" dirty="0" smtClean="0"/>
              <a:t> group </a:t>
            </a:r>
            <a:r>
              <a:rPr lang="en-US" sz="1800" dirty="0"/>
              <a:t>by </a:t>
            </a:r>
            <a:r>
              <a:rPr lang="en-US" sz="1800" dirty="0" err="1"/>
              <a:t>Reasons_for_choosing_brands</a:t>
            </a:r>
            <a:r>
              <a:rPr lang="en-US" sz="1800" dirty="0"/>
              <a:t> </a:t>
            </a:r>
            <a:r>
              <a:rPr lang="en-US" sz="1800" dirty="0" smtClean="0"/>
              <a:t> order </a:t>
            </a:r>
            <a:r>
              <a:rPr lang="en-US" sz="1800" dirty="0"/>
              <a:t>by </a:t>
            </a:r>
            <a:r>
              <a:rPr lang="en-US" sz="1800" dirty="0" err="1"/>
              <a:t>C_Reasons_for_choosing_brands</a:t>
            </a:r>
            <a:r>
              <a:rPr lang="en-US" sz="1800" dirty="0"/>
              <a:t> DESC </a:t>
            </a:r>
          </a:p>
          <a:p>
            <a:pPr marL="68580" indent="0">
              <a:buNone/>
            </a:pPr>
            <a:endParaRPr lang="en-US"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34099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291" y="4367213"/>
            <a:ext cx="38766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4367213"/>
            <a:ext cx="3581400" cy="1477328"/>
          </a:xfrm>
          <a:prstGeom prst="rect">
            <a:avLst/>
          </a:prstGeom>
          <a:noFill/>
        </p:spPr>
        <p:txBody>
          <a:bodyPr wrap="square" rtlCol="0">
            <a:spAutoFit/>
          </a:bodyPr>
          <a:lstStyle/>
          <a:p>
            <a:r>
              <a:rPr lang="en-US" dirty="0" smtClean="0"/>
              <a:t>Brand reputation is the most common reason for choosing the drinks so we can see we need to work on improving the brand marketing.</a:t>
            </a:r>
            <a:endParaRPr lang="en-US" dirty="0"/>
          </a:p>
        </p:txBody>
      </p:sp>
    </p:spTree>
    <p:extLst>
      <p:ext uri="{BB962C8B-B14F-4D97-AF65-F5344CB8AC3E}">
        <p14:creationId xmlns:p14="http://schemas.microsoft.com/office/powerpoint/2010/main" val="45498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2600"/>
            <a:ext cx="7772400" cy="2286000"/>
          </a:xfrm>
        </p:spPr>
        <p:txBody>
          <a:bodyPr/>
          <a:lstStyle/>
          <a:p>
            <a:pPr algn="ctr"/>
            <a:r>
              <a:rPr lang="en-US" sz="6000" dirty="0" smtClean="0"/>
              <a:t>Marketing </a:t>
            </a:r>
            <a:r>
              <a:rPr lang="en-US" sz="6000" dirty="0"/>
              <a:t>Channels and </a:t>
            </a:r>
            <a:r>
              <a:rPr lang="en-US" sz="6000" dirty="0" smtClean="0"/>
              <a:t/>
            </a:r>
            <a:br>
              <a:rPr lang="en-US" sz="6000" dirty="0" smtClean="0"/>
            </a:br>
            <a:r>
              <a:rPr lang="en-US" sz="6000" dirty="0" smtClean="0"/>
              <a:t>Brand Awareness</a:t>
            </a:r>
            <a:r>
              <a:rPr lang="en-US" dirty="0"/>
              <a:t/>
            </a:r>
            <a:br>
              <a:rPr lang="en-US" dirty="0"/>
            </a:br>
            <a:endParaRPr lang="en-US" dirty="0"/>
          </a:p>
        </p:txBody>
      </p:sp>
    </p:spTree>
    <p:extLst>
      <p:ext uri="{BB962C8B-B14F-4D97-AF65-F5344CB8AC3E}">
        <p14:creationId xmlns:p14="http://schemas.microsoft.com/office/powerpoint/2010/main" val="102387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a.What</a:t>
            </a:r>
            <a:r>
              <a:rPr lang="en-US" sz="3200" dirty="0" smtClean="0"/>
              <a:t> do people think about the brand?</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marL="68580" indent="0">
              <a:buNone/>
            </a:pPr>
            <a:r>
              <a:rPr lang="en-US" sz="1800" dirty="0" smtClean="0"/>
              <a:t>select </a:t>
            </a:r>
            <a:r>
              <a:rPr lang="en-US" sz="1800" dirty="0"/>
              <a:t>count(*) as </a:t>
            </a:r>
            <a:r>
              <a:rPr lang="en-US" sz="1800" dirty="0" err="1"/>
              <a:t>Heard_before_count</a:t>
            </a:r>
            <a:r>
              <a:rPr lang="en-US" sz="1800" dirty="0"/>
              <a:t> from </a:t>
            </a:r>
            <a:r>
              <a:rPr lang="en-US" sz="1800" dirty="0" err="1" smtClean="0"/>
              <a:t>fact_survey_responses</a:t>
            </a:r>
            <a:r>
              <a:rPr lang="en-US" sz="1800" dirty="0"/>
              <a:t/>
            </a:r>
            <a:br>
              <a:rPr lang="en-US" sz="1800" dirty="0"/>
            </a:br>
            <a:r>
              <a:rPr lang="en-US" sz="1800" dirty="0" smtClean="0"/>
              <a:t>Where  </a:t>
            </a:r>
            <a:r>
              <a:rPr lang="en-US" sz="1800" dirty="0" err="1"/>
              <a:t>Heard_before</a:t>
            </a:r>
            <a:r>
              <a:rPr lang="en-US" sz="1800" dirty="0"/>
              <a:t>=</a:t>
            </a:r>
            <a:r>
              <a:rPr lang="en-US" sz="1800" dirty="0" smtClean="0"/>
              <a:t>'Yes‘</a:t>
            </a:r>
          </a:p>
          <a:p>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655" y="3228975"/>
            <a:ext cx="1219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2967335"/>
            <a:ext cx="4572000" cy="923330"/>
          </a:xfrm>
          <a:prstGeom prst="rect">
            <a:avLst/>
          </a:prstGeom>
        </p:spPr>
        <p:txBody>
          <a:bodyPr>
            <a:spAutoFit/>
          </a:bodyPr>
          <a:lstStyle/>
          <a:p>
            <a:r>
              <a:rPr lang="en-US" dirty="0"/>
              <a:t>select count(*) as </a:t>
            </a:r>
            <a:r>
              <a:rPr lang="en-US" dirty="0" err="1"/>
              <a:t>Tried_before</a:t>
            </a:r>
            <a:r>
              <a:rPr lang="en-US" dirty="0"/>
              <a:t> from </a:t>
            </a:r>
            <a:r>
              <a:rPr lang="en-US" dirty="0" err="1"/>
              <a:t>fact_survey_responses</a:t>
            </a:r>
            <a:endParaRPr lang="en-US" dirty="0"/>
          </a:p>
          <a:p>
            <a:r>
              <a:rPr lang="en-US" dirty="0"/>
              <a:t>Where  </a:t>
            </a:r>
            <a:r>
              <a:rPr lang="en-US" dirty="0" err="1"/>
              <a:t>Tried_before</a:t>
            </a:r>
            <a:r>
              <a:rPr lang="en-US" dirty="0"/>
              <a:t>='yes'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25" y="3088630"/>
            <a:ext cx="1657350" cy="68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14400" y="4029164"/>
            <a:ext cx="5791200" cy="1754326"/>
          </a:xfrm>
          <a:prstGeom prst="rect">
            <a:avLst/>
          </a:prstGeom>
        </p:spPr>
        <p:txBody>
          <a:bodyPr wrap="square">
            <a:spAutoFit/>
          </a:bodyPr>
          <a:lstStyle/>
          <a:p>
            <a:r>
              <a:rPr lang="en-US" dirty="0"/>
              <a:t>SELECT </a:t>
            </a:r>
            <a:r>
              <a:rPr lang="en-US" dirty="0" err="1"/>
              <a:t>Taste_experience</a:t>
            </a:r>
            <a:r>
              <a:rPr lang="en-US" dirty="0"/>
              <a:t>, COUNT(</a:t>
            </a:r>
            <a:r>
              <a:rPr lang="en-US" dirty="0" err="1"/>
              <a:t>Respondent_ID</a:t>
            </a:r>
            <a:r>
              <a:rPr lang="en-US" dirty="0"/>
              <a:t>) AS </a:t>
            </a:r>
            <a:r>
              <a:rPr lang="en-US" dirty="0" err="1"/>
              <a:t>Count_of_Response</a:t>
            </a:r>
            <a:endParaRPr lang="en-US" dirty="0"/>
          </a:p>
          <a:p>
            <a:r>
              <a:rPr lang="en-US" dirty="0"/>
              <a:t>FROM </a:t>
            </a:r>
            <a:r>
              <a:rPr lang="en-US" dirty="0" err="1"/>
              <a:t>fact_survey_responses</a:t>
            </a:r>
            <a:endParaRPr lang="en-US" dirty="0"/>
          </a:p>
          <a:p>
            <a:r>
              <a:rPr lang="en-US" dirty="0"/>
              <a:t>Where </a:t>
            </a:r>
            <a:r>
              <a:rPr lang="en-US" dirty="0" err="1"/>
              <a:t>Tried_before</a:t>
            </a:r>
            <a:r>
              <a:rPr lang="en-US" dirty="0"/>
              <a:t>='yes' AND </a:t>
            </a:r>
            <a:r>
              <a:rPr lang="en-US" dirty="0" err="1"/>
              <a:t>Heard_before</a:t>
            </a:r>
            <a:r>
              <a:rPr lang="en-US" dirty="0"/>
              <a:t>='Yes'</a:t>
            </a:r>
          </a:p>
          <a:p>
            <a:r>
              <a:rPr lang="en-US" dirty="0"/>
              <a:t>GROUP BY </a:t>
            </a:r>
            <a:r>
              <a:rPr lang="en-US" dirty="0" err="1"/>
              <a:t>Taste_experience</a:t>
            </a:r>
            <a:endParaRPr lang="en-US" dirty="0"/>
          </a:p>
          <a:p>
            <a:r>
              <a:rPr lang="en-US" dirty="0"/>
              <a:t>ORDER BY </a:t>
            </a:r>
            <a:r>
              <a:rPr lang="en-US" dirty="0" err="1"/>
              <a:t>Count_of_Response</a:t>
            </a:r>
            <a:r>
              <a:rPr lang="en-US" dirty="0"/>
              <a:t> DESC;</a:t>
            </a:r>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495800"/>
            <a:ext cx="21431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066800"/>
            <a:ext cx="22383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638800" y="1119620"/>
            <a:ext cx="2971800" cy="923330"/>
          </a:xfrm>
          <a:prstGeom prst="rect">
            <a:avLst/>
          </a:prstGeom>
          <a:noFill/>
        </p:spPr>
        <p:txBody>
          <a:bodyPr wrap="square" rtlCol="0">
            <a:spAutoFit/>
          </a:bodyPr>
          <a:lstStyle/>
          <a:p>
            <a:r>
              <a:rPr lang="en-US" dirty="0" smtClean="0"/>
              <a:t>3.26 is the average rating given by those who has tried  </a:t>
            </a:r>
            <a:r>
              <a:rPr lang="en-US" dirty="0" err="1" smtClean="0"/>
              <a:t>CodeX</a:t>
            </a:r>
            <a:r>
              <a:rPr lang="en-US" dirty="0" smtClean="0"/>
              <a:t> drink</a:t>
            </a:r>
            <a:endParaRPr lang="en-US" dirty="0"/>
          </a:p>
        </p:txBody>
      </p:sp>
    </p:spTree>
    <p:extLst>
      <p:ext uri="{BB962C8B-B14F-4D97-AF65-F5344CB8AC3E}">
        <p14:creationId xmlns:p14="http://schemas.microsoft.com/office/powerpoint/2010/main" val="664664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b.Which</a:t>
            </a:r>
            <a:r>
              <a:rPr lang="en-US" sz="3200" dirty="0" smtClean="0"/>
              <a:t> cities do we need to focus more on?</a:t>
            </a:r>
            <a:endParaRPr lang="en-US" sz="3200" dirty="0"/>
          </a:p>
        </p:txBody>
      </p:sp>
      <p:sp>
        <p:nvSpPr>
          <p:cNvPr id="3" name="Content Placeholder 2"/>
          <p:cNvSpPr>
            <a:spLocks noGrp="1"/>
          </p:cNvSpPr>
          <p:nvPr>
            <p:ph idx="1"/>
          </p:nvPr>
        </p:nvSpPr>
        <p:spPr>
          <a:xfrm>
            <a:off x="914400" y="1783560"/>
            <a:ext cx="4495800" cy="1569240"/>
          </a:xfrm>
        </p:spPr>
        <p:txBody>
          <a:bodyPr>
            <a:normAutofit fontScale="92500"/>
          </a:bodyPr>
          <a:lstStyle/>
          <a:p>
            <a:pPr marL="68580" indent="0">
              <a:buNone/>
            </a:pPr>
            <a:r>
              <a:rPr lang="en-US" sz="1800" dirty="0"/>
              <a:t>select </a:t>
            </a:r>
            <a:r>
              <a:rPr lang="en-US" sz="1800" dirty="0" err="1"/>
              <a:t>c.city,count</a:t>
            </a:r>
            <a:r>
              <a:rPr lang="en-US" sz="1800" dirty="0"/>
              <a:t>(</a:t>
            </a:r>
            <a:r>
              <a:rPr lang="en-US" sz="1800" dirty="0" err="1"/>
              <a:t>f.respondent_ID</a:t>
            </a:r>
            <a:r>
              <a:rPr lang="en-US" sz="1800" dirty="0"/>
              <a:t>) as </a:t>
            </a:r>
            <a:r>
              <a:rPr lang="en-US" sz="1800" dirty="0" err="1"/>
              <a:t>c_cities</a:t>
            </a:r>
            <a:r>
              <a:rPr lang="en-US" sz="1800" dirty="0"/>
              <a:t> from </a:t>
            </a:r>
            <a:r>
              <a:rPr lang="en-US" sz="1800" dirty="0" err="1"/>
              <a:t>dim_cities</a:t>
            </a:r>
            <a:r>
              <a:rPr lang="en-US" sz="1800" dirty="0"/>
              <a:t> c join </a:t>
            </a:r>
            <a:r>
              <a:rPr lang="en-US" sz="1800" dirty="0" err="1"/>
              <a:t>dim_repondents</a:t>
            </a:r>
            <a:r>
              <a:rPr lang="en-US" sz="1800" dirty="0"/>
              <a:t> r on </a:t>
            </a:r>
            <a:r>
              <a:rPr lang="en-US" sz="1800" dirty="0" err="1" smtClean="0"/>
              <a:t>c.City_ID</a:t>
            </a:r>
            <a:r>
              <a:rPr lang="en-US" sz="1800" dirty="0" smtClean="0"/>
              <a:t>=</a:t>
            </a:r>
            <a:r>
              <a:rPr lang="en-US" sz="1800" dirty="0" err="1" smtClean="0"/>
              <a:t>r.City_ID</a:t>
            </a:r>
            <a:r>
              <a:rPr lang="en-US" sz="1800" dirty="0"/>
              <a:t> </a:t>
            </a:r>
            <a:r>
              <a:rPr lang="en-US" sz="1800" dirty="0" smtClean="0"/>
              <a:t>join </a:t>
            </a:r>
            <a:r>
              <a:rPr lang="en-US" sz="1800" dirty="0" err="1"/>
              <a:t>fact_survey_responses</a:t>
            </a:r>
            <a:r>
              <a:rPr lang="en-US" sz="1800" dirty="0"/>
              <a:t> f on </a:t>
            </a:r>
            <a:r>
              <a:rPr lang="en-US" sz="1800" dirty="0" err="1"/>
              <a:t>r.Respondent_ID</a:t>
            </a:r>
            <a:r>
              <a:rPr lang="en-US" sz="1800" dirty="0"/>
              <a:t>=</a:t>
            </a:r>
            <a:r>
              <a:rPr lang="en-US" sz="1800" dirty="0" err="1"/>
              <a:t>f.Respondent_ID</a:t>
            </a:r>
            <a:r>
              <a:rPr lang="en-US" sz="1800" dirty="0"/>
              <a:t> group by </a:t>
            </a:r>
            <a:r>
              <a:rPr lang="en-US" sz="1800" dirty="0" err="1"/>
              <a:t>c.city</a:t>
            </a:r>
            <a:r>
              <a:rPr lang="en-US" sz="1800" dirty="0"/>
              <a:t> order by </a:t>
            </a:r>
            <a:r>
              <a:rPr lang="en-US" sz="1800" dirty="0" err="1"/>
              <a:t>c_cities</a:t>
            </a:r>
            <a:r>
              <a:rPr lang="en-US" sz="1800" dirty="0"/>
              <a:t> DESC</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371600"/>
            <a:ext cx="13906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14800"/>
            <a:ext cx="54864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4114800"/>
            <a:ext cx="2286000" cy="2308324"/>
          </a:xfrm>
          <a:prstGeom prst="rect">
            <a:avLst/>
          </a:prstGeom>
          <a:solidFill>
            <a:schemeClr val="accent5">
              <a:lumMod val="75000"/>
            </a:schemeClr>
          </a:solidFill>
        </p:spPr>
        <p:txBody>
          <a:bodyPr wrap="square" rtlCol="0">
            <a:spAutoFit/>
          </a:bodyPr>
          <a:lstStyle/>
          <a:p>
            <a:r>
              <a:rPr lang="en-US" dirty="0" smtClean="0"/>
              <a:t>We can see from below graph that </a:t>
            </a:r>
            <a:r>
              <a:rPr lang="en-US" dirty="0" err="1" smtClean="0"/>
              <a:t>Banglore</a:t>
            </a:r>
            <a:r>
              <a:rPr lang="en-US" dirty="0" smtClean="0"/>
              <a:t> is the city with most customers with Delhi and </a:t>
            </a:r>
            <a:r>
              <a:rPr lang="en-US" dirty="0" err="1" smtClean="0"/>
              <a:t>pune</a:t>
            </a:r>
            <a:r>
              <a:rPr lang="en-US" dirty="0" smtClean="0"/>
              <a:t> will less count. So we need to focus more on these cities.</a:t>
            </a:r>
            <a:endParaRPr lang="en-US" dirty="0"/>
          </a:p>
        </p:txBody>
      </p:sp>
    </p:spTree>
    <p:extLst>
      <p:ext uri="{BB962C8B-B14F-4D97-AF65-F5344CB8AC3E}">
        <p14:creationId xmlns:p14="http://schemas.microsoft.com/office/powerpoint/2010/main" val="78304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28800"/>
            <a:ext cx="7772400" cy="3276600"/>
          </a:xfrm>
        </p:spPr>
        <p:txBody>
          <a:bodyPr/>
          <a:lstStyle/>
          <a:p>
            <a:r>
              <a:rPr lang="en-US" sz="6000" dirty="0" smtClean="0"/>
              <a:t>Purchase </a:t>
            </a:r>
            <a:r>
              <a:rPr lang="en-US" sz="6000" dirty="0" err="1" smtClean="0"/>
              <a:t>Behaviour</a:t>
            </a:r>
            <a:endParaRPr lang="en-US" sz="6000" dirty="0"/>
          </a:p>
        </p:txBody>
      </p:sp>
    </p:spTree>
    <p:extLst>
      <p:ext uri="{BB962C8B-B14F-4D97-AF65-F5344CB8AC3E}">
        <p14:creationId xmlns:p14="http://schemas.microsoft.com/office/powerpoint/2010/main" val="125789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 Where do respondents prefer to purchase energy drinks</a:t>
            </a:r>
            <a:r>
              <a:rPr lang="en-US" sz="2800" dirty="0" smtClean="0"/>
              <a:t>?</a:t>
            </a:r>
            <a:endParaRPr lang="en-US" sz="2800" dirty="0"/>
          </a:p>
        </p:txBody>
      </p:sp>
      <p:sp>
        <p:nvSpPr>
          <p:cNvPr id="3" name="Content Placeholder 2"/>
          <p:cNvSpPr>
            <a:spLocks noGrp="1"/>
          </p:cNvSpPr>
          <p:nvPr>
            <p:ph idx="1"/>
          </p:nvPr>
        </p:nvSpPr>
        <p:spPr>
          <a:xfrm>
            <a:off x="914400" y="1783560"/>
            <a:ext cx="5486400" cy="1112040"/>
          </a:xfrm>
        </p:spPr>
        <p:txBody>
          <a:bodyPr>
            <a:normAutofit/>
          </a:bodyPr>
          <a:lstStyle/>
          <a:p>
            <a:r>
              <a:rPr lang="en-US" sz="1800" dirty="0"/>
              <a:t>select </a:t>
            </a:r>
            <a:r>
              <a:rPr lang="en-US" sz="1800" dirty="0" err="1"/>
              <a:t>purchase_location</a:t>
            </a:r>
            <a:r>
              <a:rPr lang="en-US" sz="1800" dirty="0"/>
              <a:t>, COUNT(</a:t>
            </a:r>
            <a:r>
              <a:rPr lang="en-US" sz="1800" dirty="0" err="1"/>
              <a:t>response_id</a:t>
            </a:r>
            <a:r>
              <a:rPr lang="en-US" sz="1800" dirty="0"/>
              <a:t>) as  </a:t>
            </a:r>
            <a:r>
              <a:rPr lang="en-US" sz="1800" dirty="0" err="1"/>
              <a:t>c_loc</a:t>
            </a:r>
            <a:r>
              <a:rPr lang="en-US" sz="1800" dirty="0"/>
              <a:t> from </a:t>
            </a:r>
            <a:r>
              <a:rPr lang="en-US" sz="1800" dirty="0" err="1"/>
              <a:t>fact_survey_responses</a:t>
            </a:r>
            <a:r>
              <a:rPr lang="en-US" sz="1800" dirty="0"/>
              <a:t> </a:t>
            </a:r>
            <a:r>
              <a:rPr lang="en-US" sz="1800" dirty="0" smtClean="0"/>
              <a:t> group </a:t>
            </a:r>
            <a:r>
              <a:rPr lang="en-US" sz="1800" dirty="0"/>
              <a:t>by  </a:t>
            </a:r>
            <a:r>
              <a:rPr lang="en-US" sz="1800" dirty="0" err="1"/>
              <a:t>purchase_location</a:t>
            </a:r>
            <a:r>
              <a:rPr lang="en-US" sz="1800" dirty="0"/>
              <a:t> order by </a:t>
            </a:r>
            <a:r>
              <a:rPr lang="en-US" sz="1800" dirty="0" err="1"/>
              <a:t>c_loc</a:t>
            </a:r>
            <a:r>
              <a:rPr lang="en-US" sz="1800" dirty="0"/>
              <a:t> DESC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752600"/>
            <a:ext cx="18192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89" y="3124200"/>
            <a:ext cx="6422448"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5943600"/>
            <a:ext cx="7239000" cy="369332"/>
          </a:xfrm>
          <a:prstGeom prst="rect">
            <a:avLst/>
          </a:prstGeom>
          <a:noFill/>
        </p:spPr>
        <p:txBody>
          <a:bodyPr wrap="square" rtlCol="0">
            <a:spAutoFit/>
          </a:bodyPr>
          <a:lstStyle/>
          <a:p>
            <a:r>
              <a:rPr lang="en-US" dirty="0" smtClean="0"/>
              <a:t>Customers mostly buy energy drinks at super markets</a:t>
            </a:r>
            <a:endParaRPr lang="en-US" dirty="0"/>
          </a:p>
        </p:txBody>
      </p:sp>
    </p:spTree>
    <p:extLst>
      <p:ext uri="{BB962C8B-B14F-4D97-AF65-F5344CB8AC3E}">
        <p14:creationId xmlns:p14="http://schemas.microsoft.com/office/powerpoint/2010/main" val="73281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 What are the typical consumption situations for energy drinks among respondents?</a:t>
            </a:r>
          </a:p>
        </p:txBody>
      </p:sp>
      <p:sp>
        <p:nvSpPr>
          <p:cNvPr id="3" name="Content Placeholder 2"/>
          <p:cNvSpPr>
            <a:spLocks noGrp="1"/>
          </p:cNvSpPr>
          <p:nvPr>
            <p:ph idx="1"/>
          </p:nvPr>
        </p:nvSpPr>
        <p:spPr/>
        <p:txBody>
          <a:bodyPr>
            <a:normAutofit/>
          </a:bodyPr>
          <a:lstStyle/>
          <a:p>
            <a:r>
              <a:rPr lang="en-US" sz="1800" dirty="0"/>
              <a:t>select </a:t>
            </a:r>
            <a:r>
              <a:rPr lang="en-US" sz="1800" dirty="0" err="1"/>
              <a:t>Typical_consumption_situations</a:t>
            </a:r>
            <a:r>
              <a:rPr lang="en-US" sz="1800" dirty="0"/>
              <a:t>, COUNT(</a:t>
            </a:r>
            <a:r>
              <a:rPr lang="en-US" sz="1800" dirty="0" err="1"/>
              <a:t>Typical_consumption_situations</a:t>
            </a:r>
            <a:r>
              <a:rPr lang="en-US" sz="1800" dirty="0"/>
              <a:t>) as  </a:t>
            </a:r>
            <a:r>
              <a:rPr lang="en-US" sz="1800" dirty="0" err="1"/>
              <a:t>c_con</a:t>
            </a:r>
            <a:r>
              <a:rPr lang="en-US" sz="1800" dirty="0"/>
              <a:t> from </a:t>
            </a:r>
            <a:r>
              <a:rPr lang="en-US" sz="1800" dirty="0" err="1"/>
              <a:t>fact_survey_responses</a:t>
            </a:r>
            <a:r>
              <a:rPr lang="en-US" sz="1800" dirty="0"/>
              <a:t> </a:t>
            </a:r>
            <a:r>
              <a:rPr lang="en-US" sz="1800" dirty="0" smtClean="0"/>
              <a:t> group </a:t>
            </a:r>
            <a:r>
              <a:rPr lang="en-US" sz="1800" dirty="0"/>
              <a:t>by  </a:t>
            </a:r>
            <a:r>
              <a:rPr lang="en-US" sz="1800" dirty="0" err="1"/>
              <a:t>Typical_consumption_situations</a:t>
            </a:r>
            <a:r>
              <a:rPr lang="en-US" sz="1800" dirty="0"/>
              <a:t> order by </a:t>
            </a:r>
            <a:r>
              <a:rPr lang="en-US" sz="1800" dirty="0" err="1"/>
              <a:t>c_con</a:t>
            </a:r>
            <a:r>
              <a:rPr lang="en-US" sz="1800" dirty="0"/>
              <a:t> DESC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536" y="3048000"/>
            <a:ext cx="2478664"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45" y="4519613"/>
            <a:ext cx="20764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43400" y="3048000"/>
            <a:ext cx="3733800" cy="2862322"/>
          </a:xfrm>
          <a:prstGeom prst="rect">
            <a:avLst/>
          </a:prstGeom>
          <a:noFill/>
        </p:spPr>
        <p:txBody>
          <a:bodyPr wrap="square" rtlCol="0">
            <a:spAutoFit/>
          </a:bodyPr>
          <a:lstStyle/>
          <a:p>
            <a:r>
              <a:rPr lang="en-US" dirty="0" smtClean="0"/>
              <a:t>Sports /Exercise is the common consumption situations where people are drinking energy drinks as it boosts their strength to do exercise and be strong while playing sports.</a:t>
            </a:r>
          </a:p>
          <a:p>
            <a:endParaRPr lang="en-US" dirty="0"/>
          </a:p>
          <a:p>
            <a:r>
              <a:rPr lang="en-US" dirty="0" smtClean="0"/>
              <a:t>So we can use some sports players and fitness influencers to market our brand to tell about the uses of this energy drink.</a:t>
            </a:r>
            <a:endParaRPr lang="en-US" dirty="0"/>
          </a:p>
        </p:txBody>
      </p:sp>
    </p:spTree>
    <p:extLst>
      <p:ext uri="{BB962C8B-B14F-4D97-AF65-F5344CB8AC3E}">
        <p14:creationId xmlns:p14="http://schemas.microsoft.com/office/powerpoint/2010/main" val="128315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Problem Statement</a:t>
            </a:r>
            <a:endParaRPr lang="en-US" dirty="0"/>
          </a:p>
        </p:txBody>
      </p:sp>
      <p:sp>
        <p:nvSpPr>
          <p:cNvPr id="6" name="Content Placeholder 5"/>
          <p:cNvSpPr>
            <a:spLocks noGrp="1"/>
          </p:cNvSpPr>
          <p:nvPr>
            <p:ph idx="1"/>
          </p:nvPr>
        </p:nvSpPr>
        <p:spPr>
          <a:xfrm>
            <a:off x="914400" y="1783560"/>
            <a:ext cx="7772400" cy="3779040"/>
          </a:xfrm>
        </p:spPr>
        <p:txBody>
          <a:bodyPr>
            <a:normAutofit lnSpcReduction="10000"/>
          </a:bodyPr>
          <a:lstStyle/>
          <a:p>
            <a:pPr marL="68580" indent="0">
              <a:buNone/>
            </a:pPr>
            <a:r>
              <a:rPr lang="en-US" sz="2400" b="1" dirty="0" err="1"/>
              <a:t>CodeX</a:t>
            </a:r>
            <a:r>
              <a:rPr lang="en-US" sz="2400" b="1" dirty="0"/>
              <a:t> </a:t>
            </a:r>
            <a:r>
              <a:rPr lang="en-US" sz="2400" dirty="0"/>
              <a:t>is a </a:t>
            </a:r>
            <a:r>
              <a:rPr lang="en-US" sz="2400" b="1" dirty="0">
                <a:solidFill>
                  <a:schemeClr val="tx2">
                    <a:lumMod val="25000"/>
                  </a:schemeClr>
                </a:solidFill>
              </a:rPr>
              <a:t>German beverage company </a:t>
            </a:r>
            <a:r>
              <a:rPr lang="en-US" sz="2400" dirty="0"/>
              <a:t>that is aiming to make its mark in the Indian market. A few months ago, they launched their energy drink in 10 cities in India.</a:t>
            </a:r>
          </a:p>
          <a:p>
            <a:pPr marL="68580" indent="0">
              <a:buNone/>
            </a:pPr>
            <a:r>
              <a:rPr lang="en-US" sz="2400" dirty="0"/>
              <a:t>Their Marketing team is responsible for increasing brand awareness, market share, and product development. They conducted a survey in those 10 cities and received results from </a:t>
            </a:r>
            <a:r>
              <a:rPr lang="en-US" sz="2400" b="1" dirty="0"/>
              <a:t>10k</a:t>
            </a:r>
            <a:r>
              <a:rPr lang="en-US" sz="2400" dirty="0"/>
              <a:t> respondents</a:t>
            </a:r>
            <a:r>
              <a:rPr lang="en-US" sz="2400" b="1" dirty="0">
                <a:solidFill>
                  <a:schemeClr val="tx2">
                    <a:lumMod val="25000"/>
                  </a:schemeClr>
                </a:solidFill>
              </a:rPr>
              <a:t>. Peter Pandey, a marketing data analyst is tasked to convert these survey results to meaningful insights </a:t>
            </a:r>
            <a:r>
              <a:rPr lang="en-US" sz="2400" dirty="0"/>
              <a:t>which the team can use to drive actions.</a:t>
            </a:r>
          </a:p>
          <a:p>
            <a:pPr marL="68580" indent="0">
              <a:buNone/>
            </a:pPr>
            <a:endParaRPr lang="en-US" dirty="0"/>
          </a:p>
        </p:txBody>
      </p:sp>
    </p:spTree>
    <p:extLst>
      <p:ext uri="{BB962C8B-B14F-4D97-AF65-F5344CB8AC3E}">
        <p14:creationId xmlns:p14="http://schemas.microsoft.com/office/powerpoint/2010/main" val="3774774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c.What</a:t>
            </a:r>
            <a:r>
              <a:rPr lang="en-US" sz="2800" dirty="0" smtClean="0"/>
              <a:t> factors influence </a:t>
            </a:r>
            <a:r>
              <a:rPr lang="en-US" sz="2800" dirty="0" err="1" smtClean="0"/>
              <a:t>respondants</a:t>
            </a:r>
            <a:r>
              <a:rPr lang="en-US" sz="2800" dirty="0" smtClean="0"/>
              <a:t> purchase </a:t>
            </a:r>
            <a:r>
              <a:rPr lang="en-US" sz="2800" dirty="0" err="1" smtClean="0"/>
              <a:t>decisions,such</a:t>
            </a:r>
            <a:r>
              <a:rPr lang="en-US" sz="2800" dirty="0" smtClean="0"/>
              <a:t> as price range and limited edition packaging?</a:t>
            </a:r>
            <a:endParaRPr lang="en-US" sz="2800" dirty="0"/>
          </a:p>
        </p:txBody>
      </p:sp>
      <p:sp>
        <p:nvSpPr>
          <p:cNvPr id="3" name="Content Placeholder 2"/>
          <p:cNvSpPr>
            <a:spLocks noGrp="1"/>
          </p:cNvSpPr>
          <p:nvPr>
            <p:ph idx="1"/>
          </p:nvPr>
        </p:nvSpPr>
        <p:spPr/>
        <p:txBody>
          <a:bodyPr>
            <a:normAutofit/>
          </a:bodyPr>
          <a:lstStyle/>
          <a:p>
            <a:r>
              <a:rPr lang="en-US" sz="1800" dirty="0"/>
              <a:t>select </a:t>
            </a:r>
            <a:r>
              <a:rPr lang="en-US" sz="1800" dirty="0" err="1"/>
              <a:t>Price_range</a:t>
            </a:r>
            <a:r>
              <a:rPr lang="en-US" sz="1800" dirty="0"/>
              <a:t>, COUNT(</a:t>
            </a:r>
            <a:r>
              <a:rPr lang="en-US" sz="1800" dirty="0" err="1"/>
              <a:t>Price_range</a:t>
            </a:r>
            <a:r>
              <a:rPr lang="en-US" sz="1800" dirty="0"/>
              <a:t>) as  </a:t>
            </a:r>
            <a:r>
              <a:rPr lang="en-US" sz="1800" dirty="0" err="1"/>
              <a:t>c_Price_range</a:t>
            </a:r>
            <a:r>
              <a:rPr lang="en-US" sz="1800" dirty="0"/>
              <a:t> from </a:t>
            </a:r>
            <a:r>
              <a:rPr lang="en-US" sz="1800" dirty="0" err="1"/>
              <a:t>fact_survey_responses</a:t>
            </a:r>
            <a:r>
              <a:rPr lang="en-US" sz="1800" dirty="0"/>
              <a:t> </a:t>
            </a:r>
            <a:r>
              <a:rPr lang="en-US" sz="1800" dirty="0" smtClean="0"/>
              <a:t> group </a:t>
            </a:r>
            <a:r>
              <a:rPr lang="en-US" sz="1800" dirty="0"/>
              <a:t>by  </a:t>
            </a:r>
            <a:r>
              <a:rPr lang="en-US" sz="1800" dirty="0" err="1"/>
              <a:t>Price_range</a:t>
            </a:r>
            <a:r>
              <a:rPr lang="en-US" sz="1800" dirty="0"/>
              <a:t> order by </a:t>
            </a:r>
            <a:r>
              <a:rPr lang="en-US" sz="1800" dirty="0" err="1"/>
              <a:t>c_Price_range</a:t>
            </a:r>
            <a:r>
              <a:rPr lang="en-US" sz="1800" dirty="0"/>
              <a:t> DESC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667000"/>
            <a:ext cx="1676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27" y="4191000"/>
            <a:ext cx="8002587" cy="255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4020" y="2971800"/>
            <a:ext cx="3886200" cy="923330"/>
          </a:xfrm>
          <a:prstGeom prst="rect">
            <a:avLst/>
          </a:prstGeom>
          <a:solidFill>
            <a:schemeClr val="accent2">
              <a:lumMod val="75000"/>
            </a:schemeClr>
          </a:solidFill>
        </p:spPr>
        <p:txBody>
          <a:bodyPr wrap="square" rtlCol="0">
            <a:spAutoFit/>
          </a:bodyPr>
          <a:lstStyle/>
          <a:p>
            <a:r>
              <a:rPr lang="en-US" dirty="0" smtClean="0"/>
              <a:t>According to the survey, most of the people prefer the energy drinks in price range of 50-99</a:t>
            </a:r>
            <a:endParaRPr lang="en-US" dirty="0"/>
          </a:p>
        </p:txBody>
      </p:sp>
    </p:spTree>
    <p:extLst>
      <p:ext uri="{BB962C8B-B14F-4D97-AF65-F5344CB8AC3E}">
        <p14:creationId xmlns:p14="http://schemas.microsoft.com/office/powerpoint/2010/main" val="243471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68580" indent="0">
              <a:buNone/>
            </a:pPr>
            <a:r>
              <a:rPr lang="en-US" sz="1800" dirty="0"/>
              <a:t>select </a:t>
            </a:r>
            <a:r>
              <a:rPr lang="en-US" sz="1800" dirty="0" err="1"/>
              <a:t>Limited_edition_packaging</a:t>
            </a:r>
            <a:r>
              <a:rPr lang="en-US" sz="1800" dirty="0"/>
              <a:t>, COUNT(</a:t>
            </a:r>
            <a:r>
              <a:rPr lang="en-US" sz="1800" dirty="0" err="1"/>
              <a:t>Limited_edition_packaging</a:t>
            </a:r>
            <a:r>
              <a:rPr lang="en-US" sz="1800" dirty="0"/>
              <a:t>) as  </a:t>
            </a:r>
            <a:r>
              <a:rPr lang="en-US" sz="1800" dirty="0" err="1"/>
              <a:t>c_con</a:t>
            </a:r>
            <a:r>
              <a:rPr lang="en-US" sz="1800" dirty="0"/>
              <a:t> from </a:t>
            </a:r>
            <a:r>
              <a:rPr lang="en-US" sz="1800" dirty="0" err="1"/>
              <a:t>fact_survey_responses</a:t>
            </a:r>
            <a:r>
              <a:rPr lang="en-US" sz="1800" dirty="0"/>
              <a:t> </a:t>
            </a:r>
            <a:r>
              <a:rPr lang="en-US" sz="1800" dirty="0" smtClean="0"/>
              <a:t> group </a:t>
            </a:r>
            <a:r>
              <a:rPr lang="en-US" sz="1800" dirty="0"/>
              <a:t>by  </a:t>
            </a:r>
            <a:r>
              <a:rPr lang="en-US" sz="1800" dirty="0" err="1"/>
              <a:t>Limited_edition_packaging</a:t>
            </a:r>
            <a:r>
              <a:rPr lang="en-US" sz="1800" dirty="0"/>
              <a:t> order by </a:t>
            </a:r>
            <a:r>
              <a:rPr lang="en-US" sz="1800" dirty="0" err="1"/>
              <a:t>c_con</a:t>
            </a:r>
            <a:r>
              <a:rPr lang="en-US" sz="1800" dirty="0"/>
              <a:t> DESC</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29718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6316663"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60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33600"/>
            <a:ext cx="7772400" cy="3124200"/>
          </a:xfrm>
        </p:spPr>
        <p:txBody>
          <a:bodyPr/>
          <a:lstStyle/>
          <a:p>
            <a:pPr algn="ctr"/>
            <a:r>
              <a:rPr lang="en-US" sz="6000" dirty="0" smtClean="0"/>
              <a:t>Product Development</a:t>
            </a:r>
            <a:endParaRPr lang="en-US" sz="6000" dirty="0"/>
          </a:p>
        </p:txBody>
      </p:sp>
    </p:spTree>
    <p:extLst>
      <p:ext uri="{BB962C8B-B14F-4D97-AF65-F5344CB8AC3E}">
        <p14:creationId xmlns:p14="http://schemas.microsoft.com/office/powerpoint/2010/main" val="3195781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area should we focus more on our product development</a:t>
            </a:r>
            <a:endParaRPr lang="en-US" sz="3200"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931" y="5410200"/>
            <a:ext cx="2238687" cy="1047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619625"/>
            <a:ext cx="44958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1"/>
            <a:ext cx="2209800" cy="348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4200" y="1828801"/>
            <a:ext cx="4800600" cy="2308324"/>
          </a:xfrm>
          <a:prstGeom prst="rect">
            <a:avLst/>
          </a:prstGeom>
          <a:solidFill>
            <a:srgbClr val="00B050"/>
          </a:solidFill>
        </p:spPr>
        <p:txBody>
          <a:bodyPr wrap="square" rtlCol="0">
            <a:spAutoFit/>
          </a:bodyPr>
          <a:lstStyle/>
          <a:p>
            <a:r>
              <a:rPr lang="en-US" dirty="0" smtClean="0"/>
              <a:t>We need to focus more on branding and promoting the product via online ads . </a:t>
            </a:r>
          </a:p>
          <a:p>
            <a:r>
              <a:rPr lang="en-US" dirty="0" smtClean="0"/>
              <a:t>Bring more awareness about the energy drinks in tier 2 cities where there are less responses from.</a:t>
            </a:r>
          </a:p>
          <a:p>
            <a:r>
              <a:rPr lang="en-US" dirty="0" smtClean="0"/>
              <a:t>We can increase the taste experience by providing natural ingredients and considering customer preferences and being more organic and focus on health concerns.</a:t>
            </a:r>
            <a:endParaRPr lang="en-US" dirty="0"/>
          </a:p>
        </p:txBody>
      </p:sp>
    </p:spTree>
    <p:extLst>
      <p:ext uri="{BB962C8B-B14F-4D97-AF65-F5344CB8AC3E}">
        <p14:creationId xmlns:p14="http://schemas.microsoft.com/office/powerpoint/2010/main" val="4005480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981200"/>
            <a:ext cx="7772400" cy="914400"/>
          </a:xfrm>
        </p:spPr>
        <p:txBody>
          <a:bodyPr/>
          <a:lstStyle/>
          <a:p>
            <a:pPr algn="ctr"/>
            <a:r>
              <a:rPr lang="en-US" sz="6000" dirty="0" smtClean="0"/>
              <a:t>Recommendations for </a:t>
            </a:r>
            <a:r>
              <a:rPr lang="en-US" sz="6000" dirty="0" err="1" smtClean="0"/>
              <a:t>CodeX</a:t>
            </a:r>
            <a:endParaRPr lang="en-US" sz="6000" dirty="0"/>
          </a:p>
        </p:txBody>
      </p:sp>
    </p:spTree>
    <p:extLst>
      <p:ext uri="{BB962C8B-B14F-4D97-AF65-F5344CB8AC3E}">
        <p14:creationId xmlns:p14="http://schemas.microsoft.com/office/powerpoint/2010/main" val="442078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What immediate improvements can we bring to the product?</a:t>
            </a:r>
          </a:p>
        </p:txBody>
      </p:sp>
      <p:sp>
        <p:nvSpPr>
          <p:cNvPr id="4" name="Content Placeholder 3"/>
          <p:cNvSpPr>
            <a:spLocks noGrp="1"/>
          </p:cNvSpPr>
          <p:nvPr>
            <p:ph idx="1"/>
          </p:nvPr>
        </p:nvSpPr>
        <p:spPr>
          <a:xfrm>
            <a:off x="914400" y="1783560"/>
            <a:ext cx="4191000" cy="4464840"/>
          </a:xfrm>
        </p:spPr>
        <p:txBody>
          <a:bodyPr>
            <a:normAutofit lnSpcReduction="10000"/>
          </a:bodyPr>
          <a:lstStyle/>
          <a:p>
            <a:r>
              <a:rPr lang="en-US" sz="1800" dirty="0" smtClean="0"/>
              <a:t>We need to focus more on brand reputation and to make the company stand among the top performers.</a:t>
            </a:r>
          </a:p>
          <a:p>
            <a:r>
              <a:rPr lang="en-US" sz="1800" dirty="0" smtClean="0"/>
              <a:t>Keeping some campaigns in cafes and supermarkets where sales are mostly </a:t>
            </a:r>
            <a:r>
              <a:rPr lang="en-US" sz="1800" dirty="0" err="1" smtClean="0"/>
              <a:t>concerntrated</a:t>
            </a:r>
            <a:r>
              <a:rPr lang="en-US" sz="1800" dirty="0" smtClean="0"/>
              <a:t> to get people try the drink as there are 51.19% people who haven’t tried the brand.</a:t>
            </a:r>
          </a:p>
          <a:p>
            <a:r>
              <a:rPr lang="en-US" sz="1800" dirty="0" smtClean="0"/>
              <a:t>We need to make product available in the market as 24.31% of people are not trying the product as it is not available locally.</a:t>
            </a:r>
          </a:p>
          <a:p>
            <a:r>
              <a:rPr lang="en-US" sz="1800" dirty="0" smtClean="0"/>
              <a:t>We need to </a:t>
            </a:r>
            <a:r>
              <a:rPr lang="en-US" sz="1800" dirty="0" err="1" smtClean="0"/>
              <a:t>concerntrate</a:t>
            </a:r>
            <a:r>
              <a:rPr lang="en-US" sz="1800" dirty="0" smtClean="0"/>
              <a:t> on locations like </a:t>
            </a:r>
            <a:r>
              <a:rPr lang="en-US" sz="1800" dirty="0" err="1" smtClean="0"/>
              <a:t>delhi,jaipur,lucknow</a:t>
            </a:r>
            <a:r>
              <a:rPr lang="en-US" sz="1800" dirty="0" smtClean="0"/>
              <a:t> where responses are 20% less compared to highest consumer city </a:t>
            </a:r>
            <a:r>
              <a:rPr lang="en-US" sz="1800" dirty="0" err="1" smtClean="0"/>
              <a:t>banglore</a:t>
            </a:r>
            <a:r>
              <a:rPr lang="en-US" sz="1800" dirty="0" smtClean="0"/>
              <a:t>.</a:t>
            </a:r>
            <a:endParaRPr lang="en-US"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143000"/>
            <a:ext cx="2286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743200"/>
            <a:ext cx="36195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724400"/>
            <a:ext cx="3657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484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should be the ideal price of our product?</a:t>
            </a:r>
          </a:p>
        </p:txBody>
      </p:sp>
      <p:sp>
        <p:nvSpPr>
          <p:cNvPr id="3" name="Content Placeholder 2"/>
          <p:cNvSpPr>
            <a:spLocks noGrp="1"/>
          </p:cNvSpPr>
          <p:nvPr>
            <p:ph idx="1"/>
          </p:nvPr>
        </p:nvSpPr>
        <p:spPr/>
        <p:txBody>
          <a:bodyPr>
            <a:normAutofit/>
          </a:bodyPr>
          <a:lstStyle/>
          <a:p>
            <a:pPr marL="68580" indent="0">
              <a:buNone/>
            </a:pPr>
            <a:r>
              <a:rPr lang="en-US" sz="1800" dirty="0" smtClean="0"/>
              <a:t>Most </a:t>
            </a:r>
            <a:r>
              <a:rPr lang="en-US" sz="1800" dirty="0" err="1" smtClean="0"/>
              <a:t>respondants</a:t>
            </a:r>
            <a:r>
              <a:rPr lang="en-US" sz="1800" dirty="0" smtClean="0"/>
              <a:t> consider 50-99 is the reasonable price for an energy drink so depending on the cost of production and marketing charges and as  youth are the one who consume </a:t>
            </a:r>
            <a:r>
              <a:rPr lang="en-US" sz="1800" dirty="0" err="1" smtClean="0"/>
              <a:t>more,keeping</a:t>
            </a:r>
            <a:r>
              <a:rPr lang="en-US" sz="1800" dirty="0" smtClean="0"/>
              <a:t> the </a:t>
            </a:r>
            <a:r>
              <a:rPr lang="en-US" sz="1800" dirty="0" err="1" smtClean="0"/>
              <a:t>indian</a:t>
            </a:r>
            <a:r>
              <a:rPr lang="en-US" sz="1800" dirty="0" smtClean="0"/>
              <a:t> market prices and other energy drinks  we can </a:t>
            </a:r>
            <a:r>
              <a:rPr lang="en-US" sz="1800" dirty="0" smtClean="0">
                <a:solidFill>
                  <a:srgbClr val="C00000"/>
                </a:solidFill>
              </a:rPr>
              <a:t>fix a price range to an average of </a:t>
            </a:r>
            <a:r>
              <a:rPr lang="en-US" sz="1800" dirty="0" err="1" smtClean="0">
                <a:solidFill>
                  <a:srgbClr val="C00000"/>
                </a:solidFill>
              </a:rPr>
              <a:t>Rs</a:t>
            </a:r>
            <a:r>
              <a:rPr lang="en-US" sz="1800" dirty="0" smtClean="0">
                <a:solidFill>
                  <a:srgbClr val="C00000"/>
                </a:solidFill>
              </a:rPr>
              <a:t> 75</a:t>
            </a:r>
            <a:endParaRPr lang="en-US" sz="1800" dirty="0">
              <a:solidFill>
                <a:srgbClr val="C000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886200"/>
            <a:ext cx="7173913"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20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kind of marketing </a:t>
            </a:r>
            <a:r>
              <a:rPr lang="en-US" sz="3200" dirty="0" err="1" smtClean="0"/>
              <a:t>campaigns,offers</a:t>
            </a:r>
            <a:r>
              <a:rPr lang="en-US" sz="3200" dirty="0" smtClean="0"/>
              <a:t> and discounts we can run? </a:t>
            </a:r>
            <a:r>
              <a:rPr lang="en-US" sz="3200" dirty="0"/>
              <a:t/>
            </a:r>
            <a:br>
              <a:rPr lang="en-US" sz="3200" dirty="0"/>
            </a:br>
            <a:endParaRPr lang="en-US" sz="32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1" y="1676400"/>
            <a:ext cx="3200400" cy="23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191000"/>
            <a:ext cx="32766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2209800"/>
            <a:ext cx="3962400" cy="4247317"/>
          </a:xfrm>
          <a:prstGeom prst="rect">
            <a:avLst/>
          </a:prstGeom>
          <a:noFill/>
        </p:spPr>
        <p:txBody>
          <a:bodyPr wrap="square" rtlCol="0">
            <a:spAutoFit/>
          </a:bodyPr>
          <a:lstStyle/>
          <a:p>
            <a:r>
              <a:rPr lang="en-US" dirty="0" smtClean="0"/>
              <a:t>People are being mostly attracted to the brands through online ads so we do brand promotions with influencers on </a:t>
            </a:r>
            <a:r>
              <a:rPr lang="en-US" dirty="0" err="1" smtClean="0"/>
              <a:t>instagram</a:t>
            </a:r>
            <a:r>
              <a:rPr lang="en-US" dirty="0" smtClean="0"/>
              <a:t> and </a:t>
            </a:r>
            <a:r>
              <a:rPr lang="en-US" dirty="0" err="1" smtClean="0"/>
              <a:t>youtube</a:t>
            </a:r>
            <a:endParaRPr lang="en-US" dirty="0" smtClean="0"/>
          </a:p>
          <a:p>
            <a:endParaRPr lang="en-US" dirty="0"/>
          </a:p>
          <a:p>
            <a:r>
              <a:rPr lang="en-US" dirty="0" smtClean="0"/>
              <a:t>We can arrange  small concerts in cities or colleges with focusing more on brand and letting people try the product for free to get taste experience so the brand to be known among the youth.</a:t>
            </a:r>
          </a:p>
          <a:p>
            <a:endParaRPr lang="en-US" dirty="0"/>
          </a:p>
          <a:p>
            <a:r>
              <a:rPr lang="en-US" dirty="0" smtClean="0"/>
              <a:t>We can give buy one get one offers or in gyms we can provide this drinks on monthly basis by collaborating with gym on membership basis.</a:t>
            </a:r>
            <a:endParaRPr lang="en-US" dirty="0"/>
          </a:p>
        </p:txBody>
      </p:sp>
    </p:spTree>
    <p:extLst>
      <p:ext uri="{BB962C8B-B14F-4D97-AF65-F5344CB8AC3E}">
        <p14:creationId xmlns:p14="http://schemas.microsoft.com/office/powerpoint/2010/main" val="752133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Who can be a brand ambassador and why?</a:t>
            </a:r>
            <a:endParaRPr lang="en-US"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78250" y="1717964"/>
            <a:ext cx="3558823" cy="2001838"/>
          </a:xfrm>
        </p:spPr>
      </p:pic>
      <p:sp>
        <p:nvSpPr>
          <p:cNvPr id="6" name="TextBox 5"/>
          <p:cNvSpPr txBox="1"/>
          <p:nvPr/>
        </p:nvSpPr>
        <p:spPr>
          <a:xfrm>
            <a:off x="533400" y="1752600"/>
            <a:ext cx="5791200" cy="4616648"/>
          </a:xfrm>
          <a:prstGeom prst="rect">
            <a:avLst/>
          </a:prstGeom>
          <a:noFill/>
        </p:spPr>
        <p:txBody>
          <a:bodyPr wrap="square" rtlCol="0">
            <a:spAutoFit/>
          </a:bodyPr>
          <a:lstStyle/>
          <a:p>
            <a:r>
              <a:rPr lang="en-US" sz="1400" dirty="0" err="1" smtClean="0"/>
              <a:t>Neeraj</a:t>
            </a:r>
            <a:r>
              <a:rPr lang="en-US" sz="1400" dirty="0" smtClean="0"/>
              <a:t> </a:t>
            </a:r>
            <a:r>
              <a:rPr lang="en-US" sz="1400" dirty="0"/>
              <a:t>Chopra's Olympic gold medal in javelin throw signifies exceptional athleticism, aligning well with the energy and vitality associated with energy drinks.</a:t>
            </a:r>
          </a:p>
          <a:p>
            <a:endParaRPr lang="en-US" sz="1400" dirty="0"/>
          </a:p>
          <a:p>
            <a:r>
              <a:rPr lang="en-US" sz="1400" dirty="0" smtClean="0"/>
              <a:t>As </a:t>
            </a:r>
            <a:r>
              <a:rPr lang="en-US" sz="1400" dirty="0"/>
              <a:t>a dynamic and young sports icon, </a:t>
            </a:r>
            <a:r>
              <a:rPr lang="en-US" sz="1400" dirty="0" err="1"/>
              <a:t>Neeraj</a:t>
            </a:r>
            <a:r>
              <a:rPr lang="en-US" sz="1400" dirty="0"/>
              <a:t> appeals to the target demographic for energy drinks, connecting with the youth and their active lifestyles.</a:t>
            </a:r>
          </a:p>
          <a:p>
            <a:endParaRPr lang="en-US" sz="1400" dirty="0"/>
          </a:p>
          <a:p>
            <a:r>
              <a:rPr lang="en-US" sz="1400" dirty="0" err="1" smtClean="0"/>
              <a:t>Neeraj's</a:t>
            </a:r>
            <a:r>
              <a:rPr lang="en-US" sz="1400" dirty="0" smtClean="0"/>
              <a:t> </a:t>
            </a:r>
            <a:r>
              <a:rPr lang="en-US" sz="1400" dirty="0"/>
              <a:t>commitment to fitness and a healthy lifestyle reinforces the positive image of energy drinks as a source of energy for those leading active and health-conscious lives.</a:t>
            </a:r>
          </a:p>
          <a:p>
            <a:endParaRPr lang="en-US" sz="1400" dirty="0"/>
          </a:p>
          <a:p>
            <a:r>
              <a:rPr lang="en-US" sz="1400" dirty="0" smtClean="0"/>
              <a:t>Being </a:t>
            </a:r>
            <a:r>
              <a:rPr lang="en-US" sz="1400" dirty="0"/>
              <a:t>an Olympic gold medalist, </a:t>
            </a:r>
            <a:r>
              <a:rPr lang="en-US" sz="1400" dirty="0" err="1"/>
              <a:t>Neeraj</a:t>
            </a:r>
            <a:r>
              <a:rPr lang="en-US" sz="1400" dirty="0"/>
              <a:t> evokes a sense of national pride, offering the brand an opportunity to align with a celebrated figure and connect emotionally with consumers.</a:t>
            </a:r>
          </a:p>
          <a:p>
            <a:endParaRPr lang="en-US" sz="1400" dirty="0"/>
          </a:p>
          <a:p>
            <a:r>
              <a:rPr lang="en-US" sz="1400" dirty="0" err="1" smtClean="0"/>
              <a:t>Neeraj's</a:t>
            </a:r>
            <a:r>
              <a:rPr lang="en-US" sz="1400" dirty="0" smtClean="0"/>
              <a:t> </a:t>
            </a:r>
            <a:r>
              <a:rPr lang="en-US" sz="1400" dirty="0"/>
              <a:t>widespread media visibility and inspirational journey from a small town to Olympic success provide the brand with a platform for effective marketing, creating a narrative of motivation and triumph that resonates with consumers.</a:t>
            </a:r>
          </a:p>
          <a:p>
            <a:endParaRPr lang="en-US" sz="1400" dirty="0"/>
          </a:p>
        </p:txBody>
      </p:sp>
    </p:spTree>
    <p:extLst>
      <p:ext uri="{BB962C8B-B14F-4D97-AF65-F5344CB8AC3E}">
        <p14:creationId xmlns:p14="http://schemas.microsoft.com/office/powerpoint/2010/main" val="4222319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Who should be our target audience</a:t>
            </a:r>
            <a:endParaRPr lang="en-US"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00" y="1447800"/>
            <a:ext cx="2934109" cy="188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59" y="3505200"/>
            <a:ext cx="2324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1371600"/>
            <a:ext cx="4343400" cy="2585323"/>
          </a:xfrm>
          <a:prstGeom prst="rect">
            <a:avLst/>
          </a:prstGeom>
          <a:noFill/>
        </p:spPr>
        <p:txBody>
          <a:bodyPr wrap="square" rtlCol="0">
            <a:spAutoFit/>
          </a:bodyPr>
          <a:lstStyle/>
          <a:p>
            <a:r>
              <a:rPr lang="en-US" dirty="0" smtClean="0"/>
              <a:t>Focus should be on people in the age group of 15-30 as young people in India mostly tend to drink energy drinks.</a:t>
            </a:r>
          </a:p>
          <a:p>
            <a:endParaRPr lang="en-US" dirty="0"/>
          </a:p>
          <a:p>
            <a:r>
              <a:rPr lang="en-US" dirty="0" smtClean="0"/>
              <a:t>As we can see 44% of people doing sports /exercise are consuming the drink more so we can focus in sports sector by sponsoring in cricket ,kabaddi matches and promoting in gyms .</a:t>
            </a:r>
            <a:endParaRPr lang="en-US" dirty="0"/>
          </a:p>
        </p:txBody>
      </p:sp>
    </p:spTree>
    <p:extLst>
      <p:ext uri="{BB962C8B-B14F-4D97-AF65-F5344CB8AC3E}">
        <p14:creationId xmlns:p14="http://schemas.microsoft.com/office/powerpoint/2010/main" val="1585744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Tools Used</a:t>
            </a:r>
            <a:endParaRPr lang="en-US" dirty="0"/>
          </a:p>
        </p:txBody>
      </p:sp>
      <p:sp>
        <p:nvSpPr>
          <p:cNvPr id="3" name="Content Placeholder 2"/>
          <p:cNvSpPr>
            <a:spLocks noGrp="1"/>
          </p:cNvSpPr>
          <p:nvPr>
            <p:ph idx="1"/>
          </p:nvPr>
        </p:nvSpPr>
        <p:spPr/>
        <p:txBody>
          <a:bodyPr/>
          <a:lstStyle/>
          <a:p>
            <a:r>
              <a:rPr lang="en-US" dirty="0" smtClean="0"/>
              <a:t>Microsoft SQL  Server Management Studio</a:t>
            </a:r>
          </a:p>
          <a:p>
            <a:r>
              <a:rPr lang="en-US" dirty="0" smtClean="0"/>
              <a:t>Power BI</a:t>
            </a:r>
          </a:p>
          <a:p>
            <a:r>
              <a:rPr lang="en-US" dirty="0" smtClean="0"/>
              <a:t>Power Point</a:t>
            </a:r>
          </a:p>
          <a:p>
            <a:r>
              <a:rPr lang="en-US" dirty="0" smtClean="0"/>
              <a:t>Excel</a:t>
            </a:r>
          </a:p>
        </p:txBody>
      </p:sp>
    </p:spTree>
    <p:extLst>
      <p:ext uri="{BB962C8B-B14F-4D97-AF65-F5344CB8AC3E}">
        <p14:creationId xmlns:p14="http://schemas.microsoft.com/office/powerpoint/2010/main" val="2287351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68580" indent="0" algn="ctr">
              <a:buNone/>
            </a:pPr>
            <a:r>
              <a:rPr lang="en-US" sz="6600" dirty="0" smtClean="0"/>
              <a:t>THANK YOU</a:t>
            </a:r>
            <a:endParaRPr lang="en-US" sz="6600" dirty="0"/>
          </a:p>
        </p:txBody>
      </p:sp>
    </p:spTree>
    <p:extLst>
      <p:ext uri="{BB962C8B-B14F-4D97-AF65-F5344CB8AC3E}">
        <p14:creationId xmlns:p14="http://schemas.microsoft.com/office/powerpoint/2010/main" val="836274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362200"/>
            <a:ext cx="7772400" cy="914400"/>
          </a:xfrm>
        </p:spPr>
        <p:txBody>
          <a:bodyPr/>
          <a:lstStyle/>
          <a:p>
            <a:pPr algn="ctr"/>
            <a:r>
              <a:rPr lang="en-US" sz="6000" dirty="0" smtClean="0"/>
              <a:t>DEMOGRAPHIC INSIGHTS</a:t>
            </a:r>
            <a:endParaRPr lang="en-US" sz="6000" dirty="0"/>
          </a:p>
        </p:txBody>
      </p:sp>
    </p:spTree>
    <p:extLst>
      <p:ext uri="{BB962C8B-B14F-4D97-AF65-F5344CB8AC3E}">
        <p14:creationId xmlns:p14="http://schemas.microsoft.com/office/powerpoint/2010/main" val="2745887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err="1" smtClean="0"/>
              <a:t>a.Who</a:t>
            </a:r>
            <a:r>
              <a:rPr lang="en-US" sz="3200" dirty="0" smtClean="0"/>
              <a:t> prefers energy drink more?</a:t>
            </a:r>
            <a:endParaRPr lang="en-US" sz="3200" dirty="0"/>
          </a:p>
        </p:txBody>
      </p:sp>
      <p:sp>
        <p:nvSpPr>
          <p:cNvPr id="3" name="Content Placeholder 2"/>
          <p:cNvSpPr>
            <a:spLocks noGrp="1"/>
          </p:cNvSpPr>
          <p:nvPr>
            <p:ph idx="1"/>
          </p:nvPr>
        </p:nvSpPr>
        <p:spPr>
          <a:xfrm>
            <a:off x="609600" y="4724400"/>
            <a:ext cx="5638800" cy="1721640"/>
          </a:xfrm>
        </p:spPr>
        <p:txBody>
          <a:bodyPr>
            <a:normAutofit fontScale="92500"/>
          </a:bodyPr>
          <a:lstStyle/>
          <a:p>
            <a:pPr marL="68580" indent="0">
              <a:buNone/>
            </a:pPr>
            <a:r>
              <a:rPr lang="en-US" sz="1800" dirty="0" smtClean="0"/>
              <a:t>There are total of 10000 respondents in the survey.</a:t>
            </a:r>
          </a:p>
          <a:p>
            <a:pPr marL="68580" indent="0">
              <a:buNone/>
            </a:pPr>
            <a:r>
              <a:rPr lang="en-US" sz="1800" dirty="0" smtClean="0"/>
              <a:t>Among them there are 6038 males who prefer energy drink ,3455 females and remaining are non binary respondents</a:t>
            </a:r>
          </a:p>
          <a:p>
            <a:pPr marL="68580" indent="0">
              <a:buNone/>
            </a:pPr>
            <a:r>
              <a:rPr lang="en-US" sz="1800" dirty="0" smtClean="0"/>
              <a:t>Most of the males prefer to drink energy drinks to increase energy and fatigue when compared to females and others.</a:t>
            </a:r>
          </a:p>
          <a:p>
            <a:pPr marL="68580" indent="0">
              <a:buNone/>
            </a:pPr>
            <a:endParaRPr lang="en-US" sz="1800" dirty="0"/>
          </a:p>
        </p:txBody>
      </p:sp>
      <p:sp>
        <p:nvSpPr>
          <p:cNvPr id="5" name="TextBox 4"/>
          <p:cNvSpPr txBox="1"/>
          <p:nvPr/>
        </p:nvSpPr>
        <p:spPr>
          <a:xfrm>
            <a:off x="685800" y="1371600"/>
            <a:ext cx="4495800" cy="923330"/>
          </a:xfrm>
          <a:prstGeom prst="rect">
            <a:avLst/>
          </a:prstGeom>
          <a:noFill/>
        </p:spPr>
        <p:txBody>
          <a:bodyPr wrap="square" rtlCol="0">
            <a:spAutoFit/>
          </a:bodyPr>
          <a:lstStyle/>
          <a:p>
            <a:r>
              <a:rPr lang="en-US" dirty="0"/>
              <a:t>select Gender</a:t>
            </a:r>
            <a:r>
              <a:rPr lang="en-US" dirty="0" smtClean="0"/>
              <a:t>, count(</a:t>
            </a:r>
            <a:r>
              <a:rPr lang="en-US" dirty="0" err="1" smtClean="0"/>
              <a:t>respondent_ID</a:t>
            </a:r>
            <a:r>
              <a:rPr lang="en-US" dirty="0"/>
              <a:t>) as </a:t>
            </a:r>
            <a:r>
              <a:rPr lang="en-US" dirty="0" smtClean="0"/>
              <a:t>count</a:t>
            </a:r>
          </a:p>
          <a:p>
            <a:r>
              <a:rPr lang="en-US" dirty="0" smtClean="0"/>
              <a:t> </a:t>
            </a:r>
            <a:r>
              <a:rPr lang="en-US" dirty="0"/>
              <a:t>from </a:t>
            </a:r>
            <a:r>
              <a:rPr lang="en-US" dirty="0" err="1"/>
              <a:t>dim_repondents</a:t>
            </a:r>
            <a:r>
              <a:rPr lang="en-US" dirty="0"/>
              <a:t> </a:t>
            </a:r>
            <a:endParaRPr lang="en-US" dirty="0" smtClean="0"/>
          </a:p>
          <a:p>
            <a:r>
              <a:rPr lang="en-US" dirty="0" smtClean="0"/>
              <a:t>group </a:t>
            </a:r>
            <a:r>
              <a:rPr lang="en-US" dirty="0"/>
              <a:t>by Gender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1828800" cy="130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276600"/>
            <a:ext cx="2895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862" y="2260294"/>
            <a:ext cx="20478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90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b.Which</a:t>
            </a:r>
            <a:r>
              <a:rPr lang="en-US" sz="3200" dirty="0"/>
              <a:t> </a:t>
            </a:r>
            <a:r>
              <a:rPr lang="en-US" sz="3200" dirty="0" smtClean="0"/>
              <a:t>age group prefers energy drink more?</a:t>
            </a:r>
            <a:endParaRPr lang="en-US" sz="3200" dirty="0"/>
          </a:p>
        </p:txBody>
      </p:sp>
      <p:sp>
        <p:nvSpPr>
          <p:cNvPr id="3" name="Content Placeholder 2"/>
          <p:cNvSpPr>
            <a:spLocks noGrp="1"/>
          </p:cNvSpPr>
          <p:nvPr>
            <p:ph idx="1"/>
          </p:nvPr>
        </p:nvSpPr>
        <p:spPr/>
        <p:txBody>
          <a:bodyPr/>
          <a:lstStyle/>
          <a:p>
            <a:pPr marL="68580" indent="0">
              <a:buNone/>
            </a:pPr>
            <a:r>
              <a:rPr lang="en-US" sz="1800" dirty="0"/>
              <a:t>select </a:t>
            </a:r>
            <a:r>
              <a:rPr lang="en-US" sz="1800" dirty="0" err="1"/>
              <a:t>age,count</a:t>
            </a:r>
            <a:r>
              <a:rPr lang="en-US" sz="1800" dirty="0"/>
              <a:t>(</a:t>
            </a:r>
            <a:r>
              <a:rPr lang="en-US" sz="1800" dirty="0" err="1"/>
              <a:t>respondent_ID</a:t>
            </a:r>
            <a:r>
              <a:rPr lang="en-US" sz="1800" dirty="0"/>
              <a:t>) as </a:t>
            </a:r>
            <a:r>
              <a:rPr lang="en-US" sz="1800" dirty="0" err="1"/>
              <a:t>c_age</a:t>
            </a:r>
            <a:r>
              <a:rPr lang="en-US" sz="1800" dirty="0"/>
              <a:t> </a:t>
            </a:r>
            <a:br>
              <a:rPr lang="en-US" sz="1800" dirty="0"/>
            </a:br>
            <a:r>
              <a:rPr lang="en-US" sz="1800" dirty="0" smtClean="0"/>
              <a:t>from </a:t>
            </a:r>
            <a:r>
              <a:rPr lang="en-US" sz="1800" dirty="0" err="1"/>
              <a:t>dim_repondents</a:t>
            </a:r>
            <a:r>
              <a:rPr lang="en-US" sz="1800" dirty="0"/>
              <a:t> </a:t>
            </a:r>
            <a:br>
              <a:rPr lang="en-US" sz="1800" dirty="0"/>
            </a:br>
            <a:r>
              <a:rPr lang="en-US" sz="1800" dirty="0" smtClean="0"/>
              <a:t>group </a:t>
            </a:r>
            <a:r>
              <a:rPr lang="en-US" sz="1800" dirty="0"/>
              <a:t>by age order by </a:t>
            </a:r>
            <a:r>
              <a:rPr lang="en-US" sz="1800" dirty="0" err="1"/>
              <a:t>c_age</a:t>
            </a:r>
            <a:r>
              <a:rPr lang="en-US" sz="1800" dirty="0"/>
              <a:t> </a:t>
            </a:r>
            <a:r>
              <a:rPr lang="en-US" sz="1800" dirty="0" err="1"/>
              <a:t>desc</a:t>
            </a:r>
            <a:endParaRPr lang="en-US" sz="1800" dirty="0"/>
          </a:p>
          <a:p>
            <a:pPr marL="68580" indent="0">
              <a:buNone/>
            </a:pPr>
            <a:endParaRPr lang="en-US" dirty="0" smtClean="0"/>
          </a:p>
          <a:p>
            <a:pPr marL="68580" indent="0">
              <a:buNone/>
            </a:pPr>
            <a:endParaRPr lang="en-US" dirty="0"/>
          </a:p>
          <a:p>
            <a:pPr marL="68580" indent="0">
              <a:buNone/>
            </a:pPr>
            <a:endParaRPr lang="en-US" dirty="0" smtClean="0"/>
          </a:p>
          <a:p>
            <a:pPr marL="68580" indent="0">
              <a:buNone/>
            </a:pPr>
            <a:r>
              <a:rPr lang="en-US" sz="1800" dirty="0" smtClean="0"/>
              <a:t>As you can see from above people in age group of 19-30 years prefer to drink energy drink more when compared to others so we need to focus our branding and marketing targeting the audience in this age group by attracting them with </a:t>
            </a:r>
            <a:r>
              <a:rPr lang="en-US" sz="1800" dirty="0" err="1" smtClean="0"/>
              <a:t>Genz</a:t>
            </a:r>
            <a:r>
              <a:rPr lang="en-US" sz="1800" dirty="0" smtClean="0"/>
              <a:t> themes and their taste preferences and conducting some events which help them to know more about the brand.</a:t>
            </a:r>
            <a:endParaRPr lang="en-US" sz="1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8364" y="2209800"/>
            <a:ext cx="40195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00350"/>
            <a:ext cx="16192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15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c.Which</a:t>
            </a:r>
            <a:r>
              <a:rPr lang="en-US" sz="2800" dirty="0" smtClean="0"/>
              <a:t> type of marketing reaches the most youth.</a:t>
            </a:r>
            <a:endParaRPr lang="en-US" sz="2800" dirty="0"/>
          </a:p>
        </p:txBody>
      </p:sp>
      <p:sp>
        <p:nvSpPr>
          <p:cNvPr id="3" name="Content Placeholder 2"/>
          <p:cNvSpPr>
            <a:spLocks noGrp="1"/>
          </p:cNvSpPr>
          <p:nvPr>
            <p:ph idx="1"/>
          </p:nvPr>
        </p:nvSpPr>
        <p:spPr>
          <a:xfrm>
            <a:off x="914400" y="1783560"/>
            <a:ext cx="7391400" cy="1645440"/>
          </a:xfrm>
        </p:spPr>
        <p:txBody>
          <a:bodyPr>
            <a:normAutofit fontScale="92500" lnSpcReduction="20000"/>
          </a:bodyPr>
          <a:lstStyle/>
          <a:p>
            <a:pPr marL="68580" indent="0">
              <a:buNone/>
            </a:pPr>
            <a:r>
              <a:rPr lang="en-US" sz="1800" dirty="0"/>
              <a:t>select </a:t>
            </a:r>
            <a:r>
              <a:rPr lang="en-US" sz="1800" dirty="0" err="1"/>
              <a:t>f.Marketing_channels,count</a:t>
            </a:r>
            <a:r>
              <a:rPr lang="en-US" sz="1800" dirty="0"/>
              <a:t>(</a:t>
            </a:r>
            <a:r>
              <a:rPr lang="en-US" sz="1800" dirty="0" err="1"/>
              <a:t>f.respondent_ID</a:t>
            </a:r>
            <a:r>
              <a:rPr lang="en-US" sz="1800" dirty="0"/>
              <a:t>) as </a:t>
            </a:r>
            <a:r>
              <a:rPr lang="en-US" sz="1800" dirty="0" err="1"/>
              <a:t>c_market</a:t>
            </a:r>
            <a:r>
              <a:rPr lang="en-US" sz="1800" dirty="0"/>
              <a:t> </a:t>
            </a:r>
            <a:r>
              <a:rPr lang="en-US" sz="1800" dirty="0" smtClean="0"/>
              <a:t>from </a:t>
            </a:r>
            <a:r>
              <a:rPr lang="en-US" sz="1800" dirty="0" err="1" smtClean="0"/>
              <a:t>fact_survey_responses</a:t>
            </a:r>
            <a:r>
              <a:rPr lang="en-US" sz="1800" dirty="0" smtClean="0"/>
              <a:t> </a:t>
            </a:r>
            <a:r>
              <a:rPr lang="en-US" sz="1800" dirty="0"/>
              <a:t>f join </a:t>
            </a:r>
            <a:r>
              <a:rPr lang="en-US" sz="1800" dirty="0" err="1"/>
              <a:t>dim_repondents</a:t>
            </a:r>
            <a:r>
              <a:rPr lang="en-US" sz="1800" dirty="0"/>
              <a:t> r</a:t>
            </a:r>
          </a:p>
          <a:p>
            <a:pPr marL="68580" indent="0">
              <a:buNone/>
            </a:pPr>
            <a:r>
              <a:rPr lang="en-US" sz="1800" dirty="0"/>
              <a:t>on </a:t>
            </a:r>
            <a:r>
              <a:rPr lang="en-US" sz="1800" dirty="0" err="1"/>
              <a:t>f.Respondent_ID</a:t>
            </a:r>
            <a:r>
              <a:rPr lang="en-US" sz="1800" dirty="0"/>
              <a:t>=</a:t>
            </a:r>
            <a:r>
              <a:rPr lang="en-US" sz="1800" dirty="0" err="1"/>
              <a:t>r.Respondent_ID</a:t>
            </a:r>
            <a:endParaRPr lang="en-US" sz="1800" dirty="0"/>
          </a:p>
          <a:p>
            <a:pPr marL="68580" indent="0">
              <a:buNone/>
            </a:pPr>
            <a:r>
              <a:rPr lang="en-US" sz="1800" dirty="0"/>
              <a:t>where </a:t>
            </a:r>
            <a:r>
              <a:rPr lang="en-US" sz="1800" dirty="0" err="1"/>
              <a:t>r.Age</a:t>
            </a:r>
            <a:r>
              <a:rPr lang="en-US" sz="1800" dirty="0"/>
              <a:t>='15-18' or </a:t>
            </a:r>
            <a:r>
              <a:rPr lang="en-US" sz="1800" dirty="0" err="1"/>
              <a:t>r.Age</a:t>
            </a:r>
            <a:r>
              <a:rPr lang="en-US" sz="1800" dirty="0"/>
              <a:t>='19-30'</a:t>
            </a:r>
          </a:p>
          <a:p>
            <a:pPr marL="68580" indent="0">
              <a:buNone/>
            </a:pPr>
            <a:r>
              <a:rPr lang="en-US" sz="1800" dirty="0"/>
              <a:t>group </a:t>
            </a:r>
            <a:r>
              <a:rPr lang="en-US" sz="1800" dirty="0" smtClean="0"/>
              <a:t>by </a:t>
            </a:r>
            <a:r>
              <a:rPr lang="en-US" sz="1800" dirty="0" err="1"/>
              <a:t>f.Marketing_channels</a:t>
            </a:r>
            <a:r>
              <a:rPr lang="en-US" sz="1800" dirty="0"/>
              <a:t> order by </a:t>
            </a:r>
            <a:r>
              <a:rPr lang="en-US" sz="1800" dirty="0" err="1"/>
              <a:t>c_market</a:t>
            </a:r>
            <a:r>
              <a:rPr lang="en-US" sz="1800" dirty="0"/>
              <a:t> </a:t>
            </a:r>
            <a:r>
              <a:rPr lang="en-US" sz="1800" dirty="0" smtClean="0"/>
              <a:t>DESC</a:t>
            </a:r>
            <a:br>
              <a:rPr lang="en-US" sz="1800" dirty="0" smtClean="0"/>
            </a:b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09800"/>
            <a:ext cx="20002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886200"/>
            <a:ext cx="5791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3581400"/>
            <a:ext cx="2209800" cy="2585323"/>
          </a:xfrm>
          <a:prstGeom prst="rect">
            <a:avLst/>
          </a:prstGeom>
          <a:solidFill>
            <a:schemeClr val="accent4">
              <a:lumMod val="40000"/>
              <a:lumOff val="60000"/>
            </a:schemeClr>
          </a:solidFill>
        </p:spPr>
        <p:txBody>
          <a:bodyPr wrap="square" rtlCol="0">
            <a:spAutoFit/>
          </a:bodyPr>
          <a:lstStyle/>
          <a:p>
            <a:r>
              <a:rPr lang="en-US" dirty="0" smtClean="0">
                <a:solidFill>
                  <a:schemeClr val="bg1"/>
                </a:solidFill>
              </a:rPr>
              <a:t>Most of the youth are attracted by online ads so we can focus on influencer marketing, keeping ads on streaming platforms and using social media to gain more popularity</a:t>
            </a:r>
            <a:endParaRPr lang="en-US" dirty="0">
              <a:solidFill>
                <a:schemeClr val="bg1"/>
              </a:solidFill>
            </a:endParaRPr>
          </a:p>
        </p:txBody>
      </p:sp>
    </p:spTree>
    <p:extLst>
      <p:ext uri="{BB962C8B-B14F-4D97-AF65-F5344CB8AC3E}">
        <p14:creationId xmlns:p14="http://schemas.microsoft.com/office/powerpoint/2010/main" val="119171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7772400" cy="914400"/>
          </a:xfrm>
        </p:spPr>
        <p:txBody>
          <a:bodyPr/>
          <a:lstStyle/>
          <a:p>
            <a:pPr algn="ctr"/>
            <a:r>
              <a:rPr lang="en-US" sz="6000" dirty="0" smtClean="0"/>
              <a:t>Consumer Preferences</a:t>
            </a:r>
            <a:endParaRPr lang="en-US" sz="6000" dirty="0"/>
          </a:p>
        </p:txBody>
      </p:sp>
    </p:spTree>
    <p:extLst>
      <p:ext uri="{BB962C8B-B14F-4D97-AF65-F5344CB8AC3E}">
        <p14:creationId xmlns:p14="http://schemas.microsoft.com/office/powerpoint/2010/main" val="150493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a.What</a:t>
            </a:r>
            <a:r>
              <a:rPr lang="en-US" sz="3200" dirty="0" smtClean="0"/>
              <a:t> are preferred ingredients of energy drinks among respondents?</a:t>
            </a:r>
            <a:endParaRPr lang="en-US" sz="3200" dirty="0"/>
          </a:p>
        </p:txBody>
      </p:sp>
      <p:sp>
        <p:nvSpPr>
          <p:cNvPr id="3" name="Content Placeholder 2"/>
          <p:cNvSpPr>
            <a:spLocks noGrp="1"/>
          </p:cNvSpPr>
          <p:nvPr>
            <p:ph idx="1"/>
          </p:nvPr>
        </p:nvSpPr>
        <p:spPr>
          <a:xfrm>
            <a:off x="914400" y="1783560"/>
            <a:ext cx="3429000" cy="1950240"/>
          </a:xfrm>
        </p:spPr>
        <p:txBody>
          <a:bodyPr>
            <a:normAutofit fontScale="92500" lnSpcReduction="20000"/>
          </a:bodyPr>
          <a:lstStyle/>
          <a:p>
            <a:r>
              <a:rPr lang="en-US" sz="1800" dirty="0"/>
              <a:t>select </a:t>
            </a:r>
            <a:r>
              <a:rPr lang="en-US" sz="1800" dirty="0" err="1"/>
              <a:t>Ingredients_expected,count</a:t>
            </a:r>
            <a:r>
              <a:rPr lang="en-US" sz="1800" dirty="0"/>
              <a:t>(</a:t>
            </a:r>
            <a:r>
              <a:rPr lang="en-US" sz="1800" dirty="0" err="1"/>
              <a:t>respondent_ID</a:t>
            </a:r>
            <a:r>
              <a:rPr lang="en-US" sz="1800" dirty="0"/>
              <a:t>) as </a:t>
            </a:r>
            <a:r>
              <a:rPr lang="en-US" sz="1800" dirty="0" err="1"/>
              <a:t>C_ingredients_expected</a:t>
            </a:r>
            <a:r>
              <a:rPr lang="en-US" sz="1800" dirty="0"/>
              <a:t> </a:t>
            </a:r>
            <a:br>
              <a:rPr lang="en-US" sz="1800" dirty="0"/>
            </a:br>
            <a:r>
              <a:rPr lang="en-US" sz="1800" dirty="0" smtClean="0"/>
              <a:t>from </a:t>
            </a:r>
            <a:r>
              <a:rPr lang="en-US" sz="1800" dirty="0" err="1"/>
              <a:t>fact_survey_responses</a:t>
            </a:r>
            <a:r>
              <a:rPr lang="en-US" sz="1800" dirty="0"/>
              <a:t> </a:t>
            </a:r>
            <a:r>
              <a:rPr lang="en-US" sz="1800" dirty="0" smtClean="0"/>
              <a:t/>
            </a:r>
            <a:br>
              <a:rPr lang="en-US" sz="1800" dirty="0" smtClean="0"/>
            </a:br>
            <a:r>
              <a:rPr lang="en-US" sz="1800" dirty="0" smtClean="0"/>
              <a:t>group </a:t>
            </a:r>
            <a:r>
              <a:rPr lang="en-US" sz="1800" dirty="0"/>
              <a:t>by </a:t>
            </a:r>
            <a:r>
              <a:rPr lang="en-US" sz="1800" dirty="0" err="1"/>
              <a:t>Ingredients_expected</a:t>
            </a:r>
            <a:r>
              <a:rPr lang="en-US" sz="1800" dirty="0"/>
              <a:t> order by </a:t>
            </a:r>
            <a:r>
              <a:rPr lang="en-US" sz="1800" dirty="0" err="1" smtClean="0"/>
              <a:t>Ingredients_expected</a:t>
            </a:r>
            <a:r>
              <a:rPr lang="en-US" sz="1800" dirty="0"/>
              <a:t> </a:t>
            </a:r>
            <a:r>
              <a:rPr lang="en-US" sz="1800" dirty="0" smtClean="0"/>
              <a:t>DESC</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828800"/>
            <a:ext cx="16859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782" y="3429000"/>
            <a:ext cx="430530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3733800"/>
            <a:ext cx="3124200" cy="2308324"/>
          </a:xfrm>
          <a:prstGeom prst="rect">
            <a:avLst/>
          </a:prstGeom>
          <a:solidFill>
            <a:srgbClr val="0070C0"/>
          </a:solidFill>
        </p:spPr>
        <p:txBody>
          <a:bodyPr wrap="square" rtlCol="0">
            <a:spAutoFit/>
          </a:bodyPr>
          <a:lstStyle/>
          <a:p>
            <a:r>
              <a:rPr lang="en-US" dirty="0" smtClean="0"/>
              <a:t>Caffeine is the most </a:t>
            </a:r>
            <a:r>
              <a:rPr lang="en-US" dirty="0" err="1" smtClean="0"/>
              <a:t>prefered</a:t>
            </a:r>
            <a:r>
              <a:rPr lang="en-US" dirty="0" smtClean="0"/>
              <a:t> ingredient in the energy drinks. Caffeine is consumed worldwide for its stimulating effects on the central nervous system, </a:t>
            </a:r>
          </a:p>
          <a:p>
            <a:r>
              <a:rPr lang="en-US" dirty="0" smtClean="0"/>
              <a:t>which can help reduce fatigue and improve alertness.</a:t>
            </a:r>
            <a:endParaRPr lang="en-US" dirty="0"/>
          </a:p>
        </p:txBody>
      </p:sp>
    </p:spTree>
    <p:extLst>
      <p:ext uri="{BB962C8B-B14F-4D97-AF65-F5344CB8AC3E}">
        <p14:creationId xmlns:p14="http://schemas.microsoft.com/office/powerpoint/2010/main" val="2046497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319</TotalTime>
  <Words>1266</Words>
  <Application>Microsoft Office PowerPoint</Application>
  <PresentationFormat>On-screen Show (4:3)</PresentationFormat>
  <Paragraphs>106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Metro</vt:lpstr>
      <vt:lpstr>PROVIDE INSIGHTS TO THE MARKETING TEAM IN FOOD &amp; BEVERAGE INDUSTRY</vt:lpstr>
      <vt:lpstr>Problem Statement</vt:lpstr>
      <vt:lpstr>Tools Used</vt:lpstr>
      <vt:lpstr>DEMOGRAPHIC INSIGHTS</vt:lpstr>
      <vt:lpstr>a.Who prefers energy drink more?</vt:lpstr>
      <vt:lpstr>b.Which age group prefers energy drink more?</vt:lpstr>
      <vt:lpstr>c.Which type of marketing reaches the most youth.</vt:lpstr>
      <vt:lpstr>Consumer Preferences</vt:lpstr>
      <vt:lpstr>a.What are preferred ingredients of energy drinks among respondents?</vt:lpstr>
      <vt:lpstr>b. What packaging preferences do respondents have for energy drinks? </vt:lpstr>
      <vt:lpstr>Competitive Analysis</vt:lpstr>
      <vt:lpstr>a.Who are current market leaders.</vt:lpstr>
      <vt:lpstr>b.What are the primary reasons consumers prefer those brands?</vt:lpstr>
      <vt:lpstr>Marketing Channels and  Brand Awareness </vt:lpstr>
      <vt:lpstr>a.What do people think about the brand?</vt:lpstr>
      <vt:lpstr>b.Which cities do we need to focus more on?</vt:lpstr>
      <vt:lpstr>Purchase Behaviour</vt:lpstr>
      <vt:lpstr>a. Where do respondents prefer to purchase energy drinks?</vt:lpstr>
      <vt:lpstr>b. What are the typical consumption situations for energy drinks among respondents?</vt:lpstr>
      <vt:lpstr>c.What factors influence respondants purchase decisions,such as price range and limited edition packaging?</vt:lpstr>
      <vt:lpstr>PowerPoint Presentation</vt:lpstr>
      <vt:lpstr>Product Development</vt:lpstr>
      <vt:lpstr>what area should we focus more on our product development</vt:lpstr>
      <vt:lpstr>Recommendations for CodeX</vt:lpstr>
      <vt:lpstr>What immediate improvements can we bring to the product?</vt:lpstr>
      <vt:lpstr>What should be the ideal price of our product?</vt:lpstr>
      <vt:lpstr>What kind of marketing campaigns,offers and discounts we can run?  </vt:lpstr>
      <vt:lpstr>Who can be a brand ambassador and why?</vt:lpstr>
      <vt:lpstr>Who should be our target audience</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20</cp:revision>
  <dcterms:created xsi:type="dcterms:W3CDTF">2023-12-27T14:24:43Z</dcterms:created>
  <dcterms:modified xsi:type="dcterms:W3CDTF">2023-12-28T14:39:58Z</dcterms:modified>
</cp:coreProperties>
</file>