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Qtr1</a:t>
            </a:r>
          </a:p>
        </c:rich>
      </c:tx>
      <c:overlay val="0"/>
      <c:spPr>
        <a:noFill/>
        <a:ln>
          <a:noFill/>
        </a:ln>
      </c:spPr>
    </c:title>
    <c:autoTitleDeleted val="0"/>
    <c:plotArea>
      <c:layout/>
      <c:pieChart>
        <c:varyColors val="1"/>
        <c:ser>
          <c:idx val="0"/>
          <c:order val="0"/>
          <c:tx>
            <c:v>Qtr1</c:v>
          </c:tx>
          <c:explosion val="3"/>
          <c:dPt>
            <c:idx val="0"/>
            <c:bubble3D val="0"/>
            <c:spPr>
              <a:solidFill>
                <a:srgbClr val="4F81BD"/>
              </a:solidFill>
              <a:ln w="19046">
                <a:solidFill>
                  <a:srgbClr val="FFFFFF"/>
                </a:solidFill>
                <a:prstDash val="solid"/>
              </a:ln>
            </c:spPr>
            <c:extLst>
              <c:ext xmlns:c16="http://schemas.microsoft.com/office/drawing/2014/chart" uri="{C3380CC4-5D6E-409C-BE32-E72D297353CC}">
                <c16:uniqueId val="{00000001-B4C5-4733-B785-E5AB1EB300D5}"/>
              </c:ext>
            </c:extLst>
          </c:dPt>
          <c:dPt>
            <c:idx val="1"/>
            <c:bubble3D val="0"/>
            <c:spPr>
              <a:solidFill>
                <a:srgbClr val="C0504D"/>
              </a:solidFill>
              <a:ln w="19046">
                <a:solidFill>
                  <a:srgbClr val="FFFFFF"/>
                </a:solidFill>
                <a:prstDash val="solid"/>
              </a:ln>
            </c:spPr>
            <c:extLst>
              <c:ext xmlns:c16="http://schemas.microsoft.com/office/drawing/2014/chart" uri="{C3380CC4-5D6E-409C-BE32-E72D297353CC}">
                <c16:uniqueId val="{00000002-B4C5-4733-B785-E5AB1EB300D5}"/>
              </c:ext>
            </c:extLst>
          </c:dPt>
          <c:dPt>
            <c:idx val="2"/>
            <c:bubble3D val="0"/>
            <c:spPr>
              <a:solidFill>
                <a:srgbClr val="9BBB59"/>
              </a:solidFill>
              <a:ln w="19046">
                <a:solidFill>
                  <a:srgbClr val="FFFFFF"/>
                </a:solidFill>
                <a:prstDash val="solid"/>
              </a:ln>
            </c:spPr>
            <c:extLst>
              <c:ext xmlns:c16="http://schemas.microsoft.com/office/drawing/2014/chart" uri="{C3380CC4-5D6E-409C-BE32-E72D297353CC}">
                <c16:uniqueId val="{00000003-B4C5-4733-B785-E5AB1EB300D5}"/>
              </c:ext>
            </c:extLst>
          </c:dPt>
          <c:dPt>
            <c:idx val="3"/>
            <c:bubble3D val="0"/>
            <c:spPr>
              <a:solidFill>
                <a:srgbClr val="8064A2"/>
              </a:solidFill>
              <a:ln w="19046">
                <a:solidFill>
                  <a:srgbClr val="FFFFFF"/>
                </a:solidFill>
                <a:prstDash val="solid"/>
              </a:ln>
            </c:spPr>
            <c:extLst>
              <c:ext xmlns:c16="http://schemas.microsoft.com/office/drawing/2014/chart" uri="{C3380CC4-5D6E-409C-BE32-E72D297353CC}">
                <c16:uniqueId val="{00000004-B4C5-4733-B785-E5AB1EB300D5}"/>
              </c:ext>
            </c:extLst>
          </c:dPt>
          <c:dPt>
            <c:idx val="4"/>
            <c:bubble3D val="0"/>
            <c:spPr>
              <a:solidFill>
                <a:srgbClr val="4BACC6"/>
              </a:solidFill>
              <a:ln w="19046">
                <a:solidFill>
                  <a:srgbClr val="FFFFFF"/>
                </a:solidFill>
                <a:prstDash val="solid"/>
              </a:ln>
            </c:spPr>
            <c:extLst>
              <c:ext xmlns:c16="http://schemas.microsoft.com/office/drawing/2014/chart" uri="{C3380CC4-5D6E-409C-BE32-E72D297353CC}">
                <c16:uniqueId val="{00000005-B4C5-4733-B785-E5AB1EB300D5}"/>
              </c:ext>
            </c:extLst>
          </c:dPt>
          <c:dPt>
            <c:idx val="5"/>
            <c:bubble3D val="0"/>
            <c:spPr>
              <a:solidFill>
                <a:srgbClr val="F79646"/>
              </a:solidFill>
              <a:ln w="19046">
                <a:solidFill>
                  <a:srgbClr val="FFFFFF"/>
                </a:solidFill>
                <a:prstDash val="solid"/>
              </a:ln>
            </c:spPr>
            <c:extLst>
              <c:ext xmlns:c16="http://schemas.microsoft.com/office/drawing/2014/chart" uri="{C3380CC4-5D6E-409C-BE32-E72D297353CC}">
                <c16:uniqueId val="{00000006-B4C5-4733-B785-E5AB1EB300D5}"/>
              </c:ext>
            </c:extLst>
          </c:dPt>
          <c:cat>
            <c:strLit>
              <c:ptCount val="6"/>
              <c:pt idx="0">
                <c:v>2018</c:v>
              </c:pt>
              <c:pt idx="1">
                <c:v>2019</c:v>
              </c:pt>
              <c:pt idx="2">
                <c:v>2020</c:v>
              </c:pt>
              <c:pt idx="3">
                <c:v>2021</c:v>
              </c:pt>
              <c:pt idx="4">
                <c:v>2022</c:v>
              </c:pt>
              <c:pt idx="5">
                <c:v>2023</c:v>
              </c:pt>
            </c:strLit>
          </c:cat>
          <c:val>
            <c:numLit>
              <c:formatCode>General</c:formatCode>
              <c:ptCount val="6"/>
              <c:pt idx="0">
                <c:v>0</c:v>
              </c:pt>
              <c:pt idx="1">
                <c:v>0</c:v>
              </c:pt>
              <c:pt idx="2">
                <c:v>5</c:v>
              </c:pt>
              <c:pt idx="3">
                <c:v>4</c:v>
              </c:pt>
              <c:pt idx="4">
                <c:v>5</c:v>
              </c:pt>
              <c:pt idx="5">
                <c:v>3</c:v>
              </c:pt>
            </c:numLit>
          </c:val>
          <c:extLst>
            <c:ext xmlns:c16="http://schemas.microsoft.com/office/drawing/2014/chart" uri="{C3380CC4-5D6E-409C-BE32-E72D297353CC}">
              <c16:uniqueId val="{00000000-B4C5-4733-B785-E5AB1EB300D5}"/>
            </c:ext>
          </c:extLst>
        </c:ser>
        <c:ser>
          <c:idx val="1"/>
          <c:order val="1"/>
          <c:tx>
            <c:v>Qtr2</c:v>
          </c:tx>
          <c:dPt>
            <c:idx val="0"/>
            <c:bubble3D val="0"/>
            <c:spPr>
              <a:solidFill>
                <a:srgbClr val="4F81BD"/>
              </a:solidFill>
              <a:ln w="19046">
                <a:solidFill>
                  <a:srgbClr val="FFFFFF"/>
                </a:solidFill>
                <a:prstDash val="solid"/>
              </a:ln>
            </c:spPr>
            <c:extLst>
              <c:ext xmlns:c16="http://schemas.microsoft.com/office/drawing/2014/chart" uri="{C3380CC4-5D6E-409C-BE32-E72D297353CC}">
                <c16:uniqueId val="{00000008-B4C5-4733-B785-E5AB1EB300D5}"/>
              </c:ext>
            </c:extLst>
          </c:dPt>
          <c:dPt>
            <c:idx val="1"/>
            <c:bubble3D val="0"/>
            <c:spPr>
              <a:solidFill>
                <a:srgbClr val="C0504D"/>
              </a:solidFill>
              <a:ln w="19046">
                <a:solidFill>
                  <a:srgbClr val="FFFFFF"/>
                </a:solidFill>
                <a:prstDash val="solid"/>
              </a:ln>
            </c:spPr>
            <c:extLst>
              <c:ext xmlns:c16="http://schemas.microsoft.com/office/drawing/2014/chart" uri="{C3380CC4-5D6E-409C-BE32-E72D297353CC}">
                <c16:uniqueId val="{00000009-B4C5-4733-B785-E5AB1EB300D5}"/>
              </c:ext>
            </c:extLst>
          </c:dPt>
          <c:dPt>
            <c:idx val="2"/>
            <c:bubble3D val="0"/>
            <c:spPr>
              <a:solidFill>
                <a:srgbClr val="9BBB59"/>
              </a:solidFill>
              <a:ln w="19046">
                <a:solidFill>
                  <a:srgbClr val="FFFFFF"/>
                </a:solidFill>
                <a:prstDash val="solid"/>
              </a:ln>
            </c:spPr>
            <c:extLst>
              <c:ext xmlns:c16="http://schemas.microsoft.com/office/drawing/2014/chart" uri="{C3380CC4-5D6E-409C-BE32-E72D297353CC}">
                <c16:uniqueId val="{0000000A-B4C5-4733-B785-E5AB1EB300D5}"/>
              </c:ext>
            </c:extLst>
          </c:dPt>
          <c:dPt>
            <c:idx val="3"/>
            <c:bubble3D val="0"/>
            <c:spPr>
              <a:solidFill>
                <a:srgbClr val="8064A2"/>
              </a:solidFill>
              <a:ln w="19046">
                <a:solidFill>
                  <a:srgbClr val="FFFFFF"/>
                </a:solidFill>
                <a:prstDash val="solid"/>
              </a:ln>
            </c:spPr>
            <c:extLst>
              <c:ext xmlns:c16="http://schemas.microsoft.com/office/drawing/2014/chart" uri="{C3380CC4-5D6E-409C-BE32-E72D297353CC}">
                <c16:uniqueId val="{0000000B-B4C5-4733-B785-E5AB1EB300D5}"/>
              </c:ext>
            </c:extLst>
          </c:dPt>
          <c:dPt>
            <c:idx val="4"/>
            <c:bubble3D val="0"/>
            <c:spPr>
              <a:solidFill>
                <a:srgbClr val="4BACC6"/>
              </a:solidFill>
              <a:ln w="19046">
                <a:solidFill>
                  <a:srgbClr val="FFFFFF"/>
                </a:solidFill>
                <a:prstDash val="solid"/>
              </a:ln>
            </c:spPr>
            <c:extLst>
              <c:ext xmlns:c16="http://schemas.microsoft.com/office/drawing/2014/chart" uri="{C3380CC4-5D6E-409C-BE32-E72D297353CC}">
                <c16:uniqueId val="{0000000C-B4C5-4733-B785-E5AB1EB300D5}"/>
              </c:ext>
            </c:extLst>
          </c:dPt>
          <c:dPt>
            <c:idx val="5"/>
            <c:bubble3D val="0"/>
            <c:spPr>
              <a:solidFill>
                <a:srgbClr val="F79646"/>
              </a:solidFill>
              <a:ln w="19046">
                <a:solidFill>
                  <a:srgbClr val="FFFFFF"/>
                </a:solidFill>
                <a:prstDash val="solid"/>
              </a:ln>
            </c:spPr>
            <c:extLst>
              <c:ext xmlns:c16="http://schemas.microsoft.com/office/drawing/2014/chart" uri="{C3380CC4-5D6E-409C-BE32-E72D297353CC}">
                <c16:uniqueId val="{0000000D-B4C5-4733-B785-E5AB1EB300D5}"/>
              </c:ext>
            </c:extLst>
          </c:dPt>
          <c:val>
            <c:numLit>
              <c:formatCode>General</c:formatCode>
              <c:ptCount val="6"/>
              <c:pt idx="0">
                <c:v>0</c:v>
              </c:pt>
              <c:pt idx="1">
                <c:v>7</c:v>
              </c:pt>
              <c:pt idx="2">
                <c:v>0</c:v>
              </c:pt>
              <c:pt idx="3">
                <c:v>5</c:v>
              </c:pt>
              <c:pt idx="4">
                <c:v>9</c:v>
              </c:pt>
              <c:pt idx="5">
                <c:v>0</c:v>
              </c:pt>
            </c:numLit>
          </c:val>
          <c:extLst>
            <c:ext xmlns:c16="http://schemas.microsoft.com/office/drawing/2014/chart" uri="{C3380CC4-5D6E-409C-BE32-E72D297353CC}">
              <c16:uniqueId val="{00000007-B4C5-4733-B785-E5AB1EB300D5}"/>
            </c:ext>
          </c:extLst>
        </c:ser>
        <c:ser>
          <c:idx val="2"/>
          <c:order val="2"/>
          <c:tx>
            <c:v>Qtr3</c:v>
          </c:tx>
          <c:dPt>
            <c:idx val="0"/>
            <c:bubble3D val="0"/>
            <c:spPr>
              <a:solidFill>
                <a:srgbClr val="4F81BD"/>
              </a:solidFill>
              <a:ln w="19046">
                <a:solidFill>
                  <a:srgbClr val="FFFFFF"/>
                </a:solidFill>
                <a:prstDash val="solid"/>
              </a:ln>
            </c:spPr>
            <c:extLst>
              <c:ext xmlns:c16="http://schemas.microsoft.com/office/drawing/2014/chart" uri="{C3380CC4-5D6E-409C-BE32-E72D297353CC}">
                <c16:uniqueId val="{0000000F-B4C5-4733-B785-E5AB1EB300D5}"/>
              </c:ext>
            </c:extLst>
          </c:dPt>
          <c:dPt>
            <c:idx val="1"/>
            <c:bubble3D val="0"/>
            <c:spPr>
              <a:solidFill>
                <a:srgbClr val="C0504D"/>
              </a:solidFill>
              <a:ln w="19046">
                <a:solidFill>
                  <a:srgbClr val="FFFFFF"/>
                </a:solidFill>
                <a:prstDash val="solid"/>
              </a:ln>
            </c:spPr>
            <c:extLst>
              <c:ext xmlns:c16="http://schemas.microsoft.com/office/drawing/2014/chart" uri="{C3380CC4-5D6E-409C-BE32-E72D297353CC}">
                <c16:uniqueId val="{00000010-B4C5-4733-B785-E5AB1EB300D5}"/>
              </c:ext>
            </c:extLst>
          </c:dPt>
          <c:dPt>
            <c:idx val="2"/>
            <c:bubble3D val="0"/>
            <c:spPr>
              <a:solidFill>
                <a:srgbClr val="9BBB59"/>
              </a:solidFill>
              <a:ln w="19046">
                <a:solidFill>
                  <a:srgbClr val="FFFFFF"/>
                </a:solidFill>
                <a:prstDash val="solid"/>
              </a:ln>
            </c:spPr>
            <c:extLst>
              <c:ext xmlns:c16="http://schemas.microsoft.com/office/drawing/2014/chart" uri="{C3380CC4-5D6E-409C-BE32-E72D297353CC}">
                <c16:uniqueId val="{00000011-B4C5-4733-B785-E5AB1EB300D5}"/>
              </c:ext>
            </c:extLst>
          </c:dPt>
          <c:dPt>
            <c:idx val="3"/>
            <c:bubble3D val="0"/>
            <c:spPr>
              <a:solidFill>
                <a:srgbClr val="8064A2"/>
              </a:solidFill>
              <a:ln w="19046">
                <a:solidFill>
                  <a:srgbClr val="FFFFFF"/>
                </a:solidFill>
                <a:prstDash val="solid"/>
              </a:ln>
            </c:spPr>
            <c:extLst>
              <c:ext xmlns:c16="http://schemas.microsoft.com/office/drawing/2014/chart" uri="{C3380CC4-5D6E-409C-BE32-E72D297353CC}">
                <c16:uniqueId val="{00000012-B4C5-4733-B785-E5AB1EB300D5}"/>
              </c:ext>
            </c:extLst>
          </c:dPt>
          <c:dPt>
            <c:idx val="4"/>
            <c:bubble3D val="0"/>
            <c:spPr>
              <a:solidFill>
                <a:srgbClr val="4BACC6"/>
              </a:solidFill>
              <a:ln w="19046">
                <a:solidFill>
                  <a:srgbClr val="FFFFFF"/>
                </a:solidFill>
                <a:prstDash val="solid"/>
              </a:ln>
            </c:spPr>
            <c:extLst>
              <c:ext xmlns:c16="http://schemas.microsoft.com/office/drawing/2014/chart" uri="{C3380CC4-5D6E-409C-BE32-E72D297353CC}">
                <c16:uniqueId val="{00000013-B4C5-4733-B785-E5AB1EB300D5}"/>
              </c:ext>
            </c:extLst>
          </c:dPt>
          <c:dPt>
            <c:idx val="5"/>
            <c:bubble3D val="0"/>
            <c:spPr>
              <a:solidFill>
                <a:srgbClr val="F79646"/>
              </a:solidFill>
              <a:ln w="19046">
                <a:solidFill>
                  <a:srgbClr val="FFFFFF"/>
                </a:solidFill>
                <a:prstDash val="solid"/>
              </a:ln>
            </c:spPr>
            <c:extLst>
              <c:ext xmlns:c16="http://schemas.microsoft.com/office/drawing/2014/chart" uri="{C3380CC4-5D6E-409C-BE32-E72D297353CC}">
                <c16:uniqueId val="{00000014-B4C5-4733-B785-E5AB1EB300D5}"/>
              </c:ext>
            </c:extLst>
          </c:dPt>
          <c:val>
            <c:numLit>
              <c:formatCode>General</c:formatCode>
              <c:ptCount val="6"/>
              <c:pt idx="0">
                <c:v>6</c:v>
              </c:pt>
              <c:pt idx="1">
                <c:v>6</c:v>
              </c:pt>
              <c:pt idx="2">
                <c:v>0</c:v>
              </c:pt>
              <c:pt idx="3">
                <c:v>2</c:v>
              </c:pt>
              <c:pt idx="4">
                <c:v>0</c:v>
              </c:pt>
              <c:pt idx="5">
                <c:v>5</c:v>
              </c:pt>
            </c:numLit>
          </c:val>
          <c:extLst>
            <c:ext xmlns:c16="http://schemas.microsoft.com/office/drawing/2014/chart" uri="{C3380CC4-5D6E-409C-BE32-E72D297353CC}">
              <c16:uniqueId val="{0000000E-B4C5-4733-B785-E5AB1EB300D5}"/>
            </c:ext>
          </c:extLst>
        </c:ser>
        <c:ser>
          <c:idx val="3"/>
          <c:order val="3"/>
          <c:tx>
            <c:v>Qtr4</c:v>
          </c:tx>
          <c:dPt>
            <c:idx val="0"/>
            <c:bubble3D val="0"/>
            <c:spPr>
              <a:solidFill>
                <a:srgbClr val="4F81BD"/>
              </a:solidFill>
              <a:ln w="19046">
                <a:solidFill>
                  <a:srgbClr val="FFFFFF"/>
                </a:solidFill>
                <a:prstDash val="solid"/>
              </a:ln>
            </c:spPr>
            <c:extLst>
              <c:ext xmlns:c16="http://schemas.microsoft.com/office/drawing/2014/chart" uri="{C3380CC4-5D6E-409C-BE32-E72D297353CC}">
                <c16:uniqueId val="{00000016-B4C5-4733-B785-E5AB1EB300D5}"/>
              </c:ext>
            </c:extLst>
          </c:dPt>
          <c:dPt>
            <c:idx val="1"/>
            <c:bubble3D val="0"/>
            <c:spPr>
              <a:solidFill>
                <a:srgbClr val="C0504D"/>
              </a:solidFill>
              <a:ln w="19046">
                <a:solidFill>
                  <a:srgbClr val="FFFFFF"/>
                </a:solidFill>
                <a:prstDash val="solid"/>
              </a:ln>
            </c:spPr>
            <c:extLst>
              <c:ext xmlns:c16="http://schemas.microsoft.com/office/drawing/2014/chart" uri="{C3380CC4-5D6E-409C-BE32-E72D297353CC}">
                <c16:uniqueId val="{00000017-B4C5-4733-B785-E5AB1EB300D5}"/>
              </c:ext>
            </c:extLst>
          </c:dPt>
          <c:dPt>
            <c:idx val="2"/>
            <c:bubble3D val="0"/>
            <c:spPr>
              <a:solidFill>
                <a:srgbClr val="9BBB59"/>
              </a:solidFill>
              <a:ln w="19046">
                <a:solidFill>
                  <a:srgbClr val="FFFFFF"/>
                </a:solidFill>
                <a:prstDash val="solid"/>
              </a:ln>
            </c:spPr>
            <c:extLst>
              <c:ext xmlns:c16="http://schemas.microsoft.com/office/drawing/2014/chart" uri="{C3380CC4-5D6E-409C-BE32-E72D297353CC}">
                <c16:uniqueId val="{00000018-B4C5-4733-B785-E5AB1EB300D5}"/>
              </c:ext>
            </c:extLst>
          </c:dPt>
          <c:dPt>
            <c:idx val="3"/>
            <c:bubble3D val="0"/>
            <c:spPr>
              <a:solidFill>
                <a:srgbClr val="8064A2"/>
              </a:solidFill>
              <a:ln w="19046">
                <a:solidFill>
                  <a:srgbClr val="FFFFFF"/>
                </a:solidFill>
                <a:prstDash val="solid"/>
              </a:ln>
            </c:spPr>
            <c:extLst>
              <c:ext xmlns:c16="http://schemas.microsoft.com/office/drawing/2014/chart" uri="{C3380CC4-5D6E-409C-BE32-E72D297353CC}">
                <c16:uniqueId val="{00000019-B4C5-4733-B785-E5AB1EB300D5}"/>
              </c:ext>
            </c:extLst>
          </c:dPt>
          <c:dPt>
            <c:idx val="4"/>
            <c:bubble3D val="0"/>
            <c:spPr>
              <a:solidFill>
                <a:srgbClr val="4BACC6"/>
              </a:solidFill>
              <a:ln w="19046">
                <a:solidFill>
                  <a:srgbClr val="FFFFFF"/>
                </a:solidFill>
                <a:prstDash val="solid"/>
              </a:ln>
            </c:spPr>
            <c:extLst>
              <c:ext xmlns:c16="http://schemas.microsoft.com/office/drawing/2014/chart" uri="{C3380CC4-5D6E-409C-BE32-E72D297353CC}">
                <c16:uniqueId val="{0000001A-B4C5-4733-B785-E5AB1EB300D5}"/>
              </c:ext>
            </c:extLst>
          </c:dPt>
          <c:dPt>
            <c:idx val="5"/>
            <c:bubble3D val="0"/>
            <c:spPr>
              <a:solidFill>
                <a:srgbClr val="F79646"/>
              </a:solidFill>
              <a:ln w="19046">
                <a:solidFill>
                  <a:srgbClr val="FFFFFF"/>
                </a:solidFill>
                <a:prstDash val="solid"/>
              </a:ln>
            </c:spPr>
            <c:extLst>
              <c:ext xmlns:c16="http://schemas.microsoft.com/office/drawing/2014/chart" uri="{C3380CC4-5D6E-409C-BE32-E72D297353CC}">
                <c16:uniqueId val="{0000001B-B4C5-4733-B785-E5AB1EB300D5}"/>
              </c:ext>
            </c:extLst>
          </c:dPt>
          <c:val>
            <c:numLit>
              <c:formatCode>General</c:formatCode>
              <c:ptCount val="6"/>
              <c:pt idx="0">
                <c:v>4</c:v>
              </c:pt>
              <c:pt idx="1">
                <c:v>3</c:v>
              </c:pt>
              <c:pt idx="2">
                <c:v>2</c:v>
              </c:pt>
              <c:pt idx="3">
                <c:v>5</c:v>
              </c:pt>
              <c:pt idx="4">
                <c:v>0</c:v>
              </c:pt>
              <c:pt idx="5">
                <c:v>0</c:v>
              </c:pt>
            </c:numLit>
          </c:val>
          <c:extLst>
            <c:ext xmlns:c16="http://schemas.microsoft.com/office/drawing/2014/chart" uri="{C3380CC4-5D6E-409C-BE32-E72D297353CC}">
              <c16:uniqueId val="{00000015-B4C5-4733-B785-E5AB1EB300D5}"/>
            </c:ext>
          </c:extLst>
        </c:ser>
        <c:dLbls>
          <c:showLegendKey val="0"/>
          <c:showVal val="0"/>
          <c:showCatName val="0"/>
          <c:showSerName val="0"/>
          <c:showPercent val="0"/>
          <c:showBubbleSize val="0"/>
          <c:showLeaderLines val="1"/>
        </c:dLbls>
        <c:firstSliceAng val="360"/>
      </c:pieChart>
      <c:spPr>
        <a:noFill/>
        <a:ln>
          <a:noFill/>
        </a:ln>
      </c:spPr>
    </c:plotArea>
    <c:legend>
      <c:legendPos val="r"/>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900" b="0" i="0" u="none" strike="noStrike" kern="1200" baseline="0">
          <a:solidFill>
            <a:srgbClr val="000000"/>
          </a:solidFill>
          <a:latin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52919E7B-D793-576F-8D09-2E52D53940AB}"/>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E814172D-0885-D174-F29C-AF58628AD01F}"/>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2E633D66-396E-4FFA-ABE2-D4A288A7533E}" type="datetime1">
              <a:rPr lang="en-IN"/>
              <a:pPr lvl="0"/>
              <a:t>03-09-2024</a:t>
            </a:fld>
            <a:endParaRPr lang="en-IN"/>
          </a:p>
        </p:txBody>
      </p:sp>
      <p:sp>
        <p:nvSpPr>
          <p:cNvPr id="10" name="Slide Image Placeholder 3">
            <a:extLst>
              <a:ext uri="{FF2B5EF4-FFF2-40B4-BE49-F238E27FC236}">
                <a16:creationId xmlns:a16="http://schemas.microsoft.com/office/drawing/2014/main" id="{8875E9B2-CD05-2BDA-62CD-30B0DE9523BC}"/>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8C18E277-148B-9FE3-4664-76A0C95FE650}"/>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3DAAE6E2-C79A-83EC-8E68-03C147D99F60}"/>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DAE0C0D5-9073-569E-E7E0-5E905DB7BEE4}"/>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BA3A3126-7CBD-4B95-82A0-01F490CECAD6}"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7290B9F-3F30-4EB4-8EFA-D7C1EF9DE9D5}" type="datetimeFigureOut">
              <a:t>9/3/2024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09DE622-B97B-4502-81C6-A60CE2B3661F}" type="slidenum">
              <a:t>‹#›</a:t>
            </a:fld>
            <a:endParaRPr lang="en-US"/>
          </a:p>
        </p:txBody>
      </p:sp>
    </p:spTree>
    <p:extLst>
      <p:ext uri="{BB962C8B-B14F-4D97-AF65-F5344CB8AC3E}">
        <p14:creationId xmlns:p14="http://schemas.microsoft.com/office/powerpoint/2010/main" val="278810863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329903-F3B5-85B5-06B9-BDC15272F873}"/>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68E8C76B-B2FC-B76B-C702-F6FE7BAF4F9C}"/>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BF6C330F-CC34-15A3-8D5D-FE1184FE8085}"/>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12D845-3FB1-4D24-BB65-FC496311614E}"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5F126D-F0B0-3C5A-A177-F8145C2E539D}"/>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A3DE75A4-30E1-FAF9-C40B-6F066A4ABD89}"/>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59D0320A-6292-B1E2-98C5-E350C8EECD4D}"/>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B35A59-3B7E-4DF0-A7E2-6A8726A2F67C}"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F32C4931-B81E-96E5-4875-2FC9DE91D1E0}"/>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0044911D-BA95-26B5-F4CF-5946BFB3A7AC}"/>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911B8EB0-1F76-156F-C79E-BFF413CB3053}"/>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7E17E33F-D4D8-7D4D-08F0-4DA8007C5B7D}"/>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D406D693-38BA-89FF-3712-43FC6C72FA4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4E3B894C-FF2C-8CD9-735B-78FA4707613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07887643-B84C-FBFA-F781-03F505C02AE7}"/>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6CBF2CC8-ECF1-CDC4-067C-768F6802BF91}"/>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D0709B7D-1FB4-539A-831D-3687DCEDAE4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D31E5913-1F8C-0C47-A8CD-C242EFA9A024}"/>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1283955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6CD24525-9FEF-00CA-BC4F-5AC42EFD7029}"/>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7A651A4F-442F-6EA9-8547-B08A1F9A8B4A}"/>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3BEA3320-1063-0BE9-9276-8317A078CCDB}"/>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88AFF103-4F54-BDCE-81EE-E07B51E4541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26843DD8-88F1-B980-9D51-F98E31B506FF}"/>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16EB87F-666D-7443-39BD-EEFE014B8F1C}"/>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6BDFEE0B-0B89-06CC-6EDC-BC5786040EFB}"/>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872397C9-2A04-6F1B-B7A6-34281F918946}"/>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04A59542-4298-CA37-3827-9E03D08A2F68}"/>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FF993C27-4A18-78BC-6316-C6520F0E0E95}"/>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2261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37B942ED-D96C-92BA-5345-9B376FB0F9BF}"/>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9F097CC6-B9A8-9AFD-8389-8DEF403C6191}"/>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561B5B33-8B33-E2D9-7F6D-C555B64639AB}"/>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5B973438-17AB-9E5F-9AD3-A9119F396D1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194E3FFC-9685-6FC1-CE7D-D2A0AFDF45CF}"/>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BFF92110-6A1C-5E49-45B9-091D7EE25032}"/>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D5A606D6-5E5B-235C-F463-AEBB6ACDDBAD}"/>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43D8381B-81E6-C8D0-943D-E5269A77BBA8}"/>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C5B3C246-DF83-230D-125D-44BD3A3168EF}"/>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E222922A-CA02-69BF-C2CB-8EC81659B18D}"/>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12391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B3C8DEFC-135E-026E-4D0E-F37FEF7105B6}"/>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8E6109CD-E98D-D6AE-326B-730C6D7FA587}"/>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5009790C-9C94-AC70-B35E-7F6C2E72EDCA}"/>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E386F089-CE04-DF80-1035-DE661CBB7A54}"/>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75EEA27E-4239-5FD1-174F-279D3C8C2EE8}"/>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9F61CBE6-5B4D-6393-EB11-70644C8AD421}"/>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2E75A6B4-5207-24F6-89A5-9E96F03B4D8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0217322A-2454-2677-77B3-3C2EC946641E}"/>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AC82B1FF-A9E9-040A-4DB3-287AC0A154E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E6597DC4-D769-6321-481D-BF749A58371D}"/>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88102455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C6BECAB-7E1C-9B6B-5685-E765D633D8C3}"/>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6E820BE5-6167-0808-85F3-AA382CBAC3CB}"/>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2C2AD249-C43E-BF29-DE9B-C51C3500FB6A}"/>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DAD9B33E-5842-10C7-FB2F-FC9666E3E74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F063FDC-AC79-BCB4-F894-DE767F693D9E}"/>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C08967F8-14D0-3742-23DF-20020856DD95}"/>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F1FA037D-CDC6-20A6-F691-FAF145E966CF}"/>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029E032F-BF14-3AB3-F739-A9F176137B79}"/>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AC7DA855-EDB4-E084-A398-8531F7C8340F}"/>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1F1CB92B-214D-05A4-C9D0-B6761CE3098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7817075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3FA069CB-874B-06BD-D3B1-D44351266179}"/>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8372C8B9-A441-0AF3-F2C2-FDBD09A71E2A}"/>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D8B81DCA-F820-B8E8-510C-F8A3F851E166}"/>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1DC751E6-78FF-DA18-56C3-197051DF48D7}"/>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96F668A3-00D6-9882-214D-1C0EDDF69C5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28522B15-33E0-8AC7-A08F-90101223808C}"/>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CEFBBB2A-6D54-A31B-9DB2-1D62FFFEB16A}"/>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8A154CBB-32D3-C7EA-1844-083A2A3639F1}"/>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71B3D3AB-1623-DECF-4E4C-9675D6B87BB2}"/>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AE3BA650-2E64-C705-FCB1-A455A3371DFF}"/>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38EEBDC6-805C-E87E-9008-1A2D1941E1D4}"/>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F0051CF0-4FFA-215F-EDE6-347BCC16784C}"/>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3B0BABA6-48A3-154C-911A-0286DC6595E7}"/>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6C319BD6-B27B-4D8A-29A6-4D371F3322A7}"/>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BDDEE8F7-7641-4944-8C58-79AB7A3B1942}" type="datetime1">
              <a:rPr lang="en-US"/>
              <a:pPr lvl="0"/>
              <a:t>9/3/2024</a:t>
            </a:fld>
            <a:endParaRPr lang="en-US"/>
          </a:p>
        </p:txBody>
      </p:sp>
      <p:sp>
        <p:nvSpPr>
          <p:cNvPr id="16" name="Holder 6">
            <a:extLst>
              <a:ext uri="{FF2B5EF4-FFF2-40B4-BE49-F238E27FC236}">
                <a16:creationId xmlns:a16="http://schemas.microsoft.com/office/drawing/2014/main" id="{12E8710F-BDBF-395C-A16E-486BBE9B7333}"/>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022EA7A9-89C7-4D7B-AFF4-25CE0861F811}"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16C0A595-E30B-559D-DCF4-BDB228B60AF6}"/>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CC481A43-EF85-6EA9-585F-1D50826A3149}"/>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C86A7FEC-51D8-EFAD-152C-E0E96E81D844}"/>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76B44769-F4DC-EDE6-9B78-B85FE24DB0FF}"/>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2A154713-F211-241A-0CA3-5AF0686B1442}"/>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1210A41C-75BE-93E1-733E-C2908B1EBD40}"/>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01437CD6-9E31-E5C4-D589-07705262042E}"/>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53178C0C-4B99-814E-0973-FF49D6469954}"/>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E571A87D-7F27-4B66-8A64-C9BBF5DA0F1D}"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D619EFA9-5EF8-4493-2C44-525BFC9990A3}"/>
              </a:ext>
            </a:extLst>
          </p:cNvPr>
          <p:cNvSpPr txBox="1"/>
          <p:nvPr/>
        </p:nvSpPr>
        <p:spPr>
          <a:xfrm>
            <a:off x="676271" y="3510601"/>
            <a:ext cx="9739082" cy="23083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Calibri"/>
              </a:rPr>
              <a:t>U</a:t>
            </a:r>
            <a:r>
              <a:rPr lang="en-US" sz="2400" b="0" i="0" u="none" strike="noStrike" kern="1200" cap="none" spc="0" baseline="0">
                <a:solidFill>
                  <a:srgbClr val="000000"/>
                </a:solidFill>
                <a:uFillTx/>
                <a:latin typeface="Calibri"/>
              </a:rPr>
              <a:t>TUDENT NAME:</a:t>
            </a:r>
            <a:r>
              <a:rPr lang="en-IN" sz="2400" b="0" i="0" u="none" strike="noStrike" kern="1200" cap="none" spc="0" baseline="0">
                <a:solidFill>
                  <a:srgbClr val="000000"/>
                </a:solidFill>
                <a:uFillTx/>
                <a:latin typeface="Calibri"/>
              </a:rPr>
              <a:t> N.Rajasree</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REGISTER NO:</a:t>
            </a:r>
            <a:r>
              <a:rPr lang="en-IN" sz="2400" b="0" i="0" u="none" strike="noStrike" kern="1200" cap="none" spc="0" baseline="0">
                <a:solidFill>
                  <a:srgbClr val="000000"/>
                </a:solidFill>
                <a:uFillTx/>
                <a:latin typeface="Calibri"/>
              </a:rPr>
              <a:t> 312211855</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Calibri"/>
              </a:rPr>
              <a:t>(E422A0E30DC0D26A3BA40DF99B529C87) </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DEPARTMENT:</a:t>
            </a:r>
            <a:r>
              <a:rPr lang="en-IN" sz="2400" b="0" i="0" u="none" strike="noStrike" kern="1200" cap="none" spc="0" baseline="0">
                <a:solidFill>
                  <a:srgbClr val="000000"/>
                </a:solidFill>
                <a:uFillTx/>
                <a:latin typeface="Calibri"/>
              </a:rPr>
              <a:t> Department of Commerce General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Calibri"/>
              </a:rPr>
              <a:t>COLLEGE: Thiruthangal Nadar College</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           </a:t>
            </a:r>
            <a:endParaRPr lang="en-IN" sz="2400" b="0" i="0" u="none" strike="noStrike" kern="1200" cap="none" spc="0" baseline="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27C3BD24-23F0-F6C0-D7FF-37F7BD59A66C}"/>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D0A99977-1D31-A6DD-C86C-4C241483C3CA}"/>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ED62E43D-D32F-E0A2-5095-1F3ECDA9601E}"/>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11D1B743-BADE-4F64-BE00-7D4C04364A77}"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F89D6CC3-EDFC-CF3A-F12F-16895DA0AF3A}"/>
              </a:ext>
            </a:extLst>
          </p:cNvPr>
          <p:cNvSpPr txBox="1"/>
          <p:nvPr/>
        </p:nvSpPr>
        <p:spPr>
          <a:xfrm>
            <a:off x="739777" y="291144"/>
            <a:ext cx="3303900" cy="758193"/>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endParaRPr lang="en-US" sz="4800" b="0" i="0" u="none" strike="noStrike" kern="1200" cap="none" spc="0" baseline="0">
              <a:solidFill>
                <a:srgbClr val="000000"/>
              </a:solidFill>
              <a:uFillTx/>
              <a:latin typeface="Trebuchet MS"/>
              <a:cs typeface="Trebuchet MS"/>
            </a:endParaRPr>
          </a:p>
        </p:txBody>
      </p:sp>
      <p:sp>
        <p:nvSpPr>
          <p:cNvPr id="6" name="object 3">
            <a:extLst>
              <a:ext uri="{FF2B5EF4-FFF2-40B4-BE49-F238E27FC236}">
                <a16:creationId xmlns:a16="http://schemas.microsoft.com/office/drawing/2014/main" id="{F0F8D11C-8835-7DDE-0112-5BE7D20DD3E3}"/>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2">
            <a:extLst>
              <a:ext uri="{FF2B5EF4-FFF2-40B4-BE49-F238E27FC236}">
                <a16:creationId xmlns:a16="http://schemas.microsoft.com/office/drawing/2014/main" id="{C44945AC-AF9F-42C8-2B22-BAA9810486E2}"/>
              </a:ext>
            </a:extLst>
          </p:cNvPr>
          <p:cNvSpPr txBox="1"/>
          <p:nvPr/>
        </p:nvSpPr>
        <p:spPr>
          <a:xfrm>
            <a:off x="228600" y="1447796"/>
            <a:ext cx="10959422" cy="5324532"/>
          </a:xfrm>
          <a:prstGeom prst="rect">
            <a:avLst/>
          </a:prstGeom>
          <a:noFill/>
          <a:ln cap="flat">
            <a:noFill/>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Data set collection.</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Data preparation: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                     </a:t>
            </a:r>
            <a:r>
              <a:rPr lang="en-IN" sz="2800" b="0" i="0" u="none" strike="noStrike" kern="1200" cap="none" spc="0" baseline="0">
                <a:solidFill>
                  <a:srgbClr val="000000"/>
                </a:solidFill>
                <a:uFillTx/>
                <a:latin typeface="Times New Roman" pitchFamily="18"/>
                <a:cs typeface="Times New Roman" pitchFamily="18"/>
              </a:rPr>
              <a:t> Filtering.</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1" i="0" u="none" strike="noStrike" kern="1200" cap="none" spc="0" baseline="0">
                <a:solidFill>
                  <a:srgbClr val="000000"/>
                </a:solidFill>
                <a:uFillTx/>
                <a:latin typeface="Times New Roman" pitchFamily="18"/>
                <a:cs typeface="Times New Roman" pitchFamily="18"/>
              </a:rPr>
              <a:t>Headline</a:t>
            </a:r>
            <a:r>
              <a:rPr lang="en-IN" sz="2800" b="0" i="0" u="none" strike="noStrike" kern="1200" cap="none" spc="0" baseline="0">
                <a:solidFill>
                  <a:srgbClr val="000000"/>
                </a:solidFill>
                <a:uFillTx/>
                <a:latin typeface="Times New Roman" pitchFamily="18"/>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First name, last name, employee I’d,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Start data, exit data, employee status, current employee rating</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Summarization of employees performance based on rating,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Gender.</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Data visualisation used bar chart.</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It is highlighted in red colour.</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We are using times roman font.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cs typeface="Times New Roman" pitchFamily="18"/>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BBA939D6-2C41-DEE1-0037-3F67C953B9A3}"/>
              </a:ext>
            </a:extLst>
          </p:cNvPr>
          <p:cNvSpPr txBox="1"/>
          <p:nvPr/>
        </p:nvSpPr>
        <p:spPr>
          <a:xfrm>
            <a:off x="457200" y="381003"/>
            <a:ext cx="7499296" cy="3108539"/>
          </a:xfrm>
          <a:prstGeom prst="rect">
            <a:avLst/>
          </a:prstGeom>
          <a:noFill/>
          <a:ln cap="flat">
            <a:noFill/>
          </a:ln>
        </p:spPr>
        <p:txBody>
          <a:bodyPr vert="horz" wrap="non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We have shown the employee rating as follows: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Yellow-2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Blue-3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Orange-4</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Green-5</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It is the highest rating is 5 in excel.</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We are also attached the bar chart in excel.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81FBB369-A3C8-94C2-971F-B3D8F65FBE8F}"/>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8B5A4E6C-7B3F-27AE-2981-A1A8328F05DB}"/>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9F18456A-414E-2CAA-AD93-D2B6BAAE4F1C}"/>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F2E3630A-9EAD-BCA6-509F-B57E55F3F210}"/>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58BFCD0D-3E4E-4292-BD9C-A053C9527334}"/>
              </a:ext>
            </a:extLst>
          </p:cNvPr>
          <p:cNvSpPr txBox="1">
            <a:spLocks noGrp="1"/>
          </p:cNvSpPr>
          <p:nvPr>
            <p:ph type="title"/>
          </p:nvPr>
        </p:nvSpPr>
        <p:spPr>
          <a:xfrm>
            <a:off x="755330" y="385447"/>
            <a:ext cx="243713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a:t>
            </a:r>
            <a:r>
              <a:rPr lang="en-US" spc="15"/>
              <a:t>S</a:t>
            </a:r>
            <a:r>
              <a:rPr lang="en-US" spc="-30"/>
              <a:t>U</a:t>
            </a:r>
            <a:r>
              <a:rPr lang="en-US" spc="-405"/>
              <a:t>L</a:t>
            </a:r>
            <a:r>
              <a:rPr lang="en-US"/>
              <a:t>TS</a:t>
            </a:r>
          </a:p>
        </p:txBody>
      </p:sp>
      <p:sp>
        <p:nvSpPr>
          <p:cNvPr id="7" name="object 9">
            <a:extLst>
              <a:ext uri="{FF2B5EF4-FFF2-40B4-BE49-F238E27FC236}">
                <a16:creationId xmlns:a16="http://schemas.microsoft.com/office/drawing/2014/main" id="{96153A96-1B43-2420-573B-DBB94A634594}"/>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2CDDF29F-0701-45E3-8A47-39591BF08DAE}" type="slidenum">
              <a:t>12</a:t>
            </a:fld>
            <a:endParaRPr lang="en-US" sz="1100" b="0" i="0" u="none" strike="noStrike" kern="1200" cap="none" spc="0" baseline="0">
              <a:solidFill>
                <a:srgbClr val="000000"/>
              </a:solidFill>
              <a:uFillTx/>
              <a:latin typeface="Trebuchet MS"/>
              <a:cs typeface="Trebuchet MS"/>
            </a:endParaRPr>
          </a:p>
        </p:txBody>
      </p:sp>
      <p:pic>
        <p:nvPicPr>
          <p:cNvPr id="8" name="Graphic 7">
            <a:extLst>
              <a:ext uri="{FF2B5EF4-FFF2-40B4-BE49-F238E27FC236}">
                <a16:creationId xmlns:a16="http://schemas.microsoft.com/office/drawing/2014/main" id="{2FDF2318-6131-184B-F3B2-8C73CF1786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3" y="1371600"/>
            <a:ext cx="7029449" cy="5293507"/>
          </a:xfrm>
          <a:prstGeom prst="rect">
            <a:avLst/>
          </a:prstGeom>
          <a:noFill/>
          <a:ln cap="flat">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3485F6F0-A488-45F7-AC06-DDD6859631A3}"/>
              </a:ext>
            </a:extLst>
          </p:cNvPr>
          <p:cNvSpPr txBox="1"/>
          <p:nvPr/>
        </p:nvSpPr>
        <p:spPr>
          <a:xfrm>
            <a:off x="3050456" y="3251706"/>
            <a:ext cx="610091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graphicFrame>
        <p:nvGraphicFramePr>
          <p:cNvPr id="3" name="Table 3">
            <a:extLst>
              <a:ext uri="{FF2B5EF4-FFF2-40B4-BE49-F238E27FC236}">
                <a16:creationId xmlns:a16="http://schemas.microsoft.com/office/drawing/2014/main" id="{7E9E8BA5-15FB-FA72-4414-D79A17DF1FD7}"/>
              </a:ext>
            </a:extLst>
          </p:cNvPr>
          <p:cNvGraphicFramePr>
            <a:graphicFrameLocks noGrp="1"/>
          </p:cNvGraphicFramePr>
          <p:nvPr/>
        </p:nvGraphicFramePr>
        <p:xfrm>
          <a:off x="1371600" y="1295403"/>
          <a:ext cx="7779770" cy="4419596"/>
        </p:xfrm>
        <a:graphic>
          <a:graphicData uri="http://schemas.openxmlformats.org/drawingml/2006/table">
            <a:tbl>
              <a:tblPr>
                <a:effectLst/>
                <a:tableStyleId>{5C22544A-7EE6-4342-B048-85BDC9FD1C3A}</a:tableStyleId>
              </a:tblPr>
              <a:tblGrid>
                <a:gridCol w="2963725">
                  <a:extLst>
                    <a:ext uri="{9D8B030D-6E8A-4147-A177-3AD203B41FA5}">
                      <a16:colId xmlns:a16="http://schemas.microsoft.com/office/drawing/2014/main" val="3971491573"/>
                    </a:ext>
                  </a:extLst>
                </a:gridCol>
                <a:gridCol w="1630046">
                  <a:extLst>
                    <a:ext uri="{9D8B030D-6E8A-4147-A177-3AD203B41FA5}">
                      <a16:colId xmlns:a16="http://schemas.microsoft.com/office/drawing/2014/main" val="2120804054"/>
                    </a:ext>
                  </a:extLst>
                </a:gridCol>
                <a:gridCol w="685361">
                  <a:extLst>
                    <a:ext uri="{9D8B030D-6E8A-4147-A177-3AD203B41FA5}">
                      <a16:colId xmlns:a16="http://schemas.microsoft.com/office/drawing/2014/main" val="4142252350"/>
                    </a:ext>
                  </a:extLst>
                </a:gridCol>
                <a:gridCol w="685361">
                  <a:extLst>
                    <a:ext uri="{9D8B030D-6E8A-4147-A177-3AD203B41FA5}">
                      <a16:colId xmlns:a16="http://schemas.microsoft.com/office/drawing/2014/main" val="342425161"/>
                    </a:ext>
                  </a:extLst>
                </a:gridCol>
                <a:gridCol w="685361">
                  <a:extLst>
                    <a:ext uri="{9D8B030D-6E8A-4147-A177-3AD203B41FA5}">
                      <a16:colId xmlns:a16="http://schemas.microsoft.com/office/drawing/2014/main" val="3845250947"/>
                    </a:ext>
                  </a:extLst>
                </a:gridCol>
                <a:gridCol w="1129924">
                  <a:extLst>
                    <a:ext uri="{9D8B030D-6E8A-4147-A177-3AD203B41FA5}">
                      <a16:colId xmlns:a16="http://schemas.microsoft.com/office/drawing/2014/main" val="2106241170"/>
                    </a:ext>
                  </a:extLst>
                </a:gridCol>
              </a:tblGrid>
              <a:tr h="368302">
                <a:tc>
                  <a:txBody>
                    <a:bodyPr/>
                    <a:lstStyle/>
                    <a:p>
                      <a:pPr lvl="0" algn="l" fontAlgn="b"/>
                      <a:r>
                        <a:rPr lang="en-IN" sz="1000" u="none" strike="noStrike">
                          <a:highlight>
                            <a:srgbClr val="D9E7FD"/>
                          </a:highlight>
                        </a:rPr>
                        <a:t>Gender</a:t>
                      </a:r>
                      <a:endParaRPr lang="en-IN" sz="1000" b="0"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(All)</a:t>
                      </a:r>
                      <a:endParaRPr lang="en-IN" sz="1000" b="0"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2577266787"/>
                  </a:ext>
                </a:extLst>
              </a:tr>
              <a:tr h="368302">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698518154"/>
                  </a:ext>
                </a:extLst>
              </a:tr>
              <a:tr h="368302">
                <a:tc>
                  <a:txBody>
                    <a:bodyPr/>
                    <a:lstStyle/>
                    <a:p>
                      <a:pPr lvl="0" algn="l" fontAlgn="b"/>
                      <a:r>
                        <a:rPr lang="en-US" sz="1000" u="none" strike="noStrike">
                          <a:highlight>
                            <a:srgbClr val="D9E7FD"/>
                          </a:highlight>
                        </a:rPr>
                        <a:t>Sum of current employee rating </a:t>
                      </a:r>
                      <a:endParaRPr lang="en-US"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Column Labels</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extLst>
                  <a:ext uri="{0D108BD9-81ED-4DB2-BD59-A6C34878D82A}">
                    <a16:rowId xmlns:a16="http://schemas.microsoft.com/office/drawing/2014/main" val="420691887"/>
                  </a:ext>
                </a:extLst>
              </a:tr>
              <a:tr h="368302">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Qtr1</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Qtr2</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Qtr3</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Qtr4</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r>
                        <a:rPr lang="en-IN" sz="1000" u="none" strike="noStrike">
                          <a:highlight>
                            <a:srgbClr val="D9E7FD"/>
                          </a:highlight>
                        </a:rPr>
                        <a:t>Grand Total</a:t>
                      </a:r>
                      <a:endParaRPr lang="en-IN" sz="1000" b="1" i="0" u="none" strike="noStrike">
                        <a:solidFill>
                          <a:srgbClr val="000000"/>
                        </a:solidFill>
                        <a:highlight>
                          <a:srgbClr val="D9E7FD"/>
                        </a:highlight>
                        <a:latin typeface="Arial" pitchFamily="34"/>
                      </a:endParaRPr>
                    </a:p>
                  </a:txBody>
                  <a:tcPr marL="7616" marR="7616" marT="7616" marB="0" anchor="b"/>
                </a:tc>
                <a:extLst>
                  <a:ext uri="{0D108BD9-81ED-4DB2-BD59-A6C34878D82A}">
                    <a16:rowId xmlns:a16="http://schemas.microsoft.com/office/drawing/2014/main" val="2204861070"/>
                  </a:ext>
                </a:extLst>
              </a:tr>
              <a:tr h="368302">
                <a:tc>
                  <a:txBody>
                    <a:bodyPr/>
                    <a:lstStyle/>
                    <a:p>
                      <a:pPr lvl="0" algn="l" fontAlgn="b"/>
                      <a:r>
                        <a:rPr lang="en-IN" sz="1000" u="none" strike="noStrike">
                          <a:highlight>
                            <a:srgbClr val="D9E7FD"/>
                          </a:highlight>
                        </a:rPr>
                        <a:t>Row Labels</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l" fontAlgn="b"/>
                      <a:endParaRPr lang="en-IN" sz="1000" b="1" i="0" u="none" strike="noStrike">
                        <a:solidFill>
                          <a:srgbClr val="000000"/>
                        </a:solidFill>
                        <a:highlight>
                          <a:srgbClr val="D9E7FD"/>
                        </a:highlight>
                        <a:latin typeface="Arial" pitchFamily="34"/>
                      </a:endParaRPr>
                    </a:p>
                  </a:txBody>
                  <a:tcPr marL="7616" marR="7616" marT="7616" marB="0" anchor="b"/>
                </a:tc>
                <a:extLst>
                  <a:ext uri="{0D108BD9-81ED-4DB2-BD59-A6C34878D82A}">
                    <a16:rowId xmlns:a16="http://schemas.microsoft.com/office/drawing/2014/main" val="394191397"/>
                  </a:ext>
                </a:extLst>
              </a:tr>
              <a:tr h="368302">
                <a:tc>
                  <a:txBody>
                    <a:bodyPr/>
                    <a:lstStyle/>
                    <a:p>
                      <a:pPr lvl="0" algn="l" fontAlgn="b"/>
                      <a:r>
                        <a:rPr lang="en-IN" sz="1000" u="none" strike="noStrike"/>
                        <a:t>2018</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6</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4</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10</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554863347"/>
                  </a:ext>
                </a:extLst>
              </a:tr>
              <a:tr h="368302">
                <a:tc>
                  <a:txBody>
                    <a:bodyPr/>
                    <a:lstStyle/>
                    <a:p>
                      <a:pPr lvl="0" algn="l" fontAlgn="b"/>
                      <a:r>
                        <a:rPr lang="en-IN" sz="1000" u="none" strike="noStrike"/>
                        <a:t>2019</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7</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6</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3</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16</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3118321477"/>
                  </a:ext>
                </a:extLst>
              </a:tr>
              <a:tr h="368302">
                <a:tc>
                  <a:txBody>
                    <a:bodyPr/>
                    <a:lstStyle/>
                    <a:p>
                      <a:pPr lvl="0" algn="l" fontAlgn="b"/>
                      <a:r>
                        <a:rPr lang="en-IN" sz="1000" u="none" strike="noStrike"/>
                        <a:t>2020</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2</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7</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4132725495"/>
                  </a:ext>
                </a:extLst>
              </a:tr>
              <a:tr h="368302">
                <a:tc>
                  <a:txBody>
                    <a:bodyPr/>
                    <a:lstStyle/>
                    <a:p>
                      <a:pPr lvl="0" algn="l" fontAlgn="b"/>
                      <a:r>
                        <a:rPr lang="en-IN" sz="1000" u="none" strike="noStrike"/>
                        <a:t>2021</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4</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2</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16</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3309347211"/>
                  </a:ext>
                </a:extLst>
              </a:tr>
              <a:tr h="368302">
                <a:tc>
                  <a:txBody>
                    <a:bodyPr/>
                    <a:lstStyle/>
                    <a:p>
                      <a:pPr lvl="0" algn="l" fontAlgn="b"/>
                      <a:r>
                        <a:rPr lang="en-IN" sz="1000" u="none" strike="noStrike"/>
                        <a:t>2022</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9</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14</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2670281601"/>
                  </a:ext>
                </a:extLst>
              </a:tr>
              <a:tr h="368302">
                <a:tc>
                  <a:txBody>
                    <a:bodyPr/>
                    <a:lstStyle/>
                    <a:p>
                      <a:pPr lvl="0" algn="l" fontAlgn="b"/>
                      <a:r>
                        <a:rPr lang="en-IN" sz="1000" u="none" strike="noStrike"/>
                        <a:t>2023</a:t>
                      </a:r>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3</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5</a:t>
                      </a:r>
                      <a:endParaRPr lang="en-IN" sz="1000" b="0" i="0" u="none" strike="noStrike">
                        <a:solidFill>
                          <a:srgbClr val="000000"/>
                        </a:solidFill>
                        <a:latin typeface="Arial" pitchFamily="34"/>
                      </a:endParaRPr>
                    </a:p>
                  </a:txBody>
                  <a:tcPr marL="7616" marR="7616" marT="7616" marB="0" anchor="b"/>
                </a:tc>
                <a:tc>
                  <a:txBody>
                    <a:bodyPr/>
                    <a:lstStyle/>
                    <a:p>
                      <a:pPr lvl="0" algn="l" fontAlgn="b"/>
                      <a:endParaRPr lang="en-IN" sz="1000" b="0" i="0" u="none" strike="noStrike">
                        <a:solidFill>
                          <a:srgbClr val="000000"/>
                        </a:solidFill>
                        <a:latin typeface="Arial" pitchFamily="34"/>
                      </a:endParaRPr>
                    </a:p>
                  </a:txBody>
                  <a:tcPr marL="7616" marR="7616" marT="7616" marB="0" anchor="b"/>
                </a:tc>
                <a:tc>
                  <a:txBody>
                    <a:bodyPr/>
                    <a:lstStyle/>
                    <a:p>
                      <a:pPr lvl="0" algn="r" fontAlgn="b"/>
                      <a:r>
                        <a:rPr lang="en-IN" sz="1000" u="none" strike="noStrike"/>
                        <a:t>8</a:t>
                      </a:r>
                      <a:endParaRPr lang="en-IN" sz="1000" b="0" i="0" u="none" strike="noStrike">
                        <a:solidFill>
                          <a:srgbClr val="000000"/>
                        </a:solidFill>
                        <a:latin typeface="Arial" pitchFamily="34"/>
                      </a:endParaRPr>
                    </a:p>
                  </a:txBody>
                  <a:tcPr marL="7616" marR="7616" marT="7616" marB="0" anchor="b"/>
                </a:tc>
                <a:extLst>
                  <a:ext uri="{0D108BD9-81ED-4DB2-BD59-A6C34878D82A}">
                    <a16:rowId xmlns:a16="http://schemas.microsoft.com/office/drawing/2014/main" val="1980543596"/>
                  </a:ext>
                </a:extLst>
              </a:tr>
              <a:tr h="368302">
                <a:tc>
                  <a:txBody>
                    <a:bodyPr/>
                    <a:lstStyle/>
                    <a:p>
                      <a:pPr lvl="0" algn="l" fontAlgn="b"/>
                      <a:r>
                        <a:rPr lang="en-IN" sz="1000" u="none" strike="noStrike">
                          <a:highlight>
                            <a:srgbClr val="D9E7FD"/>
                          </a:highlight>
                        </a:rPr>
                        <a:t>Grand Total</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17</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21</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19</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14</a:t>
                      </a:r>
                      <a:endParaRPr lang="en-IN" sz="1000" b="1" i="0" u="none" strike="noStrike">
                        <a:solidFill>
                          <a:srgbClr val="000000"/>
                        </a:solidFill>
                        <a:highlight>
                          <a:srgbClr val="D9E7FD"/>
                        </a:highlight>
                        <a:latin typeface="Arial" pitchFamily="34"/>
                      </a:endParaRPr>
                    </a:p>
                  </a:txBody>
                  <a:tcPr marL="7616" marR="7616" marT="7616" marB="0" anchor="b"/>
                </a:tc>
                <a:tc>
                  <a:txBody>
                    <a:bodyPr/>
                    <a:lstStyle/>
                    <a:p>
                      <a:pPr lvl="0" algn="r" fontAlgn="b"/>
                      <a:r>
                        <a:rPr lang="en-IN" sz="1000" u="none" strike="noStrike">
                          <a:highlight>
                            <a:srgbClr val="D9E7FD"/>
                          </a:highlight>
                        </a:rPr>
                        <a:t>71</a:t>
                      </a:r>
                      <a:endParaRPr lang="en-IN" sz="1000" b="1" i="0" u="none" strike="noStrike">
                        <a:solidFill>
                          <a:srgbClr val="000000"/>
                        </a:solidFill>
                        <a:highlight>
                          <a:srgbClr val="D9E7FD"/>
                        </a:highlight>
                        <a:latin typeface="Arial" pitchFamily="34"/>
                      </a:endParaRPr>
                    </a:p>
                  </a:txBody>
                  <a:tcPr marL="7616" marR="7616" marT="7616" marB="0" anchor="b"/>
                </a:tc>
                <a:extLst>
                  <a:ext uri="{0D108BD9-81ED-4DB2-BD59-A6C34878D82A}">
                    <a16:rowId xmlns:a16="http://schemas.microsoft.com/office/drawing/2014/main" val="12876896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graphicFrame>
        <p:nvGraphicFramePr>
          <p:cNvPr id="2" name="Chart 2">
            <a:extLst>
              <a:ext uri="{FF2B5EF4-FFF2-40B4-BE49-F238E27FC236}">
                <a16:creationId xmlns:a16="http://schemas.microsoft.com/office/drawing/2014/main" id="{6DF537F0-8138-99BE-8892-066277D8615E}"/>
              </a:ext>
            </a:extLst>
          </p:cNvPr>
          <p:cNvGraphicFramePr/>
          <p:nvPr/>
        </p:nvGraphicFramePr>
        <p:xfrm>
          <a:off x="838203" y="457200"/>
          <a:ext cx="7669530" cy="5486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1D42-AD87-E9A1-BE79-449934F34A48}"/>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endParaRPr lang="en-IN">
              <a:latin typeface="Times New Roman" pitchFamily="18"/>
              <a:cs typeface="Times New Roman" pitchFamily="18"/>
            </a:endParaRPr>
          </a:p>
        </p:txBody>
      </p:sp>
      <p:sp>
        <p:nvSpPr>
          <p:cNvPr id="3" name="TextBox 3">
            <a:extLst>
              <a:ext uri="{FF2B5EF4-FFF2-40B4-BE49-F238E27FC236}">
                <a16:creationId xmlns:a16="http://schemas.microsoft.com/office/drawing/2014/main" id="{2EF42BF4-4731-B14C-B4C1-968AEF2182B1}"/>
              </a:ext>
            </a:extLst>
          </p:cNvPr>
          <p:cNvSpPr txBox="1"/>
          <p:nvPr/>
        </p:nvSpPr>
        <p:spPr>
          <a:xfrm>
            <a:off x="755330" y="1819015"/>
            <a:ext cx="8465570" cy="310853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Calibri"/>
              </a:rPr>
              <a:t>                     </a:t>
            </a:r>
            <a:r>
              <a:rPr lang="en-US" sz="2400" b="0" i="0" u="none" strike="noStrike" kern="1200" cap="none" spc="0" baseline="0">
                <a:solidFill>
                  <a:srgbClr val="000000"/>
                </a:solidFill>
                <a:uFillTx/>
                <a:latin typeface="Calibri"/>
              </a:rPr>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lang="en-IN" sz="2400" b="0" i="0" u="none" strike="noStrike" kern="1200" cap="none" spc="0" baseline="0">
              <a:solidFill>
                <a:srgbClr val="000000"/>
              </a:solidFill>
              <a:uFillTx/>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AC7E8C9-32EC-3404-E58E-502D2D2A06AA}"/>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2AA84DBA-E4DA-12DC-F444-7E846A15D945}"/>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43BA66E3-6BAD-4F52-8470-099A7FAD58F4}"/>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FA64882A-B669-EF00-BABA-B3047DA0EC3D}"/>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ADA8B440-468F-97EE-B1A9-2677F2A4D7AB}"/>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82D9D80B-7185-9CDA-1963-268A16C9C8AC}"/>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40A928C8-A9F9-A390-8554-5A4557E64D30}"/>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330C6BF9-B8BE-EE0B-A30A-6BCFBE98BEC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5CCC21FA-A2A2-DF22-8F9E-AAA347CDEAAD}"/>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A276E5DF-71A3-BC34-D4FE-CC687ACFFA90}"/>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75743AE5-0C21-1F3F-7860-D5055DFE7798}"/>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49FC8A8C-00C6-0741-18E3-26CC08F2A0F0}"/>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F01A2BF9-D9F2-B8B7-58CA-E9941802FB36}"/>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B480E7DC-A8AC-AEF2-9522-EB7D2D27A19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4E1595C4-5C09-CA88-AE81-E71B1A255231}"/>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5F171DDA-3D2D-8981-C4C9-0FBE0E90DFA9}"/>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9E6BD62F-48B3-AA35-A2A2-09A8AEAF028E}"/>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78B546BD-0824-375E-4A36-B784EEC9C5FD}"/>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87B6F24D-7290-9AA7-D6A3-538FEF2DAFC9}"/>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E76D5883-27BD-8062-793B-11B4E8F95ECA}"/>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B28D4D58-5DC2-409A-80E0-115D5D811FA1}"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A6F9543B-B34A-3C33-48E8-D95071F095EC}"/>
              </a:ext>
            </a:extLst>
          </p:cNvPr>
          <p:cNvSpPr txBox="1"/>
          <p:nvPr/>
        </p:nvSpPr>
        <p:spPr>
          <a:xfrm>
            <a:off x="1217523" y="2123273"/>
            <a:ext cx="8593229" cy="1323438"/>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1200" cap="none" spc="0" baseline="0">
                <a:solidFill>
                  <a:srgbClr val="0F0F0F"/>
                </a:solidFill>
                <a:uFillTx/>
                <a:latin typeface="Times New Roman" pitchFamily="18"/>
                <a:cs typeface="Times New Roman" pitchFamily="18"/>
              </a:rPr>
              <a:t>Salary And Compensation Analysis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000" b="1" i="0" u="none" strike="noStrike" kern="1200" cap="none" spc="0" baseline="0">
                <a:solidFill>
                  <a:srgbClr val="0F0F0F"/>
                </a:solidFill>
                <a:uFillTx/>
                <a:latin typeface="Times New Roman" pitchFamily="18"/>
                <a:cs typeface="Times New Roman" pitchFamily="18"/>
              </a:rPr>
              <a:t>Through Excel Data Modeling</a:t>
            </a:r>
            <a:endParaRPr lang="en-IN" sz="4000" b="0" i="0"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A089975-FD85-C93D-84E0-7A7E3F06B868}"/>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FA1793CE-4BD3-2B2F-06F6-E6E2510FD13E}"/>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D34AFA84-27DA-3986-836B-18D359922BA6}"/>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0900794C-0E2D-F217-61F1-BFD892C4F172}"/>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EDCEFA5A-C7AF-CA15-4002-72B616E262F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882549B8-EDBB-50D3-EEEA-497E07277BE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B20E2DEE-0D07-FB59-788A-84EADF56B608}"/>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E7ED2355-308D-0352-DA59-98489C8BA63B}"/>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B7D5189D-BE37-F51E-6428-867AFCFD6678}"/>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E9DDE098-316C-C743-95B1-B7E02F16D1A1}"/>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8F01AA68-199A-A1A5-77CF-60505FC6895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85FEEC67-2252-DB29-6A27-EBB2E8421A16}"/>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0DD9EA0E-6D44-BA2D-EB90-3D8ADD8D6BB7}"/>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4B1FC01C-3225-450F-CFC2-0CC37D5441D7}"/>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A29F9E51-7FB4-7069-00D8-5B3310D1CDBB}"/>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322002EA-4D9E-F2B3-2C67-99D92E0B3C77}"/>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076E8FB9-B934-CF26-4D2D-62AE2F37E4EE}"/>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A7B036C0-795A-BEE0-6035-970170F96B23}"/>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739B9E62-06FD-6D2A-35DC-C5C7D8891BDB}"/>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1FD5EB56-D520-F11C-2B8C-6E344EEF3911}"/>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0F9776D2-9C60-08A9-4FE9-11BF75839D18}"/>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1879E42A-D3BA-434D-91F5-D094D3D9DB8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F04B8545-ACD8-4933-8240-4B1D0B1C20F5}"/>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F5F00B3A-D21A-536F-D329-7B320CCA7444}"/>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8C06EF2A-A162-9885-E21B-501B1A34FC3F}"/>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3D76A682-9E37-3C9A-E453-3B895E20ED7A}"/>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A45737DE-C6DA-FE8B-4CCA-18C518C1536B}"/>
                </a:ext>
              </a:extLst>
            </p:cNvPr>
            <p:cNvPicPr>
              <a:picLocks noChangeAspect="1"/>
            </p:cNvPicPr>
            <p:nvPr/>
          </p:nvPicPr>
          <p:blipFill>
            <a:blip r:embed="rId3"/>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1C1607C0-C73A-8750-944D-5C4BD3C7D222}"/>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D96D4219-4F19-18D9-6DAF-09B39D757C0B}"/>
              </a:ext>
            </a:extLst>
          </p:cNvPr>
          <p:cNvSpPr txBox="1">
            <a:spLocks noGrp="1"/>
          </p:cNvSpPr>
          <p:nvPr>
            <p:ph type="title"/>
          </p:nvPr>
        </p:nvSpPr>
        <p:spPr>
          <a:xfrm>
            <a:off x="834069" y="575057"/>
            <a:ext cx="5636891" cy="678183"/>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pic>
        <p:nvPicPr>
          <p:cNvPr id="8" name="object 8">
            <a:extLst>
              <a:ext uri="{FF2B5EF4-FFF2-40B4-BE49-F238E27FC236}">
                <a16:creationId xmlns:a16="http://schemas.microsoft.com/office/drawing/2014/main" id="{3CD2E3FF-757D-21D3-28F0-4B7DF45401D6}"/>
              </a:ext>
            </a:extLst>
          </p:cNvPr>
          <p:cNvPicPr>
            <a:picLocks noChangeAspect="1"/>
          </p:cNvPicPr>
          <p:nvPr/>
        </p:nvPicPr>
        <p:blipFill>
          <a:blip r:embed="rId4"/>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8ECF7885-8DC5-69E8-1469-FA062BD02031}"/>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AE480C94-7C78-428D-9888-6964C95601BF}"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EEDE5F65-6366-4A92-53AD-B169D3C32DF1}"/>
              </a:ext>
            </a:extLst>
          </p:cNvPr>
          <p:cNvSpPr txBox="1"/>
          <p:nvPr/>
        </p:nvSpPr>
        <p:spPr>
          <a:xfrm>
            <a:off x="914400" y="2019296"/>
            <a:ext cx="7782897" cy="4031873"/>
          </a:xfrm>
          <a:prstGeom prst="rect">
            <a:avLst/>
          </a:prstGeom>
          <a:noFill/>
          <a:ln cap="flat">
            <a:noFill/>
          </a:ln>
        </p:spPr>
        <p:txBody>
          <a:bodyPr vert="horz" wrap="none" lIns="91440" tIns="45720" rIns="91440" bIns="45720" anchor="t" anchorCtr="0" compatLnSpc="1">
            <a:spAutoFit/>
          </a:bodyPr>
          <a:lstStyle/>
          <a:p>
            <a:pPr marL="514350" marR="0" lvl="0" indent="-51435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Analyze current salary and compensation data to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Identify areas for improvement.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2. Develop a data-driven approach to optimize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Optimize compensation packages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3. Ensure equity , competitiveness , and alignment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With industry standards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32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44D9948D-CE2F-9D38-5E11-9B65FFCCCAEF}"/>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BB1657E3-9974-C073-9F5B-7915549A03D9}"/>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F829B7D5-D513-1FC4-7FE9-76FDE1CC367E}"/>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7FC824E0-EE3D-7FE2-AF34-27222ECDB11C}"/>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7D4CCD49-CEF4-5816-A025-FFBD38F93AA1}"/>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BCCCD966-3A7E-9B12-B782-8196A09DA9F7}"/>
              </a:ext>
            </a:extLst>
          </p:cNvPr>
          <p:cNvSpPr txBox="1">
            <a:spLocks noGrp="1"/>
          </p:cNvSpPr>
          <p:nvPr>
            <p:ph type="title"/>
          </p:nvPr>
        </p:nvSpPr>
        <p:spPr>
          <a:xfrm>
            <a:off x="739777" y="829625"/>
            <a:ext cx="5263515" cy="67818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pic>
        <p:nvPicPr>
          <p:cNvPr id="8" name="object 8">
            <a:extLst>
              <a:ext uri="{FF2B5EF4-FFF2-40B4-BE49-F238E27FC236}">
                <a16:creationId xmlns:a16="http://schemas.microsoft.com/office/drawing/2014/main" id="{7E4F3021-8828-57A3-500A-547DE8EA03B6}"/>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F72DBB5B-B4FC-6773-26BD-F58054985921}"/>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617B0FB0-8EFE-4822-9BCC-57ADAB134411}"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A06113C1-2F3B-F6C1-4221-1BFEF2DFD03F}"/>
              </a:ext>
            </a:extLst>
          </p:cNvPr>
          <p:cNvSpPr txBox="1"/>
          <p:nvPr/>
        </p:nvSpPr>
        <p:spPr>
          <a:xfrm>
            <a:off x="990596" y="2133596"/>
            <a:ext cx="792480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p:txBody>
      </p:sp>
      <p:sp>
        <p:nvSpPr>
          <p:cNvPr id="11" name="TextBox 11">
            <a:extLst>
              <a:ext uri="{FF2B5EF4-FFF2-40B4-BE49-F238E27FC236}">
                <a16:creationId xmlns:a16="http://schemas.microsoft.com/office/drawing/2014/main" id="{85EFC3B6-BD3D-C2D3-341B-3FE33DC33553}"/>
              </a:ext>
            </a:extLst>
          </p:cNvPr>
          <p:cNvSpPr txBox="1"/>
          <p:nvPr/>
        </p:nvSpPr>
        <p:spPr>
          <a:xfrm>
            <a:off x="622779" y="1857374"/>
            <a:ext cx="9640199" cy="4031873"/>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                   In today’s competitive job market , understanding and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Optimizing salary and compensation structures is crucial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for businesses to attract and retain top talent .This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Project aims to develop a comprehensive excel data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Model to analyse and visualize salary and compensation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Data , enabling organization organization to make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Informed decisions about their compensation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800" b="0" i="0" u="none" strike="noStrike" kern="1200" cap="none" spc="0" baseline="0">
                <a:solidFill>
                  <a:srgbClr val="000000"/>
                </a:solidFill>
                <a:uFillTx/>
                <a:latin typeface="Times New Roman" pitchFamily="18"/>
                <a:cs typeface="Times New Roman" pitchFamily="18"/>
              </a:rPr>
              <a:t>Strategies.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3200" b="0" i="0" u="none" strike="noStrike" kern="1200" cap="none" spc="0" baseline="0">
                <a:solidFill>
                  <a:srgbClr val="000000"/>
                </a:solidFill>
                <a:uFillTx/>
                <a:latin typeface="Times New Roman" pitchFamily="18"/>
                <a:cs typeface="Times New Roman" pitchFamily="18"/>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7F23622-0508-329A-6550-CF6289F77F3D}"/>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629F32A5-6D7B-D08A-C776-354C70FC8A0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2A3F6F32-E33B-3803-4297-613F2FAF28E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48A97D3F-C6BD-3FE2-03F6-57449EC7455F}"/>
              </a:ext>
            </a:extLst>
          </p:cNvPr>
          <p:cNvSpPr txBox="1">
            <a:spLocks noGrp="1"/>
          </p:cNvSpPr>
          <p:nvPr>
            <p:ph type="title"/>
          </p:nvPr>
        </p:nvSpPr>
        <p:spPr>
          <a:xfrm>
            <a:off x="699451" y="891796"/>
            <a:ext cx="5014597" cy="518163"/>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pic>
        <p:nvPicPr>
          <p:cNvPr id="6" name="object 6">
            <a:extLst>
              <a:ext uri="{FF2B5EF4-FFF2-40B4-BE49-F238E27FC236}">
                <a16:creationId xmlns:a16="http://schemas.microsoft.com/office/drawing/2014/main" id="{277209AE-9F9B-475A-6705-D5471E3CE6E3}"/>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7" name="object 8">
            <a:extLst>
              <a:ext uri="{FF2B5EF4-FFF2-40B4-BE49-F238E27FC236}">
                <a16:creationId xmlns:a16="http://schemas.microsoft.com/office/drawing/2014/main" id="{D8D61A7A-F959-298D-1540-97415A86E92B}"/>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DF868BC9-8A57-41A2-93B7-249B88461D56}"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8" name="TextBox 6">
            <a:extLst>
              <a:ext uri="{FF2B5EF4-FFF2-40B4-BE49-F238E27FC236}">
                <a16:creationId xmlns:a16="http://schemas.microsoft.com/office/drawing/2014/main" id="{450C6197-CA87-C55A-BFE5-4652ECEDF0A0}"/>
              </a:ext>
            </a:extLst>
          </p:cNvPr>
          <p:cNvSpPr txBox="1"/>
          <p:nvPr/>
        </p:nvSpPr>
        <p:spPr>
          <a:xfrm>
            <a:off x="699451" y="2019296"/>
            <a:ext cx="2627638" cy="2431435"/>
          </a:xfrm>
          <a:prstGeom prst="rect">
            <a:avLst/>
          </a:prstGeom>
          <a:noFill/>
          <a:ln cap="flat">
            <a:noFill/>
          </a:ln>
        </p:spPr>
        <p:txBody>
          <a:bodyPr vert="horz" wrap="non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Times New Roman" pitchFamily="18"/>
                <a:cs typeface="Times New Roman" pitchFamily="18"/>
              </a:rPr>
              <a:t>Manager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Times New Roman" pitchFamily="18"/>
                <a:cs typeface="Times New Roman" pitchFamily="18"/>
              </a:rPr>
              <a:t>Administrations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Times New Roman" pitchFamily="18"/>
                <a:cs typeface="Times New Roman" pitchFamily="18"/>
              </a:rPr>
              <a:t>Hierarchy</a:t>
            </a:r>
          </a:p>
          <a:p>
            <a:pPr marL="457200" marR="0" lvl="0" indent="-457200" algn="l" defTabSz="914400" rtl="0" fontAlgn="auto" hangingPunct="1">
              <a:lnSpc>
                <a:spcPct val="100000"/>
              </a:lnSpc>
              <a:spcBef>
                <a:spcPts val="0"/>
              </a:spcBef>
              <a:spcAft>
                <a:spcPts val="0"/>
              </a:spcAft>
              <a:buSzPct val="100000"/>
              <a:buFont typeface="Wingdings" pitchFamily="2"/>
              <a:buChar char="v"/>
              <a:tabLst/>
              <a:defRPr sz="1800" b="0" i="0" u="none" strike="noStrike" kern="0" cap="none" spc="0" baseline="0">
                <a:solidFill>
                  <a:srgbClr val="000000"/>
                </a:solidFill>
                <a:uFillTx/>
              </a:defRPr>
            </a:pPr>
            <a:endParaRPr lang="en-IN" sz="3200" b="0" i="0" u="none" strike="noStrike" kern="1200" cap="none" spc="0" baseline="0">
              <a:solidFill>
                <a:srgbClr val="000000"/>
              </a:solidFill>
              <a:uFillTx/>
              <a:latin typeface="Times New Roman" pitchFamily="18"/>
              <a:cs typeface="Times New Roman" pitchFamily="18"/>
            </a:endParaRPr>
          </a:p>
        </p:txBody>
      </p:sp>
      <p:pic>
        <p:nvPicPr>
          <p:cNvPr id="9" name="Picture 8">
            <a:extLst>
              <a:ext uri="{FF2B5EF4-FFF2-40B4-BE49-F238E27FC236}">
                <a16:creationId xmlns:a16="http://schemas.microsoft.com/office/drawing/2014/main" id="{BD3909EC-59F6-5632-1C3C-B93063B58335}"/>
              </a:ext>
            </a:extLst>
          </p:cNvPr>
          <p:cNvPicPr>
            <a:picLocks noChangeAspect="1"/>
          </p:cNvPicPr>
          <p:nvPr/>
        </p:nvPicPr>
        <p:blipFill>
          <a:blip r:embed="rId3"/>
          <a:stretch>
            <a:fillRect/>
          </a:stretch>
        </p:blipFill>
        <p:spPr>
          <a:xfrm>
            <a:off x="4495803" y="1685614"/>
            <a:ext cx="4114800" cy="3257550"/>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83D95BCA-BA9B-6BBC-DB04-4961A5B2A181}"/>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6C20707A-3B0C-F5C8-81AF-784FF0517EE0}"/>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2595969E-1ED6-F345-1847-A558789C700B}"/>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88B23E2D-12C6-26D7-143D-A2EBEF3B3B1C}"/>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59466413-ED84-2CCB-D279-F995D818CAA1}"/>
              </a:ext>
            </a:extLst>
          </p:cNvPr>
          <p:cNvSpPr txBox="1">
            <a:spLocks noGrp="1"/>
          </p:cNvSpPr>
          <p:nvPr>
            <p:ph type="title"/>
          </p:nvPr>
        </p:nvSpPr>
        <p:spPr>
          <a:xfrm>
            <a:off x="558168" y="857880"/>
            <a:ext cx="9763121" cy="57531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p>
        </p:txBody>
      </p:sp>
      <p:pic>
        <p:nvPicPr>
          <p:cNvPr id="7" name="object 7">
            <a:extLst>
              <a:ext uri="{FF2B5EF4-FFF2-40B4-BE49-F238E27FC236}">
                <a16:creationId xmlns:a16="http://schemas.microsoft.com/office/drawing/2014/main" id="{BB15E10D-BA0F-32DF-9D47-DC86F3B07C66}"/>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8" name="object 9">
            <a:extLst>
              <a:ext uri="{FF2B5EF4-FFF2-40B4-BE49-F238E27FC236}">
                <a16:creationId xmlns:a16="http://schemas.microsoft.com/office/drawing/2014/main" id="{5F1F52F0-0D99-6C60-83CB-1A40DA80CDE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936E59CC-399E-4508-B111-8AC08F02DC33}"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9" name="TextBox 9">
            <a:extLst>
              <a:ext uri="{FF2B5EF4-FFF2-40B4-BE49-F238E27FC236}">
                <a16:creationId xmlns:a16="http://schemas.microsoft.com/office/drawing/2014/main" id="{E7C9A70B-7BBF-405D-EC1D-32F3B7BC9B97}"/>
              </a:ext>
            </a:extLst>
          </p:cNvPr>
          <p:cNvSpPr txBox="1"/>
          <p:nvPr/>
        </p:nvSpPr>
        <p:spPr>
          <a:xfrm>
            <a:off x="3045546" y="2247138"/>
            <a:ext cx="6100913" cy="224677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Filtering - Remove missing values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Conditional formatting – Blanks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Pivot table - summary of credit rating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Formulas - IFS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0" i="0" u="none" strike="noStrike" kern="1200" cap="none" spc="0" baseline="0">
                <a:solidFill>
                  <a:srgbClr val="000000"/>
                </a:solidFill>
                <a:uFillTx/>
                <a:latin typeface="Calibri"/>
              </a:rPr>
              <a:t>Graphs - Final report</a:t>
            </a:r>
            <a:endParaRPr lang="en-IN" sz="2800" b="0" i="0" u="none" strike="noStrike" kern="1200" cap="none" spc="0" baseline="0">
              <a:solidFill>
                <a:srgbClr val="000000"/>
              </a:solidFill>
              <a:uFillTx/>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FA20-71A4-BF69-31A7-96CB1ECBE00E}"/>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IN"/>
              <a:t>Dataset Description</a:t>
            </a:r>
          </a:p>
        </p:txBody>
      </p:sp>
      <p:sp>
        <p:nvSpPr>
          <p:cNvPr id="3" name="TextBox 3">
            <a:extLst>
              <a:ext uri="{FF2B5EF4-FFF2-40B4-BE49-F238E27FC236}">
                <a16:creationId xmlns:a16="http://schemas.microsoft.com/office/drawing/2014/main" id="{5CC6ED0E-66CB-FBD0-1487-32C48445E849}"/>
              </a:ext>
            </a:extLst>
          </p:cNvPr>
          <p:cNvSpPr txBox="1"/>
          <p:nvPr/>
        </p:nvSpPr>
        <p:spPr>
          <a:xfrm>
            <a:off x="635681" y="1298255"/>
            <a:ext cx="8985077" cy="600164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Employee ID: </a:t>
            </a:r>
            <a:r>
              <a:rPr lang="en-IN" sz="2400" b="0" i="0" u="none" strike="noStrike" kern="1200" cap="none" spc="0" baseline="0">
                <a:solidFill>
                  <a:srgbClr val="000000"/>
                </a:solidFill>
                <a:uFillTx/>
                <a:latin typeface="Times New Roman" pitchFamily="18"/>
                <a:cs typeface="Times New Roman" pitchFamily="18"/>
              </a:rPr>
              <a:t>Unique identifier for each employee in the organization.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First Name: </a:t>
            </a:r>
            <a:r>
              <a:rPr lang="en-IN" sz="2400" b="0" i="0" u="none" strike="noStrike" kern="1200" cap="none" spc="0" baseline="0">
                <a:solidFill>
                  <a:srgbClr val="000000"/>
                </a:solidFill>
                <a:uFillTx/>
                <a:latin typeface="Times New Roman" pitchFamily="18"/>
                <a:cs typeface="Times New Roman" pitchFamily="18"/>
              </a:rPr>
              <a:t>The first name of the employee.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Last Name:</a:t>
            </a:r>
            <a:r>
              <a:rPr lang="en-IN" sz="2400" b="0" i="0" u="none" strike="noStrike" kern="1200" cap="none" spc="0" baseline="0">
                <a:solidFill>
                  <a:srgbClr val="000000"/>
                </a:solidFill>
                <a:uFillTx/>
                <a:latin typeface="Times New Roman" pitchFamily="18"/>
                <a:cs typeface="Times New Roman" pitchFamily="18"/>
              </a:rPr>
              <a:t> The last of the employee.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Current employee rating:</a:t>
            </a:r>
            <a:r>
              <a:rPr lang="en-IN" sz="2400" b="0" i="0" u="none" strike="noStrike" kern="1200" cap="none" spc="0" baseline="0">
                <a:solidFill>
                  <a:srgbClr val="000000"/>
                </a:solidFill>
                <a:uFillTx/>
                <a:latin typeface="Times New Roman" pitchFamily="18"/>
                <a:cs typeface="Times New Roman" pitchFamily="18"/>
              </a:rPr>
              <a:t> The current rating or evaluation of the employee‘s overall performance.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Gender:</a:t>
            </a:r>
            <a:r>
              <a:rPr lang="en-IN" sz="2400" b="0" i="0" u="none" strike="noStrike" kern="1200" cap="none" spc="0" baseline="0">
                <a:solidFill>
                  <a:srgbClr val="000000"/>
                </a:solidFill>
                <a:uFillTx/>
                <a:latin typeface="Times New Roman" pitchFamily="18"/>
                <a:cs typeface="Times New Roman" pitchFamily="18"/>
              </a:rPr>
              <a:t> A code representing the gender of a employee .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Job function:</a:t>
            </a:r>
            <a:r>
              <a:rPr lang="en-IN" sz="2400" b="0" i="0" u="none" strike="noStrike" kern="1200" cap="none" spc="0" baseline="0">
                <a:solidFill>
                  <a:srgbClr val="000000"/>
                </a:solidFill>
                <a:uFillTx/>
                <a:latin typeface="Times New Roman" pitchFamily="18"/>
                <a:cs typeface="Times New Roman" pitchFamily="18"/>
              </a:rPr>
              <a:t> A brief description of the employee‘s performance level.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Start date: </a:t>
            </a:r>
            <a:r>
              <a:rPr lang="en-IN" sz="2400" b="0" i="0" u="none" strike="noStrike" kern="1200" cap="none" spc="0" baseline="0">
                <a:solidFill>
                  <a:srgbClr val="000000"/>
                </a:solidFill>
                <a:uFillTx/>
                <a:latin typeface="Times New Roman" pitchFamily="18"/>
                <a:cs typeface="Times New Roman" pitchFamily="18"/>
              </a:rPr>
              <a:t>The employee joined date.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Exit date: </a:t>
            </a:r>
            <a:r>
              <a:rPr lang="en-IN" sz="2400" b="0" i="0" u="none" strike="noStrike" kern="1200" cap="none" spc="0" baseline="0">
                <a:solidFill>
                  <a:srgbClr val="000000"/>
                </a:solidFill>
                <a:uFillTx/>
                <a:latin typeface="Times New Roman" pitchFamily="18"/>
                <a:cs typeface="Times New Roman" pitchFamily="18"/>
              </a:rPr>
              <a:t>The employee leaves an organization date.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Employee type:</a:t>
            </a:r>
            <a:r>
              <a:rPr lang="en-IN" sz="2400" b="0" i="0" u="none" strike="noStrike" kern="1200" cap="none" spc="0" baseline="0">
                <a:solidFill>
                  <a:srgbClr val="000000"/>
                </a:solidFill>
                <a:uFillTx/>
                <a:latin typeface="Times New Roman" pitchFamily="18"/>
                <a:cs typeface="Times New Roman" pitchFamily="18"/>
              </a:rPr>
              <a:t> The different type of employees that an organization may contract, full time and part time.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1" i="0" u="none" strike="noStrike" kern="1200" cap="none" spc="0" baseline="0">
                <a:solidFill>
                  <a:srgbClr val="000000"/>
                </a:solidFill>
                <a:uFillTx/>
                <a:latin typeface="Times New Roman" pitchFamily="18"/>
                <a:cs typeface="Times New Roman" pitchFamily="18"/>
              </a:rPr>
              <a:t>Employee status: </a:t>
            </a:r>
            <a:r>
              <a:rPr lang="en-IN" sz="2400" b="0" i="0" u="none" strike="noStrike" kern="1200" cap="none" spc="0" baseline="0">
                <a:solidFill>
                  <a:srgbClr val="000000"/>
                </a:solidFill>
                <a:uFillTx/>
                <a:latin typeface="Times New Roman" pitchFamily="18"/>
                <a:cs typeface="Times New Roman" pitchFamily="18"/>
              </a:rPr>
              <a:t>The legal relationship between and employee and their employer.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1"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2643B18-1069-9384-90A2-22AE4995A397}"/>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EE2213D5-010E-24B0-84BC-99A0DC00528E}"/>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39915B9A-2B59-523E-F8FD-E361DB65000B}"/>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BA56BA2E-09EE-A3E6-2EDF-9E0E223725BB}"/>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7">
            <a:extLst>
              <a:ext uri="{FF2B5EF4-FFF2-40B4-BE49-F238E27FC236}">
                <a16:creationId xmlns:a16="http://schemas.microsoft.com/office/drawing/2014/main" id="{DC02C04A-1856-F36B-1575-4A4E86520906}"/>
              </a:ext>
            </a:extLst>
          </p:cNvPr>
          <p:cNvSpPr txBox="1">
            <a:spLocks noGrp="1"/>
          </p:cNvSpPr>
          <p:nvPr>
            <p:ph type="title"/>
          </p:nvPr>
        </p:nvSpPr>
        <p:spPr>
          <a:xfrm>
            <a:off x="739777" y="654939"/>
            <a:ext cx="8480429" cy="670694"/>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7" name="object 8">
            <a:extLst>
              <a:ext uri="{FF2B5EF4-FFF2-40B4-BE49-F238E27FC236}">
                <a16:creationId xmlns:a16="http://schemas.microsoft.com/office/drawing/2014/main" id="{C6050E5A-93E7-14A6-5282-1EEEECCDD082}"/>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2F932A63-3BD8-4F29-B16E-3564114302CE}" type="slidenum">
              <a:t>9</a:t>
            </a:fld>
            <a:endParaRPr lang="en-US" sz="1100" b="0" i="0" u="none" strike="noStrike" kern="1200" cap="none" spc="0" baseline="0">
              <a:solidFill>
                <a:srgbClr val="000000"/>
              </a:solidFill>
              <a:uFillTx/>
              <a:latin typeface="Trebuchet MS"/>
              <a:cs typeface="Trebuchet MS"/>
            </a:endParaRPr>
          </a:p>
        </p:txBody>
      </p:sp>
      <p:sp>
        <p:nvSpPr>
          <p:cNvPr id="8" name="TextBox 8">
            <a:extLst>
              <a:ext uri="{FF2B5EF4-FFF2-40B4-BE49-F238E27FC236}">
                <a16:creationId xmlns:a16="http://schemas.microsoft.com/office/drawing/2014/main" id="{1F6B1FAF-EA19-7A84-BD6B-5D704138E319}"/>
              </a:ext>
            </a:extLst>
          </p:cNvPr>
          <p:cNvSpPr txBox="1"/>
          <p:nvPr/>
        </p:nvSpPr>
        <p:spPr>
          <a:xfrm>
            <a:off x="2743200" y="2354698"/>
            <a:ext cx="8534022"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
        <p:nvSpPr>
          <p:cNvPr id="9" name="TextBox 9">
            <a:extLst>
              <a:ext uri="{FF2B5EF4-FFF2-40B4-BE49-F238E27FC236}">
                <a16:creationId xmlns:a16="http://schemas.microsoft.com/office/drawing/2014/main" id="{0FB88F68-7E1A-09A5-F9FE-FE27FD7DABDA}"/>
              </a:ext>
            </a:extLst>
          </p:cNvPr>
          <p:cNvSpPr txBox="1"/>
          <p:nvPr/>
        </p:nvSpPr>
        <p:spPr>
          <a:xfrm>
            <a:off x="739777" y="2154646"/>
            <a:ext cx="5091955" cy="23083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2400" b="0" i="0" u="none" strike="noStrike" kern="1200" cap="none" spc="0" baseline="0">
                <a:solidFill>
                  <a:srgbClr val="000000"/>
                </a:solidFill>
                <a:uFillTx/>
                <a:latin typeface="Times New Roman" pitchFamily="18"/>
                <a:cs typeface="Times New Roman" pitchFamily="18"/>
              </a:rPr>
              <a:t>            </a:t>
            </a:r>
            <a:r>
              <a:rPr lang="en-US" sz="2400" b="0" i="0" u="none" strike="noStrike" kern="1200" cap="none" spc="0" baseline="0">
                <a:solidFill>
                  <a:srgbClr val="000000"/>
                </a:solidFill>
                <a:uFillTx/>
                <a:latin typeface="Times New Roman" pitchFamily="18"/>
                <a:cs typeface="Times New Roman" pitchFamily="18"/>
              </a:rPr>
              <a:t>In the credit rating project in a company </a:t>
            </a:r>
            <a:r>
              <a:rPr lang="en-IN" sz="2400" b="0" i="0" u="none" strike="noStrike" kern="1200" cap="none" spc="0" baseline="0">
                <a:solidFill>
                  <a:srgbClr val="000000"/>
                </a:solidFill>
                <a:uFillTx/>
                <a:latin typeface="Times New Roman" pitchFamily="18"/>
                <a:cs typeface="Times New Roman" pitchFamily="18"/>
              </a:rPr>
              <a:t>  </a:t>
            </a:r>
            <a:r>
              <a:rPr lang="en-US" sz="2400" b="0" i="0" u="none" strike="noStrike" kern="1200" cap="none" spc="0" baseline="0">
                <a:solidFill>
                  <a:srgbClr val="000000"/>
                </a:solidFill>
                <a:uFillTx/>
                <a:latin typeface="Times New Roman" pitchFamily="18"/>
                <a:cs typeface="Times New Roman" pitchFamily="18"/>
              </a:rPr>
              <a:t>there is a 5 employees out of 20 employees having a 5 out of 5 rating this is the wow factor in this project because many talented employees are working in the company</a:t>
            </a:r>
          </a:p>
        </p:txBody>
      </p:sp>
      <p:pic>
        <p:nvPicPr>
          <p:cNvPr id="10" name="Picture 10">
            <a:extLst>
              <a:ext uri="{FF2B5EF4-FFF2-40B4-BE49-F238E27FC236}">
                <a16:creationId xmlns:a16="http://schemas.microsoft.com/office/drawing/2014/main" id="{EAD2FC09-6AC4-4AF7-3B21-3A9918A57AE3}"/>
              </a:ext>
            </a:extLst>
          </p:cNvPr>
          <p:cNvPicPr>
            <a:picLocks noChangeAspect="1"/>
          </p:cNvPicPr>
          <p:nvPr/>
        </p:nvPicPr>
        <p:blipFill>
          <a:blip r:embed="rId2"/>
          <a:stretch>
            <a:fillRect/>
          </a:stretch>
        </p:blipFill>
        <p:spPr>
          <a:xfrm>
            <a:off x="6134855" y="1880116"/>
            <a:ext cx="3218688" cy="3097776"/>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486</Words>
  <Application>Microsoft Office PowerPoint</Application>
  <PresentationFormat>Widescreen</PresentationFormat>
  <Paragraphs>134</Paragraphs>
  <Slides>15</Slides>
  <Notes>2</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Rajasree .N</cp:lastModifiedBy>
  <cp:revision>21</cp:revision>
  <dcterms:created xsi:type="dcterms:W3CDTF">2024-03-29T15:07:22Z</dcterms:created>
  <dcterms:modified xsi:type="dcterms:W3CDTF">2024-09-03T05:06:59Z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