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2"/>
    <p:sldId id="288" r:id="rId3"/>
    <p:sldId id="289" r:id="rId4"/>
    <p:sldId id="291" r:id="rId5"/>
    <p:sldId id="292" r:id="rId6"/>
    <p:sldId id="293" r:id="rId7"/>
    <p:sldId id="294" r:id="rId8"/>
    <p:sldId id="295" r:id="rId9"/>
    <p:sldId id="296"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445" y="135890"/>
            <a:ext cx="10333355" cy="796290"/>
          </a:xfrm>
        </p:spPr>
        <p:txBody>
          <a:bodyPr>
            <a:normAutofit fontScale="90000"/>
          </a:bodyPr>
          <a:lstStyle/>
          <a:p>
            <a:pPr algn="ctr"/>
            <a:r>
              <a:rPr lang="en-IN" altLang="en-US" sz="3200" u="sng"/>
              <a:t>Probability</a:t>
            </a:r>
            <a:br>
              <a:rPr lang="en-IN" altLang="en-US" sz="3200" u="sng"/>
            </a:br>
            <a:r>
              <a:rPr lang="en-IN" altLang="en-US" sz="3200" u="sng"/>
              <a:t>Concepts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616585" y="932180"/>
            <a:ext cx="11421745" cy="7232015"/>
          </a:xfrm>
          <a:prstGeom prst="rect">
            <a:avLst/>
          </a:prstGeom>
          <a:noFill/>
        </p:spPr>
        <p:txBody>
          <a:bodyPr wrap="square" rtlCol="0">
            <a:spAutoFit/>
          </a:bodyPr>
          <a:lstStyle/>
          <a:p>
            <a:pPr algn="l"/>
            <a:r>
              <a:rPr lang="en-IN" altLang="en-US" sz="2400"/>
              <a:t>P = favourable outcome/Total outcome</a:t>
            </a:r>
          </a:p>
          <a:p>
            <a:pPr algn="l"/>
            <a:r>
              <a:rPr lang="en-IN" altLang="en-US" sz="2400" baseline="30000"/>
              <a:t>n</a:t>
            </a:r>
            <a:r>
              <a:rPr lang="en-IN" altLang="en-US" sz="2400"/>
              <a:t>C</a:t>
            </a:r>
            <a:r>
              <a:rPr lang="en-IN" altLang="en-US" sz="2400" baseline="-25000"/>
              <a:t>r </a:t>
            </a:r>
            <a:r>
              <a:rPr lang="en-IN" altLang="en-US" sz="2400"/>
              <a:t>= no. of ways of choosing (selecting) r objects from n objects</a:t>
            </a:r>
          </a:p>
          <a:p>
            <a:pPr algn="l"/>
            <a:endParaRPr lang="en-IN" altLang="en-US" sz="2400"/>
          </a:p>
          <a:p>
            <a:pPr algn="l"/>
            <a:r>
              <a:rPr lang="en-IN" altLang="en-US" sz="2400"/>
              <a:t>1. A bag contains 6 red balls and 8 green balls. Two balls are drawn at random one after another:-</a:t>
            </a:r>
          </a:p>
          <a:p>
            <a:pPr algn="l"/>
            <a:r>
              <a:rPr lang="en-IN" altLang="en-US" sz="2400"/>
              <a:t>i)Find probability both the balls are green ii)first green second is red iii) both red</a:t>
            </a:r>
          </a:p>
          <a:p>
            <a:pPr algn="l"/>
            <a:endParaRPr lang="en-IN" altLang="en-US" sz="2400"/>
          </a:p>
          <a:p>
            <a:pPr algn="l"/>
            <a:endParaRPr lang="en-IN" altLang="en-US" sz="2400"/>
          </a:p>
          <a:p>
            <a:pPr algn="l"/>
            <a:endParaRPr lang="en-IN" altLang="en-US" sz="2400"/>
          </a:p>
          <a:p>
            <a:pPr algn="l"/>
            <a:endParaRPr lang="en-IN" altLang="en-US" sz="2400"/>
          </a:p>
          <a:p>
            <a:pPr algn="l"/>
            <a:endParaRPr lang="en-IN" altLang="en-US" sz="2400"/>
          </a:p>
          <a:p>
            <a:pPr algn="l"/>
            <a:r>
              <a:rPr lang="en-IN" altLang="en-US" sz="2400"/>
              <a:t>2. 4black and 6 white balls, 2 balls are drawn one by one without replacement. What is the probability that the balls are same in color? </a:t>
            </a:r>
          </a:p>
          <a:p>
            <a:pPr algn="l"/>
            <a:endParaRPr lang="en-IN" altLang="en-US" sz="2400"/>
          </a:p>
          <a:p>
            <a:pPr algn="l"/>
            <a:endParaRPr lang="en-IN" altLang="en-US" sz="2400">
              <a:sym typeface="+mn-ea"/>
            </a:endParaRPr>
          </a:p>
          <a:p>
            <a:pPr algn="l"/>
            <a:endParaRPr lang="en-IN" altLang="en-US" sz="2800"/>
          </a:p>
          <a:p>
            <a:pPr algn="l"/>
            <a:endParaRPr lang="en-IN" altLang="en-US" sz="2800"/>
          </a:p>
          <a:p>
            <a:pPr algn="l"/>
            <a:endParaRPr lang="en-IN" altLang="en-US" sz="2400"/>
          </a:p>
          <a:p>
            <a:pPr algn="l"/>
            <a:endParaRPr lang="en-I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55" y="135890"/>
            <a:ext cx="10113645" cy="576580"/>
          </a:xfrm>
        </p:spPr>
        <p:txBody>
          <a:bodyPr>
            <a:normAutofit/>
          </a:bodyPr>
          <a:lstStyle/>
          <a:p>
            <a:pPr algn="ctr"/>
            <a:r>
              <a:rPr lang="en-IN" altLang="en-US" sz="3200" u="sng"/>
              <a:t>Mixture &amp; Alligation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542925" y="613410"/>
            <a:ext cx="11508105" cy="5262245"/>
          </a:xfrm>
          <a:prstGeom prst="rect">
            <a:avLst/>
          </a:prstGeom>
          <a:noFill/>
        </p:spPr>
        <p:txBody>
          <a:bodyPr wrap="square" rtlCol="0">
            <a:spAutoFit/>
          </a:bodyPr>
          <a:lstStyle/>
          <a:p>
            <a:pPr algn="l"/>
            <a:r>
              <a:rPr lang="en-IN" altLang="en-US" sz="2400"/>
              <a:t>1. Ramesh mixs 60 litres of type1 to type2. Type 1 cost 32 per litre, while type 2</a:t>
            </a:r>
          </a:p>
          <a:p>
            <a:pPr algn="l"/>
            <a:r>
              <a:rPr lang="en-IN" altLang="en-US" sz="2400"/>
              <a:t>is 23 per litre. He sells at 28. How much Type 2 acid is needed to make it no profit no loss?</a:t>
            </a:r>
            <a:endParaRPr lang="en-IN" altLang="en-US" sz="2400" u="sng"/>
          </a:p>
          <a:p>
            <a:pPr algn="l"/>
            <a:endParaRPr lang="en-IN" altLang="en-US" sz="2400" u="sng"/>
          </a:p>
          <a:p>
            <a:pPr algn="l"/>
            <a:endParaRPr lang="en-IN" altLang="en-US" sz="2400" u="sng"/>
          </a:p>
          <a:p>
            <a:pPr algn="l"/>
            <a:endParaRPr lang="en-IN" altLang="en-US" sz="2400" u="sng"/>
          </a:p>
          <a:p>
            <a:pPr algn="l"/>
            <a:r>
              <a:rPr lang="en-IN" altLang="en-US" sz="2400"/>
              <a:t>2. A mixture of two food items has salt to sugar ratio as 7:32. The ratio of salt to sugar is 2:11 and 5:21 in two individual item, in what proportion two are mixed?</a:t>
            </a:r>
          </a:p>
          <a:p>
            <a:pPr algn="l"/>
            <a:endParaRPr lang="en-IN" altLang="en-US" sz="2400" u="sng"/>
          </a:p>
          <a:p>
            <a:pPr algn="l"/>
            <a:endParaRPr lang="en-IN" altLang="en-US" sz="2400" u="sng"/>
          </a:p>
          <a:p>
            <a:pPr algn="l"/>
            <a:endParaRPr lang="en-IN" altLang="en-US" sz="2400" u="sng"/>
          </a:p>
          <a:p>
            <a:pPr algn="l"/>
            <a:endParaRPr lang="en-IN" altLang="en-US" sz="2400" u="sng"/>
          </a:p>
          <a:p>
            <a:pPr algn="l"/>
            <a:r>
              <a:rPr lang="en-IN" altLang="en-US" sz="2400"/>
              <a:t>3. Two alloys A and B are composed of two basic elements. The ratios of the compositions of two basic elements are 5:3 and 1:2. New alloy  X is formed by mixing two alloys in 4:3 ratio. Find ratio of composition of two basic elements in alloy X?</a:t>
            </a:r>
            <a:endParaRPr lang="en-IN" altLang="en-US" sz="2400"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55" y="135890"/>
            <a:ext cx="10113645" cy="576580"/>
          </a:xfrm>
        </p:spPr>
        <p:txBody>
          <a:bodyPr>
            <a:normAutofit/>
          </a:bodyPr>
          <a:lstStyle/>
          <a:p>
            <a:pPr algn="ctr"/>
            <a:r>
              <a:rPr lang="en-IN" altLang="en-US" sz="3200" u="sng"/>
              <a:t>Probability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530225" y="588010"/>
            <a:ext cx="11508105" cy="4154170"/>
          </a:xfrm>
          <a:prstGeom prst="rect">
            <a:avLst/>
          </a:prstGeom>
          <a:noFill/>
        </p:spPr>
        <p:txBody>
          <a:bodyPr wrap="square" rtlCol="0">
            <a:spAutoFit/>
          </a:bodyPr>
          <a:lstStyle/>
          <a:p>
            <a:pPr algn="l"/>
            <a:r>
              <a:rPr lang="en-IN" altLang="en-US" sz="2400"/>
              <a:t>1. From a group of 3men, 4 women and 2 children. 4 people are to be chosen to form a team. Probability that commitee contains atleast 1 each of men, women and children?</a:t>
            </a:r>
          </a:p>
          <a:p>
            <a:pPr algn="l"/>
            <a:endParaRPr lang="en-IN" altLang="en-US" sz="2400"/>
          </a:p>
          <a:p>
            <a:pPr algn="l"/>
            <a:endParaRPr lang="en-IN" altLang="en-US" sz="2400"/>
          </a:p>
          <a:p>
            <a:pPr algn="l"/>
            <a:endParaRPr lang="en-IN" altLang="en-US" sz="2400"/>
          </a:p>
          <a:p>
            <a:pPr algn="l"/>
            <a:r>
              <a:rPr lang="en-IN" altLang="en-US" sz="2400">
                <a:sym typeface="+mn-ea"/>
              </a:rPr>
              <a:t>2. Two cards are drawn at random from a pack of 52 cards. What is the probability that either both are black or both are queen?</a:t>
            </a:r>
          </a:p>
          <a:p>
            <a:pPr algn="l"/>
            <a:endParaRPr lang="en-IN" altLang="en-US" sz="2400">
              <a:sym typeface="+mn-ea"/>
            </a:endParaRPr>
          </a:p>
          <a:p>
            <a:pPr algn="l"/>
            <a:endParaRPr lang="en-IN" altLang="en-US" sz="2400">
              <a:sym typeface="+mn-ea"/>
            </a:endParaRPr>
          </a:p>
          <a:p>
            <a:pPr algn="l"/>
            <a:endParaRPr lang="en-IN" altLang="en-US" sz="2400">
              <a:sym typeface="+mn-ea"/>
            </a:endParaRPr>
          </a:p>
          <a:p>
            <a:pPr algn="l"/>
            <a:r>
              <a:rPr lang="en-IN" altLang="en-US" sz="2400"/>
              <a:t>3. Two cards are drawn together. Probability one is spade and one is heart?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55" y="135890"/>
            <a:ext cx="10113645" cy="576580"/>
          </a:xfrm>
        </p:spPr>
        <p:txBody>
          <a:bodyPr>
            <a:normAutofit/>
          </a:bodyPr>
          <a:lstStyle/>
          <a:p>
            <a:pPr algn="ctr"/>
            <a:r>
              <a:rPr lang="en-IN" altLang="en-US" sz="3200" u="sng"/>
              <a:t>Probability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530225" y="588010"/>
            <a:ext cx="11508105" cy="6062345"/>
          </a:xfrm>
          <a:prstGeom prst="rect">
            <a:avLst/>
          </a:prstGeom>
          <a:noFill/>
        </p:spPr>
        <p:txBody>
          <a:bodyPr wrap="square" rtlCol="0">
            <a:spAutoFit/>
          </a:bodyPr>
          <a:lstStyle/>
          <a:p>
            <a:pPr algn="l"/>
            <a:r>
              <a:rPr lang="en-IN" altLang="en-US" sz="2400"/>
              <a:t>1. R speaks truth 40% of time and L speaks truth 60% of time. Percentage of cases</a:t>
            </a:r>
          </a:p>
          <a:p>
            <a:pPr algn="l"/>
            <a:r>
              <a:rPr lang="en-IN" altLang="en-US" sz="2400"/>
              <a:t>     R and L are likely to contradict each other?</a:t>
            </a:r>
          </a:p>
          <a:p>
            <a:pPr algn="l"/>
            <a:endParaRPr lang="en-IN" altLang="en-US" sz="2400"/>
          </a:p>
          <a:p>
            <a:pPr algn="l"/>
            <a:endParaRPr lang="en-IN" altLang="en-US" sz="2400"/>
          </a:p>
          <a:p>
            <a:pPr algn="l"/>
            <a:endParaRPr lang="en-IN" altLang="en-US" sz="2400"/>
          </a:p>
          <a:p>
            <a:pPr algn="l"/>
            <a:endParaRPr lang="en-IN" altLang="en-US" sz="2400"/>
          </a:p>
          <a:p>
            <a:pPr algn="l"/>
            <a:r>
              <a:rPr lang="en-IN" altLang="en-US" sz="2400"/>
              <a:t>2. A bag contains 6 white and 4 black balls. 2 balls are drawn at random. Find probability they are of same color?</a:t>
            </a:r>
          </a:p>
          <a:p>
            <a:pPr algn="l"/>
            <a:endParaRPr lang="en-IN" altLang="en-US" sz="2400"/>
          </a:p>
          <a:p>
            <a:pPr algn="l"/>
            <a:endParaRPr lang="en-IN" altLang="en-US" sz="2400"/>
          </a:p>
          <a:p>
            <a:pPr algn="l"/>
            <a:endParaRPr lang="en-IN" altLang="en-US" sz="2400">
              <a:sym typeface="+mn-ea"/>
            </a:endParaRPr>
          </a:p>
          <a:p>
            <a:pPr algn="l"/>
            <a:r>
              <a:rPr lang="en-IN" altLang="en-US" sz="2400"/>
              <a:t>3. A box contains 5 green, 4 yellow and 3 white marbles. Three balls are drawn at random. What is the probabilty they are not of same color?</a:t>
            </a:r>
          </a:p>
          <a:p>
            <a:pPr algn="l"/>
            <a:endParaRPr lang="en-IN" altLang="en-US" sz="2800"/>
          </a:p>
          <a:p>
            <a:pPr algn="l"/>
            <a:endParaRPr lang="en-IN" altLang="en-US" sz="2400"/>
          </a:p>
          <a:p>
            <a:pPr algn="l"/>
            <a:endParaRPr lang="en-I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55" y="135890"/>
            <a:ext cx="10113645" cy="576580"/>
          </a:xfrm>
        </p:spPr>
        <p:txBody>
          <a:bodyPr>
            <a:normAutofit/>
          </a:bodyPr>
          <a:lstStyle/>
          <a:p>
            <a:pPr algn="ctr"/>
            <a:r>
              <a:rPr lang="en-IN" altLang="en-US" sz="3200" u="sng"/>
              <a:t>Probability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530225" y="588010"/>
            <a:ext cx="11508105" cy="4154170"/>
          </a:xfrm>
          <a:prstGeom prst="rect">
            <a:avLst/>
          </a:prstGeom>
          <a:noFill/>
        </p:spPr>
        <p:txBody>
          <a:bodyPr wrap="square" rtlCol="0">
            <a:spAutoFit/>
          </a:bodyPr>
          <a:lstStyle/>
          <a:p>
            <a:pPr algn="l"/>
            <a:r>
              <a:rPr lang="en-IN" altLang="en-US" sz="2400"/>
              <a:t>1. If we toss three coins probabilty of getting 2 heads?</a:t>
            </a:r>
          </a:p>
          <a:p>
            <a:pPr algn="l"/>
            <a:endParaRPr lang="en-IN" altLang="en-US" sz="2400"/>
          </a:p>
          <a:p>
            <a:pPr algn="l"/>
            <a:endParaRPr lang="en-IN" altLang="en-US" sz="2400"/>
          </a:p>
          <a:p>
            <a:pPr algn="l"/>
            <a:endParaRPr lang="en-IN" altLang="en-US" sz="2400">
              <a:sym typeface="+mn-ea"/>
            </a:endParaRPr>
          </a:p>
          <a:p>
            <a:pPr algn="l"/>
            <a:endParaRPr lang="en-IN" altLang="en-US" sz="2400">
              <a:sym typeface="+mn-ea"/>
            </a:endParaRPr>
          </a:p>
          <a:p>
            <a:pPr algn="l"/>
            <a:endParaRPr lang="en-IN" altLang="en-US" sz="2400">
              <a:sym typeface="+mn-ea"/>
            </a:endParaRPr>
          </a:p>
          <a:p>
            <a:pPr algn="l"/>
            <a:endParaRPr lang="en-IN" altLang="en-US" sz="2400">
              <a:sym typeface="+mn-ea"/>
            </a:endParaRPr>
          </a:p>
          <a:p>
            <a:pPr algn="l"/>
            <a:r>
              <a:rPr lang="en-IN" altLang="en-US" sz="2400">
                <a:sym typeface="+mn-ea"/>
              </a:rPr>
              <a:t>3.Two dice are thrown simultaneously. What is the probabilty of getting two nos. whose product is even?</a:t>
            </a:r>
          </a:p>
          <a:p>
            <a:pPr algn="l"/>
            <a:endParaRPr lang="en-IN" altLang="en-US" sz="2400"/>
          </a:p>
          <a:p>
            <a:pPr algn="l"/>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55" y="135890"/>
            <a:ext cx="10113645" cy="576580"/>
          </a:xfrm>
        </p:spPr>
        <p:txBody>
          <a:bodyPr>
            <a:normAutofit/>
          </a:bodyPr>
          <a:lstStyle/>
          <a:p>
            <a:pPr algn="ctr"/>
            <a:r>
              <a:rPr lang="en-IN" altLang="en-US" sz="3200" u="sng"/>
              <a:t>Permutation and Combination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530225" y="588010"/>
            <a:ext cx="11508105" cy="5262245"/>
          </a:xfrm>
          <a:prstGeom prst="rect">
            <a:avLst/>
          </a:prstGeom>
          <a:noFill/>
        </p:spPr>
        <p:txBody>
          <a:bodyPr wrap="square" rtlCol="0">
            <a:spAutoFit/>
          </a:bodyPr>
          <a:lstStyle/>
          <a:p>
            <a:pPr algn="l"/>
            <a:endParaRPr lang="en-IN" altLang="en-US" sz="2400"/>
          </a:p>
          <a:p>
            <a:pPr algn="l"/>
            <a:r>
              <a:rPr lang="en-IN" altLang="en-US" sz="2400"/>
              <a:t>Remember the factorial of nos. upto 8 atleast.</a:t>
            </a:r>
          </a:p>
          <a:p>
            <a:pPr algn="l"/>
            <a:endParaRPr lang="en-IN" altLang="en-US" sz="2400"/>
          </a:p>
          <a:p>
            <a:pPr algn="l"/>
            <a:r>
              <a:rPr lang="en-IN" altLang="en-US" sz="2400"/>
              <a:t>1. </a:t>
            </a:r>
            <a:r>
              <a:rPr lang="en-IN" altLang="en-US" sz="2400">
                <a:sym typeface="+mn-ea"/>
              </a:rPr>
              <a:t>In how many ways letters of  word “TABLE” can be arranged?</a:t>
            </a:r>
            <a:endParaRPr lang="en-IN" altLang="en-US" sz="2400"/>
          </a:p>
          <a:p>
            <a:pPr algn="l"/>
            <a:endParaRPr lang="en-IN" altLang="en-US" sz="2400"/>
          </a:p>
          <a:p>
            <a:pPr algn="l"/>
            <a:endParaRPr lang="en-IN" altLang="en-US" sz="2400"/>
          </a:p>
          <a:p>
            <a:pPr algn="l"/>
            <a:endParaRPr lang="en-IN" altLang="en-US" sz="2400"/>
          </a:p>
          <a:p>
            <a:pPr algn="l"/>
            <a:r>
              <a:rPr lang="en-IN" altLang="en-US" sz="2400"/>
              <a:t>2. </a:t>
            </a:r>
            <a:r>
              <a:rPr lang="en-IN" altLang="en-US" sz="2400">
                <a:sym typeface="+mn-ea"/>
              </a:rPr>
              <a:t>In how many ways letters of  word “SAYANI” can be arranged?</a:t>
            </a:r>
            <a:endParaRPr lang="en-IN" altLang="en-US" sz="2400"/>
          </a:p>
          <a:p>
            <a:pPr algn="l"/>
            <a:endParaRPr lang="en-IN" altLang="en-US" sz="2400"/>
          </a:p>
          <a:p>
            <a:pPr algn="l"/>
            <a:endParaRPr lang="en-IN" altLang="en-US" sz="2400">
              <a:sym typeface="+mn-ea"/>
            </a:endParaRPr>
          </a:p>
          <a:p>
            <a:pPr algn="l"/>
            <a:endParaRPr lang="en-IN" altLang="en-US" sz="2400">
              <a:sym typeface="+mn-ea"/>
            </a:endParaRPr>
          </a:p>
          <a:p>
            <a:pPr algn="l"/>
            <a:r>
              <a:rPr lang="en-IN" altLang="en-US" sz="2400">
                <a:sym typeface="+mn-ea"/>
              </a:rPr>
              <a:t>3.In how many ways letters of  word “MATHEMATICS” can be arranged?</a:t>
            </a:r>
            <a:endParaRPr lang="en-IN" altLang="en-US" sz="2400"/>
          </a:p>
          <a:p>
            <a:pPr algn="l"/>
            <a:endParaRPr lang="en-IN" altLang="en-US" sz="2400"/>
          </a:p>
          <a:p>
            <a:pPr algn="l"/>
            <a:endParaRPr lang="en-I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55" y="135890"/>
            <a:ext cx="10113645" cy="576580"/>
          </a:xfrm>
        </p:spPr>
        <p:txBody>
          <a:bodyPr>
            <a:normAutofit/>
          </a:bodyPr>
          <a:lstStyle/>
          <a:p>
            <a:pPr algn="ctr"/>
            <a:r>
              <a:rPr lang="en-IN" altLang="en-US" sz="3200" u="sng"/>
              <a:t>Permutation and Combination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530225" y="588010"/>
            <a:ext cx="11508105" cy="9693910"/>
          </a:xfrm>
          <a:prstGeom prst="rect">
            <a:avLst/>
          </a:prstGeom>
          <a:noFill/>
        </p:spPr>
        <p:txBody>
          <a:bodyPr wrap="square" rtlCol="0">
            <a:spAutoFit/>
          </a:bodyPr>
          <a:lstStyle/>
          <a:p>
            <a:pPr algn="l"/>
            <a:endParaRPr lang="en-IN" altLang="en-US" sz="2400"/>
          </a:p>
          <a:p>
            <a:pPr algn="l"/>
            <a:endParaRPr lang="en-IN" altLang="en-US" sz="2400"/>
          </a:p>
          <a:p>
            <a:pPr algn="l"/>
            <a:r>
              <a:rPr lang="en-IN" altLang="en-US" sz="2400"/>
              <a:t>1. </a:t>
            </a:r>
            <a:r>
              <a:rPr lang="en-IN" altLang="en-US" sz="2400">
                <a:sym typeface="+mn-ea"/>
              </a:rPr>
              <a:t>In how many ways letters of  word “RAINBOW” can be arranged </a:t>
            </a:r>
          </a:p>
          <a:p>
            <a:pPr algn="l"/>
            <a:r>
              <a:rPr lang="en-IN" altLang="en-US" sz="2400">
                <a:sym typeface="+mn-ea"/>
              </a:rPr>
              <a:t>i)so that all words start with R?</a:t>
            </a:r>
          </a:p>
          <a:p>
            <a:pPr algn="l"/>
            <a:endParaRPr lang="en-IN" altLang="en-US" sz="2400">
              <a:sym typeface="+mn-ea"/>
            </a:endParaRPr>
          </a:p>
          <a:p>
            <a:pPr algn="l"/>
            <a:r>
              <a:rPr lang="en-IN" altLang="en-US" sz="2400">
                <a:sym typeface="+mn-ea"/>
              </a:rPr>
              <a:t>ii) begins with R and end with W?</a:t>
            </a:r>
          </a:p>
          <a:p>
            <a:pPr algn="l"/>
            <a:endParaRPr lang="en-IN" altLang="en-US" sz="2400">
              <a:sym typeface="+mn-ea"/>
            </a:endParaRPr>
          </a:p>
          <a:p>
            <a:pPr algn="l"/>
            <a:endParaRPr lang="en-IN" altLang="en-US" sz="2400">
              <a:sym typeface="+mn-ea"/>
            </a:endParaRPr>
          </a:p>
          <a:p>
            <a:pPr algn="l"/>
            <a:r>
              <a:rPr lang="en-IN" altLang="en-US" sz="2400">
                <a:sym typeface="+mn-ea"/>
              </a:rPr>
              <a:t>iii) R and W in end position?</a:t>
            </a:r>
          </a:p>
          <a:p>
            <a:pPr algn="l"/>
            <a:endParaRPr lang="en-IN" altLang="en-US" sz="2400">
              <a:sym typeface="+mn-ea"/>
            </a:endParaRPr>
          </a:p>
          <a:p>
            <a:pPr algn="l"/>
            <a:endParaRPr lang="en-IN" altLang="en-US" sz="2400">
              <a:sym typeface="+mn-ea"/>
            </a:endParaRPr>
          </a:p>
          <a:p>
            <a:pPr algn="l"/>
            <a:r>
              <a:rPr lang="en-IN" altLang="en-US" sz="2400">
                <a:sym typeface="+mn-ea"/>
              </a:rPr>
              <a:t>iv) N and B are always together?</a:t>
            </a:r>
          </a:p>
          <a:p>
            <a:pPr algn="l"/>
            <a:endParaRPr lang="en-IN" altLang="en-US" sz="2400">
              <a:sym typeface="+mn-ea"/>
            </a:endParaRPr>
          </a:p>
          <a:p>
            <a:pPr algn="l"/>
            <a:endParaRPr lang="en-IN" altLang="en-US" sz="2400">
              <a:sym typeface="+mn-ea"/>
            </a:endParaRPr>
          </a:p>
          <a:p>
            <a:pPr algn="l"/>
            <a:r>
              <a:rPr lang="en-IN" altLang="en-US" sz="2400">
                <a:sym typeface="+mn-ea"/>
              </a:rPr>
              <a:t>v) N and B are never together?</a:t>
            </a:r>
          </a:p>
          <a:p>
            <a:pPr algn="l"/>
            <a:endParaRPr lang="en-IN" altLang="en-US" sz="2400">
              <a:sym typeface="+mn-ea"/>
            </a:endParaRPr>
          </a:p>
          <a:p>
            <a:pPr algn="l"/>
            <a:endParaRPr lang="en-IN" altLang="en-US" sz="2400"/>
          </a:p>
          <a:p>
            <a:pPr algn="l"/>
            <a:endParaRPr lang="en-IN" altLang="en-US" sz="2400"/>
          </a:p>
          <a:p>
            <a:pPr algn="l"/>
            <a:endParaRPr lang="en-IN" altLang="en-US" sz="2400"/>
          </a:p>
          <a:p>
            <a:pPr algn="l"/>
            <a:endParaRPr lang="en-IN" altLang="en-US" sz="2400"/>
          </a:p>
          <a:p>
            <a:pPr algn="l"/>
            <a:r>
              <a:rPr lang="en-IN" altLang="en-US" sz="2400"/>
              <a:t>2.</a:t>
            </a:r>
          </a:p>
          <a:p>
            <a:pPr algn="l"/>
            <a:endParaRPr lang="en-IN" altLang="en-US" sz="2400">
              <a:sym typeface="+mn-ea"/>
            </a:endParaRPr>
          </a:p>
          <a:p>
            <a:pPr algn="l"/>
            <a:endParaRPr lang="en-IN" altLang="en-US" sz="2400">
              <a:sym typeface="+mn-ea"/>
            </a:endParaRPr>
          </a:p>
          <a:p>
            <a:pPr algn="l"/>
            <a:r>
              <a:rPr lang="en-IN" altLang="en-US" sz="2400">
                <a:sym typeface="+mn-ea"/>
              </a:rPr>
              <a:t>3.In how many ways letters of  word “MATHEMATICS” can be arranged?</a:t>
            </a:r>
            <a:endParaRPr lang="en-IN" altLang="en-US" sz="2400"/>
          </a:p>
          <a:p>
            <a:pPr algn="l"/>
            <a:endParaRPr lang="en-IN" altLang="en-US" sz="2400"/>
          </a:p>
          <a:p>
            <a:pPr algn="l"/>
            <a:endParaRPr lang="en-I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55" y="135890"/>
            <a:ext cx="10113645" cy="576580"/>
          </a:xfrm>
        </p:spPr>
        <p:txBody>
          <a:bodyPr>
            <a:normAutofit/>
          </a:bodyPr>
          <a:lstStyle/>
          <a:p>
            <a:pPr algn="ctr"/>
            <a:r>
              <a:rPr lang="en-IN" altLang="en-US" sz="3200" u="sng"/>
              <a:t>Permutation and Combination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542925" y="613410"/>
            <a:ext cx="11508105" cy="5631180"/>
          </a:xfrm>
          <a:prstGeom prst="rect">
            <a:avLst/>
          </a:prstGeom>
          <a:noFill/>
        </p:spPr>
        <p:txBody>
          <a:bodyPr wrap="square" rtlCol="0">
            <a:spAutoFit/>
          </a:bodyPr>
          <a:lstStyle/>
          <a:p>
            <a:pPr algn="l"/>
            <a:endParaRPr lang="en-IN" altLang="en-US" sz="2400"/>
          </a:p>
          <a:p>
            <a:pPr algn="l"/>
            <a:r>
              <a:rPr lang="en-IN" altLang="en-US" sz="2400">
                <a:sym typeface="+mn-ea"/>
              </a:rPr>
              <a:t>1. In how many ways letters of  word “MATHEMATICS” can be arranged so that vowels come together?</a:t>
            </a:r>
          </a:p>
          <a:p>
            <a:pPr algn="l"/>
            <a:endParaRPr lang="en-IN" altLang="en-US" sz="2400">
              <a:sym typeface="+mn-ea"/>
            </a:endParaRPr>
          </a:p>
          <a:p>
            <a:pPr algn="l"/>
            <a:endParaRPr lang="en-IN" altLang="en-US" sz="2400">
              <a:sym typeface="+mn-ea"/>
            </a:endParaRPr>
          </a:p>
          <a:p>
            <a:pPr algn="l"/>
            <a:endParaRPr lang="en-IN" altLang="en-US" sz="2400"/>
          </a:p>
          <a:p>
            <a:pPr algn="l"/>
            <a:r>
              <a:rPr lang="en-IN" altLang="en-US" sz="2400"/>
              <a:t>2. How many 3 digit no. can be formed from 2,3,5,6,7 and 9 which is divsible by 5 and none of digits is repeated?</a:t>
            </a:r>
          </a:p>
          <a:p>
            <a:pPr algn="l"/>
            <a:endParaRPr lang="en-IN" altLang="en-US" sz="2400"/>
          </a:p>
          <a:p>
            <a:pPr algn="l"/>
            <a:endParaRPr lang="en-IN" altLang="en-US" sz="2400">
              <a:sym typeface="+mn-ea"/>
            </a:endParaRPr>
          </a:p>
          <a:p>
            <a:pPr algn="l"/>
            <a:endParaRPr lang="en-IN" altLang="en-US" sz="2400">
              <a:sym typeface="+mn-ea"/>
            </a:endParaRPr>
          </a:p>
          <a:p>
            <a:pPr algn="l"/>
            <a:r>
              <a:rPr lang="en-IN" altLang="en-US" sz="2400">
                <a:sym typeface="+mn-ea"/>
              </a:rPr>
              <a:t>3. Find total nos. that can be made using letters 0,2,3,4,5 which are greater than 6000 without repeating the digits?</a:t>
            </a:r>
            <a:endParaRPr lang="en-IN" altLang="en-US" sz="2400"/>
          </a:p>
          <a:p>
            <a:pPr algn="l"/>
            <a:endParaRPr lang="en-IN" altLang="en-US" sz="2400"/>
          </a:p>
          <a:p>
            <a:pPr algn="l"/>
            <a:endParaRPr lang="en-I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55" y="135890"/>
            <a:ext cx="10113645" cy="576580"/>
          </a:xfrm>
        </p:spPr>
        <p:txBody>
          <a:bodyPr>
            <a:normAutofit/>
          </a:bodyPr>
          <a:lstStyle/>
          <a:p>
            <a:pPr algn="ctr"/>
            <a:r>
              <a:rPr lang="en-IN" altLang="en-US" sz="3200" u="sng"/>
              <a:t>Mixture &amp; Alligation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542925" y="613410"/>
            <a:ext cx="11508105" cy="5323205"/>
          </a:xfrm>
          <a:prstGeom prst="rect">
            <a:avLst/>
          </a:prstGeom>
          <a:noFill/>
        </p:spPr>
        <p:txBody>
          <a:bodyPr wrap="square" rtlCol="0">
            <a:spAutoFit/>
          </a:bodyPr>
          <a:lstStyle/>
          <a:p>
            <a:pPr algn="ctr"/>
            <a:r>
              <a:rPr lang="en-IN" altLang="en-US" sz="2800" u="sng"/>
              <a:t>Concepts</a:t>
            </a:r>
          </a:p>
          <a:p>
            <a:pPr algn="l"/>
            <a:endParaRPr lang="en-IN" altLang="en-US" sz="2400" u="sng"/>
          </a:p>
          <a:p>
            <a:pPr algn="l"/>
            <a:endParaRPr lang="en-IN" altLang="en-US" sz="2400" u="sng"/>
          </a:p>
          <a:p>
            <a:pPr algn="l"/>
            <a:endParaRPr lang="en-IN" altLang="en-US" sz="2400" u="sng"/>
          </a:p>
          <a:p>
            <a:pPr algn="l"/>
            <a:endParaRPr lang="en-IN" altLang="en-US" sz="2400" u="sng"/>
          </a:p>
          <a:p>
            <a:pPr algn="l"/>
            <a:r>
              <a:rPr lang="en-IN" altLang="en-US" sz="2400"/>
              <a:t>1. Resultant price of mixture is Rs480. Made up of two varieties of golden rice, having price 420 and 520. What should be the ratio of both quantities?</a:t>
            </a:r>
          </a:p>
          <a:p>
            <a:pPr algn="l"/>
            <a:endParaRPr lang="en-IN" altLang="en-US" sz="2400" u="sng"/>
          </a:p>
          <a:p>
            <a:pPr algn="l"/>
            <a:endParaRPr lang="en-IN" altLang="en-US" sz="2400" u="sng"/>
          </a:p>
          <a:p>
            <a:pPr algn="l"/>
            <a:endParaRPr lang="en-IN" altLang="en-US" sz="2400" u="sng"/>
          </a:p>
          <a:p>
            <a:pPr algn="l"/>
            <a:endParaRPr lang="en-IN" altLang="en-US" sz="2400" u="sng"/>
          </a:p>
          <a:p>
            <a:pPr algn="l"/>
            <a:r>
              <a:rPr lang="en-IN" altLang="en-US" sz="2400"/>
              <a:t>2. A mixture consists of some amount of sandalwood oil and 240litres of water. It is priced at Rs275 per litre. Oil is priced at Rs325 per litre. How much oil in mixture?</a:t>
            </a:r>
            <a:endParaRPr lang="en-IN" altLang="en-US" sz="2400" u="sng"/>
          </a:p>
          <a:p>
            <a:pPr algn="ctr"/>
            <a:endParaRPr lang="en-IN" altLang="en-US" sz="2400"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155" y="135890"/>
            <a:ext cx="10113645" cy="576580"/>
          </a:xfrm>
        </p:spPr>
        <p:txBody>
          <a:bodyPr>
            <a:normAutofit/>
          </a:bodyPr>
          <a:lstStyle/>
          <a:p>
            <a:pPr algn="ctr"/>
            <a:r>
              <a:rPr lang="en-IN" altLang="en-US" sz="3200" u="sng"/>
              <a:t>Mixture &amp; Alligation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542925" y="613410"/>
            <a:ext cx="11508105" cy="5262245"/>
          </a:xfrm>
          <a:prstGeom prst="rect">
            <a:avLst/>
          </a:prstGeom>
          <a:noFill/>
        </p:spPr>
        <p:txBody>
          <a:bodyPr wrap="square" rtlCol="0">
            <a:spAutoFit/>
          </a:bodyPr>
          <a:lstStyle/>
          <a:p>
            <a:pPr algn="l"/>
            <a:r>
              <a:rPr lang="en-IN" altLang="en-US" sz="2400"/>
              <a:t>1. How much milk be added in Milk solution to make milk quantity 75% if 80L of milk</a:t>
            </a:r>
          </a:p>
          <a:p>
            <a:pPr algn="l"/>
            <a:r>
              <a:rPr lang="en-IN" altLang="en-US" sz="2400"/>
              <a:t>solution has 45% milk in it?</a:t>
            </a:r>
          </a:p>
          <a:p>
            <a:pPr algn="l"/>
            <a:endParaRPr lang="en-IN" altLang="en-US" sz="2400" u="sng"/>
          </a:p>
          <a:p>
            <a:pPr algn="l"/>
            <a:endParaRPr lang="en-IN" altLang="en-US" sz="2400" u="sng"/>
          </a:p>
          <a:p>
            <a:pPr algn="l"/>
            <a:endParaRPr lang="en-IN" altLang="en-US" sz="2400" u="sng"/>
          </a:p>
          <a:p>
            <a:pPr algn="l"/>
            <a:endParaRPr lang="en-IN" altLang="en-US" sz="2400" u="sng"/>
          </a:p>
          <a:p>
            <a:pPr algn="l"/>
            <a:r>
              <a:rPr lang="en-IN" altLang="en-US" sz="2400"/>
              <a:t>2. A pot contains 40L of juice. How much juice will be there if 4litres of juice was removed and replaced by water and this process was again repeated twice? How much juice left?</a:t>
            </a:r>
            <a:endParaRPr lang="en-IN" altLang="en-US" sz="2400" u="sng"/>
          </a:p>
          <a:p>
            <a:pPr algn="l"/>
            <a:endParaRPr lang="en-IN" altLang="en-US" sz="2400" u="sng"/>
          </a:p>
          <a:p>
            <a:pPr algn="l"/>
            <a:endParaRPr lang="en-IN" altLang="en-US" sz="2400" u="sng"/>
          </a:p>
          <a:p>
            <a:pPr algn="l"/>
            <a:endParaRPr lang="en-IN" altLang="en-US" sz="2400" u="sng"/>
          </a:p>
          <a:p>
            <a:pPr algn="l"/>
            <a:r>
              <a:rPr lang="en-IN" altLang="en-US" sz="2400"/>
              <a:t>3. One glass has juice and water in the ratio 5:2 while other in 7:4. If both glass poured in vessel final ratio of water to juice in vessel?</a:t>
            </a:r>
            <a:endParaRPr lang="en-IN" altLang="en-US" sz="2400" u="sng"/>
          </a:p>
          <a:p>
            <a:pPr algn="l"/>
            <a:endParaRPr lang="en-IN" altLang="en-US" sz="2400" u="sng"/>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848</Words>
  <Application>Microsoft Office PowerPoint</Application>
  <PresentationFormat>Widescreen</PresentationFormat>
  <Paragraphs>133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Probability Concepts</vt:lpstr>
      <vt:lpstr>Probability</vt:lpstr>
      <vt:lpstr>Probability</vt:lpstr>
      <vt:lpstr>Probability</vt:lpstr>
      <vt:lpstr>Permutation and Combination</vt:lpstr>
      <vt:lpstr>Permutation and Combination</vt:lpstr>
      <vt:lpstr>Permutation and Combination</vt:lpstr>
      <vt:lpstr>Mixture &amp; Alligation</vt:lpstr>
      <vt:lpstr>Mixture &amp; Alligation</vt:lpstr>
      <vt:lpstr>Mixture &amp; Alligation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Aptitude</dc:title>
  <dc:creator>ASUS</dc:creator>
  <cp:lastModifiedBy>lokesh bagora</cp:lastModifiedBy>
  <cp:revision>13</cp:revision>
  <dcterms:created xsi:type="dcterms:W3CDTF">2022-07-16T17:34:00Z</dcterms:created>
  <dcterms:modified xsi:type="dcterms:W3CDTF">2024-04-23T22:34:37Z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17DF79CCD69F4A2EA1A7A65B0718D816</vt:lpwstr>
  </property>
  <property fmtid="{D5CDD505-2E9C-101B-9397-08002B2CF9AE}" pid="3" name="KSOProductBuildVer">
    <vt:lpwstr>1033-11.2.0.11191</vt:lpwstr>
  </property>
</Properties>
</file>