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45" y="135890"/>
            <a:ext cx="10333355" cy="796290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u="sng"/>
              <a:t>Profit and Loss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74650" y="773430"/>
            <a:ext cx="11624310" cy="889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200" u="sng"/>
              <a:t>Concepts</a:t>
            </a:r>
          </a:p>
          <a:p>
            <a:pPr algn="l"/>
            <a:r>
              <a:rPr lang="en-IN" altLang="en-US" sz="2400"/>
              <a:t>Profit = SP - CP                         Loss = CP - SP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Profit% = (Profit/CP)*100       Loss% = (Loss/CP)*100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SP = (100 + P%)/100 *CP         SP = (100 - L%)/100*CP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If a and b are two consecutive profits on an article,then overall profit: - (a+b+(ab)/100)%</a:t>
            </a:r>
          </a:p>
          <a:p>
            <a:pPr algn="l"/>
            <a:r>
              <a:rPr lang="en-IN" altLang="en-US" sz="2400"/>
              <a:t>if there is loss, negative sign is used.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Discount  = MP - SP</a:t>
            </a:r>
          </a:p>
          <a:p>
            <a:pPr algn="l"/>
            <a:r>
              <a:rPr lang="en-IN" altLang="en-US" sz="2400"/>
              <a:t>Discount% = (Discount/MP)*100</a:t>
            </a:r>
          </a:p>
          <a:p>
            <a:pPr algn="l"/>
            <a:r>
              <a:rPr lang="en-IN" altLang="en-US" sz="2400"/>
              <a:t>SP = MP * (100 - D%)/100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Single equivalent discount = (r1 + r2 - (r1*r2)/100)%</a:t>
            </a:r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3200"/>
          </a:p>
          <a:p>
            <a:pPr algn="l"/>
            <a:endParaRPr lang="en-I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45" y="135890"/>
            <a:ext cx="10333355" cy="796290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u="sng"/>
              <a:t>Profit and Loss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4020" y="782955"/>
            <a:ext cx="11624310" cy="723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400"/>
              <a:t>1. A buys a TV for Rs5000 and sells it to C for Rs 6500 and C sells it to B at 20% profit. Find A’s profit or loss % and C’s selling price.</a:t>
            </a:r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2. Juli bought a TV for Rs25000. She spent Rs5000 on repair and sold for Rs 35000. The profit percent of Juli’s is:-</a:t>
            </a:r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3. A shopkeeper fixed the M.P. of an item 35% above C.P. The percentage of discount allowed to gain 8%?</a:t>
            </a:r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3200"/>
          </a:p>
          <a:p>
            <a:pPr algn="l"/>
            <a:endParaRPr lang="en-I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45" y="135890"/>
            <a:ext cx="10333355" cy="796290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u="sng"/>
              <a:t>Profit and Loss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4020" y="782955"/>
            <a:ext cx="11624310" cy="667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400"/>
              <a:t>1. A man sold an article at a loss of 20%. If he sells the article for Rs12 more, he would have gained 10%. Then calculate the cost price of the article.</a:t>
            </a:r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2. The SP of two articles is Rs200. If one is sold at profit of 10% and other is sold at a loss of 10%, find overall profit or loss in deal.</a:t>
            </a:r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3. A sells a motor bike to S at a profit of 15% and S sells it to Dinesh at a loss of 5%. Calculate overall profit or loss% in transaction.</a:t>
            </a:r>
          </a:p>
          <a:p>
            <a:pPr algn="l"/>
            <a:endParaRPr lang="en-IN" altLang="en-US" sz="2400"/>
          </a:p>
          <a:p>
            <a:pPr algn="l"/>
            <a:endParaRPr lang="en-IN" altLang="en-US" sz="2800"/>
          </a:p>
          <a:p>
            <a:pPr algn="l"/>
            <a:endParaRPr lang="en-IN" altLang="en-US" sz="3200"/>
          </a:p>
          <a:p>
            <a:pPr algn="l"/>
            <a:endParaRPr lang="en-IN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45" y="135890"/>
            <a:ext cx="10333355" cy="796290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u="sng"/>
              <a:t>Profit and Loss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4020" y="782955"/>
            <a:ext cx="11624310" cy="520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400"/>
              <a:t>1. If CP of 24 apples is equal to SP of 18 apples, find the profit%.(PYQ)</a:t>
            </a:r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2. Find equivalent discount of two consecutive discounts of 10% and 15%.</a:t>
            </a:r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3. A shopkeeper used 800g weight instead of a kg and sold the goods at 20% more than C.P. What is the profit or loss%.(PYQ)</a:t>
            </a:r>
          </a:p>
          <a:p>
            <a:pPr algn="l"/>
            <a:endParaRPr lang="en-IN" altLang="en-US" sz="2800"/>
          </a:p>
          <a:p>
            <a:pPr algn="l"/>
            <a:endParaRPr lang="en-IN" altLang="en-US" sz="3200"/>
          </a:p>
          <a:p>
            <a:pPr algn="l"/>
            <a:endParaRPr lang="en-I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45" y="135890"/>
            <a:ext cx="10333355" cy="796290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3200" u="sng"/>
              <a:t>SI</a:t>
            </a:r>
            <a:br>
              <a:rPr lang="en-IN" altLang="en-US" sz="3200" u="sng"/>
            </a:br>
            <a:r>
              <a:rPr lang="en-IN" altLang="en-US" sz="3200" u="sng"/>
              <a:t>Concepts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4020" y="782955"/>
            <a:ext cx="116243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altLang="en-US" sz="2800"/>
          </a:p>
          <a:p>
            <a:pPr algn="l"/>
            <a:r>
              <a:rPr lang="en-IN" altLang="en-US" sz="2800"/>
              <a:t>SI = (P*R*T)/100           Amount = Principal + Interest</a:t>
            </a:r>
          </a:p>
          <a:p>
            <a:pPr algn="l"/>
            <a:endParaRPr lang="en-IN" altLang="en-US" sz="2800"/>
          </a:p>
          <a:p>
            <a:pPr algn="l"/>
            <a:r>
              <a:rPr lang="en-IN" altLang="en-US" sz="2400"/>
              <a:t>1. An amount becomes 7times in 15yrs. In how many years will it become 10times, if rate remains same for both cases.</a:t>
            </a:r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2. Rs 20,000 is divided into two parts, then invested one part at 6.25% for 8years yields same interest as other part invested at 7% for 5years. Value of smaller part?</a:t>
            </a:r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45" y="135890"/>
            <a:ext cx="10333355" cy="796290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u="sng"/>
              <a:t>SI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75285" y="782955"/>
            <a:ext cx="1162431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400"/>
              <a:t>1. If S.I. of a certain sum for 15months at 7(1/2)% per annum exceeds the SI on same sum for 8months at 12(1/2)% per annum by Rs 32.50 then sum is:-</a:t>
            </a:r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2. If SI for 2yrs for a sum is Rs600 and CI for same sum for 2years and same rate of interest is Rs645,what will be the rate of interest?</a:t>
            </a:r>
          </a:p>
          <a:p>
            <a:pPr algn="l"/>
            <a:br>
              <a:rPr lang="en-IN" altLang="en-US" sz="2400"/>
            </a:br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3. A certain sum doubles in 7 years under S.I. In how many years it will be four times?(P.Y.Q)</a:t>
            </a:r>
          </a:p>
          <a:p>
            <a:pPr algn="l"/>
            <a:endParaRPr lang="en-I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45" y="135890"/>
            <a:ext cx="10333355" cy="796290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3200" u="sng"/>
              <a:t>CI</a:t>
            </a:r>
            <a:br>
              <a:rPr lang="en-IN" altLang="en-US" sz="3200" u="sng"/>
            </a:br>
            <a:r>
              <a:rPr lang="en-IN" altLang="en-US" sz="3200" u="sng"/>
              <a:t>Concepts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75285" y="792480"/>
            <a:ext cx="11624310" cy="498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altLang="en-US" sz="2400"/>
          </a:p>
          <a:p>
            <a:pPr algn="l"/>
            <a:r>
              <a:rPr lang="en-IN" altLang="en-US" sz="2400"/>
              <a:t>Amount for n years = P(1+R/100)</a:t>
            </a:r>
            <a:r>
              <a:rPr lang="en-IN" altLang="en-US" sz="2400" baseline="30000"/>
              <a:t>n</a:t>
            </a:r>
            <a:r>
              <a:rPr lang="en-IN" altLang="en-US" sz="2400"/>
              <a:t>, if n in fraction = </a:t>
            </a:r>
            <a:r>
              <a:rPr lang="en-IN" altLang="en-US" sz="2400">
                <a:sym typeface="+mn-ea"/>
              </a:rPr>
              <a:t>P(1+R/100)(1 + (a/b)*R/100)</a:t>
            </a:r>
          </a:p>
          <a:p>
            <a:pPr algn="l"/>
            <a:r>
              <a:rPr lang="en-IN" altLang="en-US" sz="2400">
                <a:sym typeface="+mn-ea"/>
              </a:rPr>
              <a:t>if interest compounded half yearly = n will be 2n and R will be R/2</a:t>
            </a:r>
          </a:p>
          <a:p>
            <a:pPr algn="l"/>
            <a:r>
              <a:rPr lang="en-IN" altLang="en-US" sz="2400">
                <a:sym typeface="+mn-ea"/>
              </a:rPr>
              <a:t>if interest compounded quaterly = n will be 4n and R will be R/4</a:t>
            </a:r>
          </a:p>
          <a:p>
            <a:pPr algn="l"/>
            <a:r>
              <a:rPr lang="en-IN" altLang="en-US" sz="2400">
                <a:sym typeface="+mn-ea"/>
              </a:rPr>
              <a:t>if interest compounded monthly = n will be 12n and R will be R/12</a:t>
            </a:r>
          </a:p>
          <a:p>
            <a:pPr algn="l"/>
            <a:endParaRPr lang="en-IN" altLang="en-US" sz="2400">
              <a:sym typeface="+mn-ea"/>
            </a:endParaRPr>
          </a:p>
          <a:p>
            <a:pPr algn="l"/>
            <a:r>
              <a:rPr lang="en-IN" altLang="en-US" sz="2400">
                <a:sym typeface="+mn-ea"/>
              </a:rPr>
              <a:t>Diff between SI and CI for 2 years = </a:t>
            </a:r>
            <a:r>
              <a:rPr lang="en-IN" altLang="en-US" sz="2400"/>
              <a:t> P(R/100)</a:t>
            </a:r>
            <a:r>
              <a:rPr lang="en-IN" altLang="en-US" sz="2400" baseline="30000"/>
              <a:t>2 </a:t>
            </a:r>
            <a:r>
              <a:rPr lang="en-IN" altLang="en-US" sz="2400"/>
              <a:t>= SI*R/200</a:t>
            </a:r>
            <a:endParaRPr lang="en-IN" altLang="en-US" sz="2400" baseline="30000"/>
          </a:p>
          <a:p>
            <a:pPr algn="l"/>
            <a:r>
              <a:rPr lang="en-IN" altLang="en-US" sz="2400">
                <a:sym typeface="+mn-ea"/>
              </a:rPr>
              <a:t>Diff between SI and CI for 3 years =  P(R/100)</a:t>
            </a:r>
            <a:r>
              <a:rPr lang="en-IN" altLang="en-US" sz="2400" baseline="30000">
                <a:sym typeface="+mn-ea"/>
              </a:rPr>
              <a:t>2 *</a:t>
            </a:r>
            <a:r>
              <a:rPr lang="en-IN" altLang="en-US" sz="2400">
                <a:sym typeface="+mn-ea"/>
              </a:rPr>
              <a:t>(R/100 +3)</a:t>
            </a:r>
          </a:p>
          <a:p>
            <a:pPr algn="l"/>
            <a:endParaRPr lang="en-IN" altLang="en-US" sz="2400" baseline="30000">
              <a:sym typeface="+mn-ea"/>
            </a:endParaRPr>
          </a:p>
          <a:p>
            <a:pPr algn="l"/>
            <a:endParaRPr lang="en-IN" altLang="en-US" sz="2400" baseline="30000">
              <a:sym typeface="+mn-ea"/>
            </a:endParaRPr>
          </a:p>
          <a:p>
            <a:pPr algn="l"/>
            <a:r>
              <a:rPr lang="en-IN" altLang="en-US" sz="2400">
                <a:sym typeface="+mn-ea"/>
              </a:rPr>
              <a:t>1. What will be the interest earned on a sum of Rs 6400 kept for 6 months at 25% interest rate compunded quaterly.</a:t>
            </a:r>
            <a:endParaRPr lang="en-IN" altLang="en-US" sz="2400" baseline="30000"/>
          </a:p>
          <a:p>
            <a:pPr algn="l"/>
            <a:endParaRPr lang="en-IN" altLang="en-US" sz="2400" baseline="30000"/>
          </a:p>
          <a:p>
            <a:pPr algn="l"/>
            <a:endParaRPr lang="en-IN" altLang="en-US" sz="2400" baseline="30000"/>
          </a:p>
          <a:p>
            <a:pPr algn="l"/>
            <a:endParaRPr lang="en-IN" altLang="en-US" sz="2400" baseline="30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45" y="135890"/>
            <a:ext cx="10333355" cy="796290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u="sng"/>
              <a:t>CI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75285" y="792480"/>
            <a:ext cx="11624310" cy="289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altLang="en-US" sz="2400">
              <a:sym typeface="+mn-ea"/>
            </a:endParaRPr>
          </a:p>
          <a:p>
            <a:pPr algn="l"/>
            <a:r>
              <a:rPr lang="en-IN" altLang="en-US" sz="2400">
                <a:sym typeface="+mn-ea"/>
              </a:rPr>
              <a:t>1. What CI will 5000 fetch in 3years 10 months at 30% per annum?</a:t>
            </a:r>
          </a:p>
          <a:p>
            <a:pPr algn="l"/>
            <a:endParaRPr lang="en-IN" altLang="en-US" sz="2400">
              <a:sym typeface="+mn-ea"/>
            </a:endParaRPr>
          </a:p>
          <a:p>
            <a:pPr algn="l"/>
            <a:endParaRPr lang="en-IN" altLang="en-US" sz="2400" baseline="30000"/>
          </a:p>
          <a:p>
            <a:pPr algn="l"/>
            <a:endParaRPr lang="en-IN" altLang="en-US" sz="2400" baseline="30000"/>
          </a:p>
          <a:p>
            <a:pPr algn="l"/>
            <a:endParaRPr lang="en-IN" altLang="en-US" sz="2400" baseline="30000"/>
          </a:p>
          <a:p>
            <a:pPr algn="l"/>
            <a:endParaRPr lang="en-IN" altLang="en-US" sz="2400" baseline="30000"/>
          </a:p>
          <a:p>
            <a:pPr algn="l"/>
            <a:r>
              <a:rPr lang="en-IN" altLang="en-US" sz="2400"/>
              <a:t>2. An amount becomes 4 times in 6 years. In how many years will it become 64 times of rate of interest, if rate remains unchanged?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45" y="135890"/>
            <a:ext cx="10333355" cy="796290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u="sng"/>
              <a:t>CI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75285" y="792480"/>
            <a:ext cx="11624310" cy="363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altLang="en-US" sz="2400">
              <a:sym typeface="+mn-ea"/>
            </a:endParaRPr>
          </a:p>
          <a:p>
            <a:pPr algn="l"/>
            <a:r>
              <a:rPr lang="en-IN" altLang="en-US" sz="2400">
                <a:sym typeface="+mn-ea"/>
              </a:rPr>
              <a:t>1. In 3years by C.I. sum becomes 900, but in 4years by C.I. the same sum becomes 1000. What is the sum and rate of interest.?</a:t>
            </a:r>
          </a:p>
          <a:p>
            <a:pPr algn="l"/>
            <a:endParaRPr lang="en-IN" altLang="en-US" sz="2400">
              <a:sym typeface="+mn-ea"/>
            </a:endParaRPr>
          </a:p>
          <a:p>
            <a:pPr algn="l"/>
            <a:endParaRPr lang="en-IN" altLang="en-US" sz="2400">
              <a:sym typeface="+mn-ea"/>
            </a:endParaRPr>
          </a:p>
          <a:p>
            <a:pPr algn="l"/>
            <a:endParaRPr lang="en-IN" altLang="en-US" sz="2400" baseline="30000"/>
          </a:p>
          <a:p>
            <a:pPr algn="l"/>
            <a:endParaRPr lang="en-IN" altLang="en-US" sz="2400" baseline="30000"/>
          </a:p>
          <a:p>
            <a:pPr algn="l"/>
            <a:endParaRPr lang="en-IN" altLang="en-US" sz="2400" baseline="30000"/>
          </a:p>
          <a:p>
            <a:pPr algn="l"/>
            <a:endParaRPr lang="en-IN" altLang="en-US" sz="2400" baseline="30000"/>
          </a:p>
          <a:p>
            <a:pPr algn="l"/>
            <a:r>
              <a:rPr lang="en-IN" altLang="en-US" sz="2400"/>
              <a:t>2. S invested some money in HDFC at 3% rate of interest, what wpuld be corresponding S.I. if after 2years S got 101.50 as C.I.?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Profit and Loss</vt:lpstr>
      <vt:lpstr>Profit and Loss</vt:lpstr>
      <vt:lpstr>Profit and Loss</vt:lpstr>
      <vt:lpstr>Profit and Loss</vt:lpstr>
      <vt:lpstr>SI Concepts</vt:lpstr>
      <vt:lpstr>SI</vt:lpstr>
      <vt:lpstr>CI Concepts</vt:lpstr>
      <vt:lpstr>CI</vt:lpstr>
      <vt:lpstr>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TCS Aptitude</dc:title>
  <dc:creator>ASUS</dc:creator>
  <cp:lastModifiedBy>lokesh bagora</cp:lastModifiedBy>
  <cp:revision>11</cp:revision>
  <dcterms:created xsi:type="dcterms:W3CDTF">2022-07-16T17:34:00Z</dcterms:created>
  <dcterms:modified xsi:type="dcterms:W3CDTF">2024-04-23T22:33:06Z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6CD36153D04C402CAAA76785C4E6EE1F</vt:lpwstr>
  </property>
  <property fmtid="{D5CDD505-2E9C-101B-9397-08002B2CF9AE}" pid="3" name="KSOProductBuildVer">
    <vt:lpwstr>1033-11.2.0.11191</vt:lpwstr>
  </property>
</Properties>
</file>