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0" r:id="rId3"/>
    <p:sldId id="272" r:id="rId4"/>
    <p:sldId id="263" r:id="rId5"/>
    <p:sldId id="274" r:id="rId6"/>
    <p:sldId id="275" r:id="rId7"/>
    <p:sldId id="264" r:id="rId8"/>
    <p:sldId id="276" r:id="rId9"/>
    <p:sldId id="277" r:id="rId10"/>
    <p:sldId id="265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910"/>
          </a:xfrm>
        </p:spPr>
        <p:txBody>
          <a:bodyPr>
            <a:normAutofit/>
          </a:bodyPr>
          <a:lstStyle/>
          <a:p>
            <a:pPr algn="ctr"/>
            <a:r>
              <a:rPr lang="en-IN" altLang="en-US" sz="3200" u="sng"/>
              <a:t>Ratio &amp; Proportion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41300" y="1080135"/>
            <a:ext cx="11797030" cy="955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3200" u="sng"/>
              <a:t>Concepts</a:t>
            </a:r>
            <a:endParaRPr lang="en-IN" altLang="en-US" sz="3200"/>
          </a:p>
          <a:p>
            <a:pPr algn="l"/>
            <a:r>
              <a:rPr lang="en-IN" altLang="en-US" sz="2400"/>
              <a:t>Mean proportion between a and b is root of (ab)</a:t>
            </a:r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If a:b::b:c then c is called the third proportional to a and b and is given by c=b</a:t>
            </a:r>
            <a:r>
              <a:rPr lang="en-IN" altLang="en-US" sz="2400" baseline="30000"/>
              <a:t>2</a:t>
            </a:r>
            <a:r>
              <a:rPr lang="en-IN" altLang="en-US" sz="2400"/>
              <a:t>/a</a:t>
            </a:r>
          </a:p>
          <a:p>
            <a:pPr algn="l"/>
            <a:endParaRPr lang="en-IN" altLang="en-US" sz="2400"/>
          </a:p>
          <a:p>
            <a:pPr algn="l"/>
            <a:r>
              <a:rPr lang="en-IN" altLang="en-US" sz="2400">
                <a:sym typeface="+mn-ea"/>
              </a:rPr>
              <a:t>If a:b::c:d then d is called the fourth proportional to a,b and c, and is given by d=(bc)/a</a:t>
            </a:r>
          </a:p>
          <a:p>
            <a:pPr algn="l"/>
            <a:endParaRPr lang="en-IN" altLang="en-US" sz="2400">
              <a:sym typeface="+mn-ea"/>
            </a:endParaRPr>
          </a:p>
          <a:p>
            <a:pPr algn="l"/>
            <a:r>
              <a:rPr lang="en-IN" altLang="en-US" sz="2400"/>
              <a:t>The duplicate ratio of a:b = a</a:t>
            </a:r>
            <a:r>
              <a:rPr lang="en-IN" altLang="en-US" sz="2400" baseline="30000"/>
              <a:t>2</a:t>
            </a:r>
            <a:r>
              <a:rPr lang="en-IN" altLang="en-US" sz="2400"/>
              <a:t>:b</a:t>
            </a:r>
            <a:r>
              <a:rPr lang="en-IN" altLang="en-US" sz="2400" baseline="30000"/>
              <a:t>2</a:t>
            </a:r>
          </a:p>
          <a:p>
            <a:pPr algn="l"/>
            <a:endParaRPr lang="en-IN" altLang="en-US" sz="2400" baseline="30000"/>
          </a:p>
          <a:p>
            <a:pPr algn="l"/>
            <a:r>
              <a:rPr lang="en-IN" altLang="en-US" sz="2400">
                <a:sym typeface="+mn-ea"/>
              </a:rPr>
              <a:t>The triplicate ratio of a:b = a</a:t>
            </a:r>
            <a:r>
              <a:rPr lang="en-IN" altLang="en-US" sz="2400" baseline="30000">
                <a:sym typeface="+mn-ea"/>
              </a:rPr>
              <a:t>3</a:t>
            </a:r>
            <a:r>
              <a:rPr lang="en-IN" altLang="en-US" sz="2400">
                <a:sym typeface="+mn-ea"/>
              </a:rPr>
              <a:t>:b</a:t>
            </a:r>
            <a:r>
              <a:rPr lang="en-IN" altLang="en-US" sz="2400" baseline="30000">
                <a:sym typeface="+mn-ea"/>
              </a:rPr>
              <a:t>3</a:t>
            </a:r>
          </a:p>
          <a:p>
            <a:pPr algn="l"/>
            <a:endParaRPr lang="en-IN" altLang="en-US" sz="2400" baseline="30000">
              <a:sym typeface="+mn-ea"/>
            </a:endParaRPr>
          </a:p>
          <a:p>
            <a:pPr algn="l"/>
            <a:r>
              <a:rPr lang="en-IN" altLang="en-US" sz="2400"/>
              <a:t>If a quantity P is distributed in the ratio a:b:c, then:</a:t>
            </a:r>
          </a:p>
          <a:p>
            <a:pPr algn="l"/>
            <a:r>
              <a:rPr lang="en-IN" altLang="en-US" sz="2400"/>
              <a:t>First part = P * a/a+b+c</a:t>
            </a:r>
          </a:p>
          <a:p>
            <a:pPr algn="l"/>
            <a:r>
              <a:rPr lang="en-IN" altLang="en-US" sz="2400">
                <a:sym typeface="+mn-ea"/>
              </a:rPr>
              <a:t>Second part = P * b/a+b+c </a:t>
            </a:r>
          </a:p>
          <a:p>
            <a:pPr algn="l"/>
            <a:r>
              <a:rPr lang="en-IN" altLang="en-US" sz="2400">
                <a:sym typeface="+mn-ea"/>
              </a:rPr>
              <a:t>Third part = P * c/a+b+c </a:t>
            </a:r>
            <a:endParaRPr lang="en-IN" altLang="en-US" sz="2400"/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r>
              <a:rPr lang="en-IN" altLang="en-US" sz="2800"/>
              <a:t> </a:t>
            </a:r>
          </a:p>
          <a:p>
            <a:pPr algn="l"/>
            <a:endParaRPr lang="en-IN" altLang="en-US" sz="2800"/>
          </a:p>
          <a:p>
            <a:pPr algn="l"/>
            <a:endParaRPr lang="en-IN" altLang="en-US" sz="3200"/>
          </a:p>
          <a:p>
            <a:pPr algn="l"/>
            <a:endParaRPr lang="en-IN" altLang="en-US" sz="3200"/>
          </a:p>
          <a:p>
            <a:pPr algn="l"/>
            <a:endParaRPr lang="en-IN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10" y="292735"/>
            <a:ext cx="10295890" cy="927735"/>
          </a:xfrm>
        </p:spPr>
        <p:txBody>
          <a:bodyPr>
            <a:normAutofit fontScale="90000"/>
          </a:bodyPr>
          <a:lstStyle/>
          <a:p>
            <a:pPr algn="ctr"/>
            <a:br>
              <a:rPr lang="en-IN" altLang="en-US" sz="3200" u="sng"/>
            </a:br>
            <a:r>
              <a:rPr lang="en-IN" altLang="en-US" sz="3200" u="sng"/>
              <a:t>Problem on Ages</a:t>
            </a:r>
            <a:br>
              <a:rPr lang="en-IN" altLang="en-US" sz="3200" u="sng"/>
            </a:br>
            <a:br>
              <a:rPr lang="en-IN" altLang="en-US" sz="3200" u="sng"/>
            </a:br>
            <a:endParaRPr lang="en-IN" altLang="en-US" sz="3200" u="sn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40995" y="960120"/>
            <a:ext cx="1163447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800"/>
              <a:t>1. R after 15 years will be 5 times his age 5 years back, what is the present age of Raju?</a:t>
            </a:r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r>
              <a:rPr lang="en-IN" altLang="en-US" sz="2800"/>
              <a:t>2. Ten years ago, P was half of Q in age. If the ratio of present age is 3:4, what is the total of their present age?</a:t>
            </a:r>
            <a:endParaRPr lang="en-IN" altLang="en-US" sz="2800" baseline="30000"/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910" y="292735"/>
            <a:ext cx="10295890" cy="927735"/>
          </a:xfrm>
        </p:spPr>
        <p:txBody>
          <a:bodyPr>
            <a:normAutofit fontScale="90000"/>
          </a:bodyPr>
          <a:lstStyle/>
          <a:p>
            <a:pPr algn="ctr"/>
            <a:br>
              <a:rPr lang="en-IN" altLang="en-US" sz="3200" u="sng"/>
            </a:br>
            <a:r>
              <a:rPr lang="en-IN" altLang="en-US" sz="3200" u="sng"/>
              <a:t>Problem on Ages</a:t>
            </a:r>
            <a:br>
              <a:rPr lang="en-IN" altLang="en-US" sz="3200" u="sng"/>
            </a:br>
            <a:br>
              <a:rPr lang="en-IN" altLang="en-US" sz="3200" u="sng"/>
            </a:br>
            <a:endParaRPr lang="en-IN" altLang="en-US" sz="3200" u="sn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40995" y="960120"/>
            <a:ext cx="11634470" cy="5518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800"/>
              <a:t>1. The ages of A and B is in the ratio 6:7, after 6 years ratio becomes 15:17, present age of A?</a:t>
            </a:r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r>
              <a:rPr lang="en-IN" altLang="en-US" sz="2800"/>
              <a:t>2. S is younger than R by 7 years. If ratio of their ages is 7:9, find age of S?</a:t>
            </a:r>
          </a:p>
          <a:p>
            <a:pPr algn="l"/>
            <a:endParaRPr lang="en-IN" altLang="en-US" sz="2800" baseline="30000"/>
          </a:p>
          <a:p>
            <a:pPr algn="l"/>
            <a:endParaRPr lang="en-IN" altLang="en-US" sz="2800" baseline="30000"/>
          </a:p>
          <a:p>
            <a:pPr algn="l"/>
            <a:endParaRPr lang="en-IN" altLang="en-US" sz="2800" baseline="30000"/>
          </a:p>
          <a:p>
            <a:pPr algn="l"/>
            <a:endParaRPr lang="en-IN" altLang="en-US" sz="2800" baseline="30000"/>
          </a:p>
          <a:p>
            <a:pPr algn="l"/>
            <a:r>
              <a:rPr lang="en-IN" altLang="en-US" sz="2800"/>
              <a:t>3. The sum of ages of A and B is 81. Ratio is 4:5. Find present ages of A and B?</a:t>
            </a:r>
            <a:endParaRPr lang="en-IN" altLang="en-US" sz="2800" baseline="30000"/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3080"/>
            <a:ext cx="10515600" cy="930910"/>
          </a:xfrm>
        </p:spPr>
        <p:txBody>
          <a:bodyPr>
            <a:normAutofit fontScale="90000"/>
          </a:bodyPr>
          <a:lstStyle/>
          <a:p>
            <a:pPr algn="ctr"/>
            <a:br>
              <a:rPr lang="en-IN" altLang="en-US" sz="3200" u="sng"/>
            </a:br>
            <a:r>
              <a:rPr lang="en-IN" altLang="en-US" sz="3200" u="sng">
                <a:sym typeface="+mn-ea"/>
              </a:rPr>
              <a:t>Ratio &amp; Proportion</a:t>
            </a:r>
            <a:br>
              <a:rPr lang="en-IN" altLang="en-US" sz="3200" u="sng"/>
            </a:br>
            <a:br>
              <a:rPr lang="en-IN" altLang="en-US" sz="3200" u="sng"/>
            </a:br>
            <a:br>
              <a:rPr lang="en-IN" altLang="en-US" sz="3200" u="sng"/>
            </a:br>
            <a:br>
              <a:rPr lang="en-IN" altLang="en-US" sz="3200" u="sng"/>
            </a:br>
            <a:endParaRPr lang="en-IN" altLang="en-US" sz="3200" u="sn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16535" y="1443990"/>
            <a:ext cx="1175893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3200"/>
              <a:t>1. Find third proportion of 18 and 54?</a:t>
            </a:r>
          </a:p>
          <a:p>
            <a:pPr algn="l"/>
            <a:endParaRPr lang="en-IN" altLang="en-US" sz="3200"/>
          </a:p>
          <a:p>
            <a:pPr algn="l"/>
            <a:r>
              <a:rPr lang="en-IN" altLang="en-US" sz="3200"/>
              <a:t>2. Find fourth proportion of 9,13,153?</a:t>
            </a:r>
          </a:p>
          <a:p>
            <a:pPr algn="l"/>
            <a:endParaRPr lang="en-IN" altLang="en-US" sz="3200"/>
          </a:p>
          <a:p>
            <a:pPr algn="l"/>
            <a:r>
              <a:rPr lang="en-IN" altLang="en-US" sz="3200"/>
              <a:t>3. Find mean proportion of 7 and 63?</a:t>
            </a:r>
          </a:p>
          <a:p>
            <a:pPr algn="l"/>
            <a:endParaRPr lang="en-IN" altLang="en-US" sz="3200"/>
          </a:p>
          <a:p>
            <a:pPr algn="l"/>
            <a:r>
              <a:rPr lang="en-IN" altLang="en-US" sz="3200"/>
              <a:t>4. A sum of Rs2392 is divided among A,B and C in the ratio of 1/2:1/3:1/4. Who gained most of the money and how much gained?</a:t>
            </a:r>
          </a:p>
          <a:p>
            <a:pPr algn="l"/>
            <a:endParaRPr lang="en-IN" altLang="en-US" sz="4000"/>
          </a:p>
          <a:p>
            <a:pPr algn="l"/>
            <a:endParaRPr lang="en-IN" alt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3080"/>
            <a:ext cx="10515600" cy="930910"/>
          </a:xfrm>
        </p:spPr>
        <p:txBody>
          <a:bodyPr>
            <a:normAutofit fontScale="90000"/>
          </a:bodyPr>
          <a:lstStyle/>
          <a:p>
            <a:pPr algn="ctr"/>
            <a:br>
              <a:rPr lang="en-IN" altLang="en-US" sz="3200" u="sng"/>
            </a:br>
            <a:r>
              <a:rPr lang="en-IN" altLang="en-US" sz="3200" u="sng">
                <a:sym typeface="+mn-ea"/>
              </a:rPr>
              <a:t>Ratio &amp; Proportion</a:t>
            </a:r>
            <a:br>
              <a:rPr lang="en-IN" altLang="en-US" sz="3200" u="sng"/>
            </a:br>
            <a:br>
              <a:rPr lang="en-IN" altLang="en-US" sz="3200" u="sng"/>
            </a:br>
            <a:br>
              <a:rPr lang="en-IN" altLang="en-US" sz="3200" u="sng"/>
            </a:br>
            <a:br>
              <a:rPr lang="en-IN" altLang="en-US" sz="3200" u="sng"/>
            </a:br>
            <a:endParaRPr lang="en-IN" altLang="en-US" sz="3200" u="sn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16535" y="1443990"/>
            <a:ext cx="1175893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3200"/>
              <a:t>1.Rs 8400 is divided among A,B,C and D in such a way that the shares of A and B, B and C , C and D are in the ratio 2:3,4:5 and 6:7 respectively. The share of A is?</a:t>
            </a:r>
          </a:p>
          <a:p>
            <a:pPr algn="l"/>
            <a:endParaRPr lang="en-IN" altLang="en-US" sz="3200"/>
          </a:p>
          <a:p>
            <a:pPr algn="l"/>
            <a:endParaRPr lang="en-IN" altLang="en-US" sz="3200"/>
          </a:p>
          <a:p>
            <a:pPr algn="l"/>
            <a:r>
              <a:rPr lang="en-IN" altLang="en-US" sz="3200"/>
              <a:t>2. There is a sum of Rs 180 consisting of Rs1,50 paise and 25 paise coins in the ratio 2:3:4 in a box. What is the value of 50 paise coins?</a:t>
            </a:r>
            <a:endParaRPr lang="en-IN" altLang="en-US" sz="4000"/>
          </a:p>
          <a:p>
            <a:pPr algn="l"/>
            <a:endParaRPr lang="en-IN" altLang="en-US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690" y="216535"/>
            <a:ext cx="10659110" cy="1064895"/>
          </a:xfrm>
        </p:spPr>
        <p:txBody>
          <a:bodyPr>
            <a:normAutofit/>
          </a:bodyPr>
          <a:lstStyle/>
          <a:p>
            <a:pPr algn="ctr"/>
            <a:r>
              <a:rPr lang="en-IN" altLang="en-US" sz="3200" u="sng"/>
              <a:t>Percentage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54635" y="1031875"/>
            <a:ext cx="1172083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800"/>
              <a:t>1. If in an examination the marks obtained by A is 20% less than that of B, then marks obtained by B is how much percent more than obtained by A?</a:t>
            </a:r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r>
              <a:rPr lang="en-IN" altLang="en-US" sz="2800"/>
              <a:t>2. Price of apple is increased by 10% then decreased by 10%. What is the change in Price?</a:t>
            </a:r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r>
              <a:rPr lang="en-IN" altLang="en-US" sz="2800"/>
              <a:t>3. A scores 10% and fails by 30 marks. B scores 40%marks and get 30 marks more than the min. marks needed to pass the exam. What is the max. mark for the exam?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690" y="216535"/>
            <a:ext cx="10659110" cy="1064895"/>
          </a:xfrm>
        </p:spPr>
        <p:txBody>
          <a:bodyPr>
            <a:normAutofit/>
          </a:bodyPr>
          <a:lstStyle/>
          <a:p>
            <a:pPr algn="ctr"/>
            <a:r>
              <a:rPr lang="en-IN" altLang="en-US" sz="3200" u="sng"/>
              <a:t>Percentage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54635" y="1031875"/>
            <a:ext cx="1172083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800"/>
              <a:t>1. If the price of sugar is increased by 25%, then by how much percent should a person reduce his consumption of sugar, so that his expenditure remains same?</a:t>
            </a:r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r>
              <a:rPr lang="en-IN" altLang="en-US" sz="2800"/>
              <a:t>2. In election of 2 candidates, A got 40% of votes and lost by 1000votes. What is the total vote?</a:t>
            </a:r>
          </a:p>
          <a:p>
            <a:pPr algn="l"/>
            <a:endParaRPr lang="en-IN" altLang="en-US" sz="2800"/>
          </a:p>
          <a:p>
            <a:pPr algn="l"/>
            <a:r>
              <a:rPr lang="en-IN" altLang="en-US" sz="2800"/>
              <a:t> </a:t>
            </a:r>
          </a:p>
          <a:p>
            <a:pPr algn="l"/>
            <a:r>
              <a:rPr lang="en-IN" altLang="en-US" sz="2800"/>
              <a:t>3. By 20% decrease in price of rice, people can buy 10Kg more rice in Rs100. What is the original price of 1kg of rice? (PYQ)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690" y="216535"/>
            <a:ext cx="10659110" cy="1064895"/>
          </a:xfrm>
        </p:spPr>
        <p:txBody>
          <a:bodyPr>
            <a:normAutofit/>
          </a:bodyPr>
          <a:lstStyle/>
          <a:p>
            <a:pPr algn="ctr"/>
            <a:r>
              <a:rPr lang="en-IN" altLang="en-US" sz="3200" u="sng"/>
              <a:t>Percentage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54635" y="1031875"/>
            <a:ext cx="1172083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800"/>
              <a:t>1. In a class, 15%students failed in science, 25% failed in Maths and 10% failed in both. How much percentage of students passed in both?</a:t>
            </a:r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r>
              <a:rPr lang="en-IN" altLang="en-US" sz="2800"/>
              <a:t> </a:t>
            </a:r>
          </a:p>
          <a:p>
            <a:pPr algn="l"/>
            <a:r>
              <a:rPr lang="en-IN" altLang="en-US" sz="2800"/>
              <a:t>2. 20% of [{(220% of 40) - 10 * 6 / 3}]% of 500=? (PYQ)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170" y="225425"/>
            <a:ext cx="10247630" cy="996315"/>
          </a:xfrm>
        </p:spPr>
        <p:txBody>
          <a:bodyPr>
            <a:normAutofit fontScale="90000"/>
          </a:bodyPr>
          <a:lstStyle/>
          <a:p>
            <a:pPr algn="ctr"/>
            <a:br>
              <a:rPr lang="en-IN" altLang="en-US" sz="3200" u="sng"/>
            </a:br>
            <a:r>
              <a:rPr lang="en-IN" altLang="en-US" sz="3200" u="sng"/>
              <a:t>HCF and LCM</a:t>
            </a:r>
            <a:br>
              <a:rPr lang="en-IN" altLang="en-US" sz="3200" u="sng"/>
            </a:br>
            <a:endParaRPr lang="en-IN" altLang="en-US" sz="3200" u="sn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16535" y="1060450"/>
            <a:ext cx="1175893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3200"/>
              <a:t>1. LCM of 36/225,48/150,72/65</a:t>
            </a:r>
          </a:p>
          <a:p>
            <a:pPr algn="l"/>
            <a:endParaRPr lang="en-IN" altLang="en-US" sz="3200"/>
          </a:p>
          <a:p>
            <a:pPr algn="l"/>
            <a:endParaRPr lang="en-IN" altLang="en-US" sz="3200"/>
          </a:p>
          <a:p>
            <a:pPr algn="l"/>
            <a:r>
              <a:rPr lang="en-IN" altLang="en-US" sz="3200"/>
              <a:t>2. What greatest no. divides 17,42 and 93 and leaves remainders 4,3 and 15 respectively?</a:t>
            </a:r>
          </a:p>
          <a:p>
            <a:pPr algn="l"/>
            <a:endParaRPr lang="en-IN" altLang="en-US" sz="3200"/>
          </a:p>
          <a:p>
            <a:pPr algn="l"/>
            <a:endParaRPr lang="en-IN" altLang="en-US" sz="3200"/>
          </a:p>
          <a:p>
            <a:pPr algn="l"/>
            <a:r>
              <a:rPr lang="en-IN" altLang="en-US" sz="3200"/>
              <a:t>3. Which least no. when divided by 20,48 and 36 leaves remainders 13,41 and 29 respectively?</a:t>
            </a:r>
          </a:p>
          <a:p>
            <a:pPr algn="l"/>
            <a:endParaRPr lang="en-IN" alt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110" y="91440"/>
            <a:ext cx="10219690" cy="843280"/>
          </a:xfrm>
        </p:spPr>
        <p:txBody>
          <a:bodyPr>
            <a:normAutofit fontScale="90000"/>
          </a:bodyPr>
          <a:lstStyle/>
          <a:p>
            <a:pPr algn="ctr"/>
            <a:br>
              <a:rPr lang="en-IN" altLang="en-US" sz="3200" u="sng"/>
            </a:br>
            <a:r>
              <a:rPr lang="en-IN" altLang="en-US" sz="3200" u="sng"/>
              <a:t>HCF and LCM</a:t>
            </a:r>
            <a:br>
              <a:rPr lang="en-IN" altLang="en-US" sz="3200" u="sng"/>
            </a:br>
            <a:endParaRPr lang="en-IN" altLang="en-US" sz="3200" u="sn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16535" y="782320"/>
            <a:ext cx="1175893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800"/>
              <a:t>1. Which least no. when divided by 36, 24 and 16 leaves 11 as remainder in each case?</a:t>
            </a:r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r>
              <a:rPr lang="en-IN" altLang="en-US" sz="2800"/>
              <a:t>2. HCF and LCM of two nos is 8 and 96. Sum of those nos. is 56,find sum of thier reciprocal? (PYQ)</a:t>
            </a:r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r>
              <a:rPr lang="en-IN" altLang="en-US" sz="2800"/>
              <a:t>3. Which largest no. will divide 47,35 and 27 leaving same remainder, what will be common remainder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110" y="91440"/>
            <a:ext cx="10219690" cy="843280"/>
          </a:xfrm>
        </p:spPr>
        <p:txBody>
          <a:bodyPr>
            <a:normAutofit fontScale="90000"/>
          </a:bodyPr>
          <a:lstStyle/>
          <a:p>
            <a:pPr algn="ctr"/>
            <a:br>
              <a:rPr lang="en-IN" altLang="en-US" sz="3200" u="sng"/>
            </a:br>
            <a:r>
              <a:rPr lang="en-IN" altLang="en-US" sz="3200" u="sng"/>
              <a:t>HCF and LCM</a:t>
            </a:r>
            <a:br>
              <a:rPr lang="en-IN" altLang="en-US" sz="3200" u="sng"/>
            </a:br>
            <a:endParaRPr lang="en-IN" altLang="en-US" sz="3200" u="sn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16535" y="782320"/>
            <a:ext cx="1175893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800"/>
              <a:t>1. If (x-4) is HCF of x</a:t>
            </a:r>
            <a:r>
              <a:rPr lang="en-IN" altLang="en-US" sz="2800" baseline="30000"/>
              <a:t>2 </a:t>
            </a:r>
            <a:r>
              <a:rPr lang="en-IN" altLang="en-US" sz="2800"/>
              <a:t>-8x+15 and x</a:t>
            </a:r>
            <a:r>
              <a:rPr lang="en-IN" altLang="en-US" sz="2800" baseline="30000"/>
              <a:t>2</a:t>
            </a:r>
            <a:r>
              <a:rPr lang="en-IN" altLang="en-US" sz="2800"/>
              <a:t>-kx-1 then what is K? (PYQ)</a:t>
            </a:r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r>
              <a:rPr lang="en-IN" altLang="en-US" sz="2800"/>
              <a:t>2. There are three equilateral triangles with sides 114cm, 76cm and 152cm. What max size scale can measure them exactly?</a:t>
            </a:r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r>
              <a:rPr lang="en-IN" altLang="en-US" sz="2800"/>
              <a:t>3. 5 clocks ring automatically at intervals of 12mins, 8 mins, 3 mins, 4mins and 10mins. In 8hrs how many times they ring together?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912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Ratio &amp; Proportion</vt:lpstr>
      <vt:lpstr> Ratio &amp; Proportion    </vt:lpstr>
      <vt:lpstr> Ratio &amp; Proportion    </vt:lpstr>
      <vt:lpstr>Percentage</vt:lpstr>
      <vt:lpstr>Percentage</vt:lpstr>
      <vt:lpstr>Percentage</vt:lpstr>
      <vt:lpstr> HCF and LCM </vt:lpstr>
      <vt:lpstr> HCF and LCM </vt:lpstr>
      <vt:lpstr> HCF and LCM </vt:lpstr>
      <vt:lpstr> Problem on Ages  </vt:lpstr>
      <vt:lpstr> Problem on Ages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TCS Aptitude</dc:title>
  <dc:creator>ASUS</dc:creator>
  <cp:lastModifiedBy>lokesh bagora</cp:lastModifiedBy>
  <cp:revision>5</cp:revision>
  <dcterms:created xsi:type="dcterms:W3CDTF">2022-07-16T17:34:00Z</dcterms:created>
  <dcterms:modified xsi:type="dcterms:W3CDTF">2024-04-23T22:31:49Z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4D7698D4879A49BD80662F34AA6B8A77</vt:lpwstr>
  </property>
  <property fmtid="{D5CDD505-2E9C-101B-9397-08002B2CF9AE}" pid="3" name="KSOProductBuildVer">
    <vt:lpwstr>1033-11.2.0.11191</vt:lpwstr>
  </property>
</Properties>
</file>