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6" r:id="rId2"/>
    <p:sldId id="307" r:id="rId3"/>
    <p:sldId id="308" r:id="rId4"/>
    <p:sldId id="309" r:id="rId5"/>
    <p:sldId id="310" r:id="rId6"/>
    <p:sldId id="311" r:id="rId7"/>
    <p:sldId id="312"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365125"/>
            <a:ext cx="10037445" cy="579120"/>
          </a:xfrm>
        </p:spPr>
        <p:txBody>
          <a:bodyPr>
            <a:normAutofit/>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4" name="Text Box 3"/>
          <p:cNvSpPr txBox="1"/>
          <p:nvPr/>
        </p:nvSpPr>
        <p:spPr>
          <a:xfrm>
            <a:off x="838200" y="1267460"/>
            <a:ext cx="11489055" cy="4523105"/>
          </a:xfrm>
          <a:prstGeom prst="rect">
            <a:avLst/>
          </a:prstGeom>
          <a:noFill/>
        </p:spPr>
        <p:txBody>
          <a:bodyPr wrap="square" rtlCol="0">
            <a:spAutoFit/>
          </a:bodyPr>
          <a:lstStyle/>
          <a:p>
            <a:pPr algn="l"/>
            <a:r>
              <a:rPr lang="en-IN" altLang="en-US" sz="2400"/>
              <a:t>1. Select a suitable figure from the four alternatives that would complete the figure matrix.</a:t>
            </a:r>
          </a:p>
          <a:p>
            <a:pPr algn="l"/>
            <a:r>
              <a:rPr lang="en-IN" altLang="en-US" sz="2400"/>
              <a:t>A.	1</a:t>
            </a:r>
          </a:p>
          <a:p>
            <a:pPr algn="l"/>
            <a:r>
              <a:rPr lang="en-IN" altLang="en-US" sz="2400"/>
              <a:t>B.	2</a:t>
            </a:r>
          </a:p>
          <a:p>
            <a:pPr algn="l"/>
            <a:r>
              <a:rPr lang="en-IN" altLang="en-US" sz="2400"/>
              <a:t>C.	3</a:t>
            </a:r>
          </a:p>
          <a:p>
            <a:pPr algn="l"/>
            <a:r>
              <a:rPr lang="en-IN" altLang="en-US" sz="2400"/>
              <a:t>D.	4</a:t>
            </a:r>
          </a:p>
          <a:p>
            <a:pPr algn="l"/>
            <a:endParaRPr lang="en-IN" altLang="en-US" sz="2400"/>
          </a:p>
          <a:p>
            <a:pPr algn="l"/>
            <a:endParaRPr lang="en-IN" altLang="en-US" sz="2400"/>
          </a:p>
          <a:p>
            <a:pPr algn="l"/>
            <a:r>
              <a:rPr lang="en-IN" altLang="en-US" sz="2400"/>
              <a:t>2. Select a suitable figure from the four alternatives that would complete the figure matrix.</a:t>
            </a:r>
          </a:p>
          <a:p>
            <a:pPr algn="l"/>
            <a:r>
              <a:rPr lang="en-IN" altLang="en-US" sz="2400"/>
              <a:t>A.	1</a:t>
            </a:r>
          </a:p>
          <a:p>
            <a:pPr algn="l"/>
            <a:r>
              <a:rPr lang="en-IN" altLang="en-US" sz="2400"/>
              <a:t>B.	2                  </a:t>
            </a:r>
          </a:p>
          <a:p>
            <a:pPr algn="l"/>
            <a:r>
              <a:rPr lang="en-IN" altLang="en-US" sz="2400"/>
              <a:t>C.	3</a:t>
            </a:r>
          </a:p>
          <a:p>
            <a:pPr algn="l"/>
            <a:r>
              <a:rPr lang="en-IN" altLang="en-US" sz="2400"/>
              <a:t>D.	4</a:t>
            </a:r>
          </a:p>
        </p:txBody>
      </p:sp>
      <p:pic>
        <p:nvPicPr>
          <p:cNvPr id="3" name="Content Placeholder 2" descr="27"/>
          <p:cNvPicPr>
            <a:picLocks noGrp="1" noChangeAspect="1"/>
          </p:cNvPicPr>
          <p:nvPr>
            <p:ph sz="half" idx="2"/>
          </p:nvPr>
        </p:nvPicPr>
        <p:blipFill>
          <a:blip r:embed="rId3"/>
          <a:stretch>
            <a:fillRect/>
          </a:stretch>
        </p:blipFill>
        <p:spPr>
          <a:xfrm>
            <a:off x="5848985" y="1960245"/>
            <a:ext cx="2712720" cy="1800225"/>
          </a:xfrm>
          <a:prstGeom prst="rect">
            <a:avLst/>
          </a:prstGeom>
        </p:spPr>
      </p:pic>
      <p:pic>
        <p:nvPicPr>
          <p:cNvPr id="6" name="Picture 5" descr="3"/>
          <p:cNvPicPr>
            <a:picLocks noChangeAspect="1"/>
          </p:cNvPicPr>
          <p:nvPr/>
        </p:nvPicPr>
        <p:blipFill>
          <a:blip r:embed="rId4"/>
          <a:stretch>
            <a:fillRect/>
          </a:stretch>
        </p:blipFill>
        <p:spPr>
          <a:xfrm>
            <a:off x="6043930" y="4535805"/>
            <a:ext cx="2653665" cy="1964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365125"/>
            <a:ext cx="10037445" cy="579120"/>
          </a:xfrm>
        </p:spPr>
        <p:txBody>
          <a:bodyPr>
            <a:normAutofit/>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33375" y="944245"/>
            <a:ext cx="11566525" cy="2760345"/>
          </a:xfrm>
        </p:spPr>
        <p:txBody>
          <a:bodyPr>
            <a:normAutofit fontScale="25000"/>
          </a:bodyPr>
          <a:lstStyle/>
          <a:p>
            <a:r>
              <a:rPr lang="en-US" sz="9600"/>
              <a:t>Q</a:t>
            </a:r>
            <a:r>
              <a:rPr lang="en-IN" altLang="en-US" sz="9600"/>
              <a:t>3</a:t>
            </a:r>
            <a:r>
              <a:rPr lang="en-US" sz="9600"/>
              <a:t>. In the following diagram, the triangle stands for ‘males’, the circle for ‘doctors’, the rectangle for ‘government employed', the hexagon for ‘corona warriors’. The numbers in different segments show the number of persons for that segment. How many government-employed doctors are either corona warriors or males or both?</a:t>
            </a:r>
          </a:p>
          <a:p>
            <a:r>
              <a:rPr lang="en-US" sz="9600"/>
              <a:t>A. 22</a:t>
            </a:r>
          </a:p>
          <a:p>
            <a:r>
              <a:rPr lang="en-US" sz="9600"/>
              <a:t>B. 73</a:t>
            </a:r>
          </a:p>
          <a:p>
            <a:r>
              <a:rPr lang="en-US" sz="9600"/>
              <a:t>C. 35</a:t>
            </a:r>
          </a:p>
          <a:p>
            <a:r>
              <a:rPr lang="en-US" sz="9600"/>
              <a:t>D. 38</a:t>
            </a:r>
          </a:p>
          <a:p>
            <a:endParaRPr lang="en-US" sz="9600"/>
          </a:p>
        </p:txBody>
      </p:sp>
      <p:pic>
        <p:nvPicPr>
          <p:cNvPr id="8" name="Picture 7" descr="49188_1616753201"/>
          <p:cNvPicPr>
            <a:picLocks noChangeAspect="1"/>
          </p:cNvPicPr>
          <p:nvPr/>
        </p:nvPicPr>
        <p:blipFill>
          <a:blip r:embed="rId3"/>
          <a:stretch>
            <a:fillRect/>
          </a:stretch>
        </p:blipFill>
        <p:spPr>
          <a:xfrm>
            <a:off x="5929630" y="2600960"/>
            <a:ext cx="5486400" cy="3215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365125"/>
            <a:ext cx="10037445" cy="579120"/>
          </a:xfrm>
        </p:spPr>
        <p:txBody>
          <a:bodyPr>
            <a:normAutofit/>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33375" y="944245"/>
            <a:ext cx="11566525" cy="2760345"/>
          </a:xfrm>
        </p:spPr>
        <p:txBody>
          <a:bodyPr>
            <a:noAutofit/>
          </a:bodyPr>
          <a:lstStyle/>
          <a:p>
            <a:pPr marL="0" indent="0">
              <a:buNone/>
            </a:pPr>
            <a:r>
              <a:rPr lang="en-US"/>
              <a:t>Q</a:t>
            </a:r>
            <a:r>
              <a:rPr lang="en-IN" altLang="en-US"/>
              <a:t>4</a:t>
            </a:r>
            <a:r>
              <a:rPr lang="en-US"/>
              <a:t>. Nehal, Iqbal, Ronit, Malini and Harbhajan participate in any one of the five activities i.e Quiz, Singing, Dance, Debate and Mimicry. Ronit participates in Singing. Harbhajan does not participate in Debate and Mimicry. Malini does not participate in Mimicry. Iqbal participates in Quiz. Who participates in Debate? </a:t>
            </a:r>
          </a:p>
          <a:p>
            <a:pPr marL="0" indent="0">
              <a:buNone/>
            </a:pPr>
            <a:r>
              <a:rPr lang="en-US"/>
              <a:t>A. Malini</a:t>
            </a:r>
          </a:p>
          <a:p>
            <a:pPr marL="0" indent="0">
              <a:buNone/>
            </a:pPr>
            <a:r>
              <a:rPr lang="en-US"/>
              <a:t>B. Nehal or Malini</a:t>
            </a:r>
          </a:p>
          <a:p>
            <a:pPr marL="0" indent="0">
              <a:buNone/>
            </a:pPr>
            <a:r>
              <a:rPr lang="en-US"/>
              <a:t>C. Nehal</a:t>
            </a:r>
          </a:p>
          <a:p>
            <a:pPr marL="0" indent="0">
              <a:buNone/>
            </a:pPr>
            <a:r>
              <a:rPr lang="en-US"/>
              <a:t>D. Cannot be determined</a:t>
            </a:r>
          </a:p>
          <a:p>
            <a:endParaRPr lang="en-US"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365125"/>
            <a:ext cx="10037445" cy="579120"/>
          </a:xfrm>
        </p:spPr>
        <p:txBody>
          <a:bodyPr>
            <a:normAutofit/>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33375" y="944245"/>
            <a:ext cx="11566525" cy="2760345"/>
          </a:xfrm>
        </p:spPr>
        <p:txBody>
          <a:bodyPr>
            <a:noAutofit/>
          </a:bodyPr>
          <a:lstStyle/>
          <a:p>
            <a:pPr marL="0" indent="0">
              <a:buNone/>
            </a:pPr>
            <a:r>
              <a:rPr lang="en-US" sz="2400"/>
              <a:t>Q</a:t>
            </a:r>
            <a:r>
              <a:rPr lang="en-IN" altLang="en-US" sz="2400"/>
              <a:t>5</a:t>
            </a:r>
            <a:r>
              <a:rPr lang="en-US" sz="2400"/>
              <a:t>. Given below is a question followed by two statements I and II, each containing some information. Decide which of the statements are sufficient to answer the question that follows. </a:t>
            </a:r>
          </a:p>
          <a:p>
            <a:pPr marL="0" indent="0">
              <a:buNone/>
            </a:pPr>
            <a:r>
              <a:rPr lang="en-US" sz="2400"/>
              <a:t>How many Rs. would Shalini need to spend to buy 11 pencils and 14 pens? </a:t>
            </a:r>
          </a:p>
          <a:p>
            <a:pPr marL="0" indent="0">
              <a:buNone/>
            </a:pPr>
            <a:r>
              <a:rPr lang="en-US" sz="2400"/>
              <a:t>Statements:</a:t>
            </a:r>
          </a:p>
          <a:p>
            <a:pPr marL="0" indent="0">
              <a:buNone/>
            </a:pPr>
            <a:r>
              <a:rPr lang="en-US" sz="2400"/>
              <a:t>I. Shalini spent an amount of Rs. 201 to buy 15 pencils and 12 pens. </a:t>
            </a:r>
          </a:p>
          <a:p>
            <a:pPr marL="0" indent="0">
              <a:buNone/>
            </a:pPr>
            <a:r>
              <a:rPr lang="en-US" sz="2400"/>
              <a:t>II. Shalini spent an amount of Rs. 121 to buy 7 pencils and 9 pens. </a:t>
            </a:r>
          </a:p>
          <a:p>
            <a:pPr marL="0" indent="0">
              <a:buNone/>
            </a:pPr>
            <a:r>
              <a:rPr lang="en-US" sz="2400"/>
              <a:t>A. The combination of statements I and II are not sufficient.</a:t>
            </a:r>
          </a:p>
          <a:p>
            <a:pPr marL="0" indent="0">
              <a:buNone/>
            </a:pPr>
            <a:r>
              <a:rPr lang="en-US" sz="2400"/>
              <a:t>B. Statement II alone is sufficient.</a:t>
            </a:r>
          </a:p>
          <a:p>
            <a:pPr marL="0" indent="0">
              <a:buNone/>
            </a:pPr>
            <a:r>
              <a:rPr lang="en-US" sz="2400"/>
              <a:t>C. Statement I alone is sufficient. </a:t>
            </a:r>
          </a:p>
          <a:p>
            <a:pPr marL="0" indent="0">
              <a:buNone/>
            </a:pPr>
            <a:r>
              <a:rPr lang="en-US" sz="2400"/>
              <a:t>D. The combination of statements I and II are necessary.</a:t>
            </a: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365125"/>
            <a:ext cx="10037445" cy="579120"/>
          </a:xfrm>
        </p:spPr>
        <p:txBody>
          <a:bodyPr>
            <a:normAutofit/>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33375" y="944245"/>
            <a:ext cx="11566525" cy="2760345"/>
          </a:xfrm>
        </p:spPr>
        <p:txBody>
          <a:bodyPr>
            <a:noAutofit/>
          </a:bodyPr>
          <a:lstStyle/>
          <a:p>
            <a:r>
              <a:rPr lang="en-US" sz="2400"/>
              <a:t>Q</a:t>
            </a:r>
            <a:r>
              <a:rPr lang="en-IN" altLang="en-US" sz="2400"/>
              <a:t>6</a:t>
            </a:r>
            <a:r>
              <a:rPr lang="en-US" sz="2400"/>
              <a:t>. Seven friends O, P, Q, R, S, T and U are standing in a row.</a:t>
            </a:r>
          </a:p>
          <a:p>
            <a:r>
              <a:rPr lang="en-US" sz="2400"/>
              <a:t>1. Q is to the </a:t>
            </a:r>
            <a:r>
              <a:rPr lang="en-IN" altLang="en-US" sz="2400"/>
              <a:t>immediate </a:t>
            </a:r>
            <a:r>
              <a:rPr lang="en-US" sz="2400"/>
              <a:t>right of U</a:t>
            </a:r>
          </a:p>
          <a:p>
            <a:r>
              <a:rPr lang="en-US" sz="2400"/>
              <a:t>2. P is between T and S</a:t>
            </a:r>
          </a:p>
          <a:p>
            <a:r>
              <a:rPr lang="en-US" sz="2400"/>
              <a:t>3. O is </a:t>
            </a:r>
            <a:r>
              <a:rPr lang="en-IN" altLang="en-US" sz="2400"/>
              <a:t>immediate </a:t>
            </a:r>
            <a:r>
              <a:rPr lang="en-US" sz="2400"/>
              <a:t>right of Q who is</a:t>
            </a:r>
            <a:r>
              <a:rPr lang="en-IN" altLang="en-US" sz="2400"/>
              <a:t> immediate</a:t>
            </a:r>
            <a:r>
              <a:rPr lang="en-US" sz="2400"/>
              <a:t> left of S</a:t>
            </a:r>
          </a:p>
          <a:p>
            <a:r>
              <a:rPr lang="en-US" sz="2400"/>
              <a:t>4. U is between Q and R</a:t>
            </a:r>
          </a:p>
          <a:p>
            <a:endParaRPr lang="en-US" sz="2400"/>
          </a:p>
          <a:p>
            <a:r>
              <a:rPr lang="en-US" sz="2400"/>
              <a:t>Who is exactly in the middle of the row? </a:t>
            </a:r>
          </a:p>
          <a:p>
            <a:r>
              <a:rPr lang="en-US" sz="2400"/>
              <a:t>A. R</a:t>
            </a:r>
          </a:p>
          <a:p>
            <a:r>
              <a:rPr lang="en-US" sz="2400"/>
              <a:t>B. Q</a:t>
            </a:r>
          </a:p>
          <a:p>
            <a:r>
              <a:rPr lang="en-US" sz="2400"/>
              <a:t>C. S</a:t>
            </a:r>
          </a:p>
          <a:p>
            <a:r>
              <a:rPr lang="en-US" sz="2400"/>
              <a:t>D. O</a:t>
            </a:r>
          </a:p>
          <a:p>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355" y="365125"/>
            <a:ext cx="10037445" cy="579120"/>
          </a:xfrm>
        </p:spPr>
        <p:txBody>
          <a:bodyPr>
            <a:normAutofit/>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33375" y="944245"/>
            <a:ext cx="11566525" cy="2760345"/>
          </a:xfrm>
        </p:spPr>
        <p:txBody>
          <a:bodyPr>
            <a:noAutofit/>
          </a:bodyPr>
          <a:lstStyle/>
          <a:p>
            <a:pPr marL="0" indent="0">
              <a:buNone/>
            </a:pPr>
            <a:r>
              <a:rPr lang="en-US" sz="2400"/>
              <a:t>Q</a:t>
            </a:r>
            <a:r>
              <a:rPr lang="en-IN" altLang="en-US" sz="2400"/>
              <a:t>7</a:t>
            </a:r>
            <a:r>
              <a:rPr lang="en-US" sz="2400"/>
              <a:t>. In a row, seven people are standing for march past. </a:t>
            </a:r>
          </a:p>
          <a:p>
            <a:pPr marL="0" indent="0">
              <a:buNone/>
            </a:pPr>
            <a:r>
              <a:rPr lang="en-US" sz="2400"/>
              <a:t>I. B is standing right to A and left to C. </a:t>
            </a:r>
          </a:p>
          <a:p>
            <a:pPr marL="0" indent="0">
              <a:buNone/>
            </a:pPr>
            <a:r>
              <a:rPr lang="en-US" sz="2400"/>
              <a:t>II. D is standing left to E but right to C. </a:t>
            </a:r>
          </a:p>
          <a:p>
            <a:pPr marL="0" indent="0">
              <a:buNone/>
            </a:pPr>
            <a:r>
              <a:rPr lang="en-US" sz="2400"/>
              <a:t>III. F is standing right to E and left to G. </a:t>
            </a:r>
          </a:p>
          <a:p>
            <a:pPr marL="0" indent="0">
              <a:buNone/>
            </a:pPr>
            <a:r>
              <a:rPr lang="en-US" sz="2400"/>
              <a:t>Who is standing in the middle of the row?</a:t>
            </a:r>
          </a:p>
          <a:p>
            <a:pPr marL="0" indent="0">
              <a:buNone/>
            </a:pPr>
            <a:r>
              <a:rPr lang="en-US" sz="2400"/>
              <a:t>A. D</a:t>
            </a:r>
          </a:p>
          <a:p>
            <a:pPr marL="0" indent="0">
              <a:buNone/>
            </a:pPr>
            <a:r>
              <a:rPr lang="en-US" sz="2400"/>
              <a:t>B. Either B or G</a:t>
            </a:r>
          </a:p>
          <a:p>
            <a:pPr marL="0" indent="0">
              <a:buNone/>
            </a:pPr>
            <a:r>
              <a:rPr lang="en-US" sz="2400"/>
              <a:t>C. A</a:t>
            </a:r>
          </a:p>
          <a:p>
            <a:pPr marL="0" indent="0">
              <a:buNone/>
            </a:pPr>
            <a:r>
              <a:rPr lang="en-US" sz="2400"/>
              <a:t>D. Either C or 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555" y="142240"/>
            <a:ext cx="9961245" cy="485775"/>
          </a:xfrm>
        </p:spPr>
        <p:txBody>
          <a:bodyPr>
            <a:normAutofit fontScale="90000"/>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61950" y="628650"/>
            <a:ext cx="11537950" cy="3075940"/>
          </a:xfrm>
        </p:spPr>
        <p:txBody>
          <a:bodyPr>
            <a:noAutofit/>
          </a:bodyPr>
          <a:lstStyle/>
          <a:p>
            <a:pPr marL="0" indent="0">
              <a:buNone/>
            </a:pPr>
            <a:r>
              <a:rPr lang="en-US" sz="2000"/>
              <a:t>Q8. Following are the criteria for admitting a student to a post-graduation course in a reputed college.</a:t>
            </a:r>
          </a:p>
          <a:p>
            <a:pPr marL="0" indent="0">
              <a:buNone/>
            </a:pPr>
            <a:r>
              <a:rPr lang="en-US" sz="2000"/>
              <a:t>The student must</a:t>
            </a:r>
          </a:p>
          <a:p>
            <a:pPr marL="0" indent="0">
              <a:buNone/>
            </a:pPr>
            <a:r>
              <a:rPr lang="en-US" sz="2000"/>
              <a:t>I. have passed XII standard with more than 50% marks.</a:t>
            </a:r>
          </a:p>
          <a:p>
            <a:pPr marL="0" indent="0">
              <a:buNone/>
            </a:pPr>
            <a:r>
              <a:rPr lang="en-US" sz="2000"/>
              <a:t>II. have secured at least 60% marks at graduation level.</a:t>
            </a:r>
          </a:p>
          <a:p>
            <a:pPr marL="0" indent="0">
              <a:buNone/>
            </a:pPr>
            <a:r>
              <a:rPr lang="en-US" sz="2000"/>
              <a:t>III. be of at least 21 years of age or more as on 01.01.2020.</a:t>
            </a:r>
          </a:p>
          <a:p>
            <a:pPr marL="0" indent="0">
              <a:buNone/>
            </a:pPr>
            <a:r>
              <a:rPr lang="en-US" sz="2000"/>
              <a:t>IV. have secured more than 55% marks in the entrance test.</a:t>
            </a:r>
          </a:p>
          <a:p>
            <a:pPr marL="0" indent="0">
              <a:buNone/>
            </a:pPr>
            <a:r>
              <a:rPr lang="en-US" sz="2000"/>
              <a:t>In the case of the student, who satisfies all other criteria except,</a:t>
            </a:r>
          </a:p>
          <a:p>
            <a:pPr marL="0" indent="0">
              <a:buNone/>
            </a:pPr>
            <a:r>
              <a:rPr lang="en-US" sz="2000"/>
              <a:t>a) (II) above, but has obtained at least 70% marks in the entrance test, should be referred to the HOD.</a:t>
            </a:r>
          </a:p>
          <a:p>
            <a:pPr marL="0" indent="0">
              <a:buNone/>
            </a:pPr>
            <a:r>
              <a:rPr lang="en-US" sz="2000"/>
              <a:t>b) (I) above, but has obtained at least 80% marks at graduation level, should be referred to the Dean. </a:t>
            </a:r>
          </a:p>
          <a:p>
            <a:pPr marL="0" indent="0">
              <a:buNone/>
            </a:pPr>
            <a:r>
              <a:rPr lang="en-US" sz="2000"/>
              <a:t>Nisha was born on 08.04.1998. She secured 65% marks in XII standard, 70% marks in graduation and also scored 60% marks in the entrance test.</a:t>
            </a:r>
          </a:p>
          <a:p>
            <a:pPr marL="0" indent="0">
              <a:buNone/>
            </a:pPr>
            <a:r>
              <a:rPr lang="en-US" sz="2000"/>
              <a:t>A. The student is not to be admitted.</a:t>
            </a:r>
          </a:p>
          <a:p>
            <a:pPr marL="0" indent="0">
              <a:buNone/>
            </a:pPr>
            <a:r>
              <a:rPr lang="en-US" sz="2000"/>
              <a:t>B. The student is to be admitted.</a:t>
            </a:r>
          </a:p>
          <a:p>
            <a:pPr marL="0" indent="0">
              <a:buNone/>
            </a:pPr>
            <a:r>
              <a:rPr lang="en-US" sz="2000"/>
              <a:t>C. The student is to be referred to the HOD.</a:t>
            </a:r>
          </a:p>
          <a:p>
            <a:pPr marL="0" indent="0">
              <a:buNone/>
            </a:pPr>
            <a:r>
              <a:rPr lang="en-US" sz="2000"/>
              <a:t>D. The student is to be referred to the Dean.</a:t>
            </a:r>
          </a:p>
          <a:p>
            <a:pPr marL="0" indent="0">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2555" y="142240"/>
            <a:ext cx="9961245" cy="485775"/>
          </a:xfrm>
        </p:spPr>
        <p:txBody>
          <a:bodyPr>
            <a:normAutofit fontScale="90000"/>
          </a:bodyPr>
          <a:lstStyle/>
          <a:p>
            <a:pPr algn="ctr"/>
            <a:r>
              <a:rPr lang="en-IN" altLang="en-US" sz="3200" u="sng"/>
              <a:t>Reasoning PYQ</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49255" y="142240"/>
            <a:ext cx="1207770" cy="1125220"/>
          </a:xfrm>
          <a:prstGeom prst="rect">
            <a:avLst/>
          </a:prstGeom>
        </p:spPr>
      </p:pic>
      <p:sp>
        <p:nvSpPr>
          <p:cNvPr id="7" name="Content Placeholder 6"/>
          <p:cNvSpPr>
            <a:spLocks noGrp="1"/>
          </p:cNvSpPr>
          <p:nvPr>
            <p:ph sz="half" idx="2"/>
          </p:nvPr>
        </p:nvSpPr>
        <p:spPr>
          <a:xfrm>
            <a:off x="361950" y="628650"/>
            <a:ext cx="11537950" cy="3075940"/>
          </a:xfrm>
        </p:spPr>
        <p:txBody>
          <a:bodyPr>
            <a:noAutofit/>
          </a:bodyPr>
          <a:lstStyle/>
          <a:p>
            <a:pPr marL="0" indent="0">
              <a:buNone/>
            </a:pPr>
            <a:r>
              <a:rPr lang="en-IN" altLang="en-US" sz="2000"/>
              <a:t>9</a:t>
            </a:r>
            <a:r>
              <a:rPr lang="en-US" sz="2000"/>
              <a:t>. A statement is followed by two assumptions numbered I and II.Consider the statement and decide which of the given assumption(s) is/are implicit in the statement.</a:t>
            </a:r>
          </a:p>
          <a:p>
            <a:pPr marL="0" indent="0">
              <a:buNone/>
            </a:pPr>
            <a:r>
              <a:rPr lang="en-US" sz="2000"/>
              <a:t>Statement</a:t>
            </a:r>
          </a:p>
          <a:p>
            <a:pPr marL="0" indent="0">
              <a:buNone/>
            </a:pPr>
            <a:r>
              <a:rPr lang="en-US" sz="2000"/>
              <a:t>Various governments across the world have issued strict guidelines for the public to wear masks and wash hands regularly to safeguard their health during covid-19 pandemic.</a:t>
            </a:r>
          </a:p>
          <a:p>
            <a:pPr marL="0" indent="0">
              <a:buNone/>
            </a:pPr>
            <a:endParaRPr lang="en-US" sz="2000"/>
          </a:p>
          <a:p>
            <a:pPr marL="0" indent="0">
              <a:buNone/>
            </a:pPr>
            <a:r>
              <a:rPr lang="en-US" sz="2000"/>
              <a:t>Assumptions</a:t>
            </a:r>
          </a:p>
          <a:p>
            <a:pPr marL="0" indent="0">
              <a:buNone/>
            </a:pPr>
            <a:r>
              <a:rPr lang="en-IN" altLang="en-US" sz="2000"/>
              <a:t>1.</a:t>
            </a:r>
            <a:r>
              <a:rPr lang="en-US" sz="2000"/>
              <a:t>Covid-19 Pandemic is a serious health issue.</a:t>
            </a:r>
          </a:p>
          <a:p>
            <a:pPr marL="0" indent="0">
              <a:buNone/>
            </a:pPr>
            <a:r>
              <a:rPr lang="en-IN" altLang="en-US" sz="2000"/>
              <a:t>2. </a:t>
            </a:r>
            <a:r>
              <a:rPr lang="en-US" sz="2000"/>
              <a:t>There are ways by which people can save themselves from Covid-19 pandemic.</a:t>
            </a:r>
          </a:p>
          <a:p>
            <a:pPr marL="0" indent="0">
              <a:buNone/>
            </a:pPr>
            <a:endParaRPr lang="en-US" sz="2000"/>
          </a:p>
          <a:p>
            <a:pPr marL="0" indent="0">
              <a:buNone/>
            </a:pPr>
            <a:r>
              <a:rPr lang="en-IN" altLang="en-US" sz="2000"/>
              <a:t>A) Neither 1 nor 2 implicit                                                B) Both</a:t>
            </a:r>
            <a:r>
              <a:rPr lang="en-IN" altLang="en-US" sz="2000">
                <a:sym typeface="+mn-ea"/>
              </a:rPr>
              <a:t> 1 and 2 are implicit </a:t>
            </a:r>
          </a:p>
          <a:p>
            <a:pPr marL="0" indent="0">
              <a:buNone/>
            </a:pPr>
            <a:endParaRPr lang="en-IN" altLang="en-US" sz="2000"/>
          </a:p>
          <a:p>
            <a:pPr marL="0" indent="0">
              <a:buNone/>
            </a:pPr>
            <a:r>
              <a:rPr lang="en-IN" altLang="en-US" sz="2000"/>
              <a:t>C) Only 2 is implicit                                                             D) Only 1 is implicit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Reasoning PYQ</vt:lpstr>
      <vt:lpstr>Reasoning PYQ</vt:lpstr>
      <vt:lpstr>Reasoning PYQ</vt:lpstr>
      <vt:lpstr>Reasoning PYQ</vt:lpstr>
      <vt:lpstr>Reasoning PYQ</vt:lpstr>
      <vt:lpstr>Reasoning PYQ</vt:lpstr>
      <vt:lpstr>Reasoning PYQ</vt:lpstr>
      <vt:lpstr>Reasoning PYQ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Aptitude</dc:title>
  <dc:creator>ASUS</dc:creator>
  <cp:lastModifiedBy>lokesh bagora</cp:lastModifiedBy>
  <cp:revision>16</cp:revision>
  <dcterms:created xsi:type="dcterms:W3CDTF">2022-07-16T17:34:00Z</dcterms:created>
  <dcterms:modified xsi:type="dcterms:W3CDTF">2024-04-23T22:35:23Z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05C3304FE308467793F3524BC63ED53C</vt:lpwstr>
  </property>
  <property fmtid="{D5CDD505-2E9C-101B-9397-08002B2CF9AE}" pid="3" name="KSOProductBuildVer">
    <vt:lpwstr>1033-11.2.0.11191</vt:lpwstr>
  </property>
</Properties>
</file>